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2" r:id="rId3"/>
    <p:sldId id="257" r:id="rId4"/>
    <p:sldId id="258" r:id="rId5"/>
    <p:sldId id="259" r:id="rId6"/>
    <p:sldId id="278" r:id="rId7"/>
    <p:sldId id="279" r:id="rId8"/>
    <p:sldId id="280" r:id="rId9"/>
    <p:sldId id="267" r:id="rId10"/>
    <p:sldId id="283" r:id="rId11"/>
    <p:sldId id="266" r:id="rId12"/>
    <p:sldId id="260" r:id="rId13"/>
    <p:sldId id="285" r:id="rId14"/>
    <p:sldId id="261" r:id="rId15"/>
    <p:sldId id="262" r:id="rId16"/>
    <p:sldId id="263" r:id="rId17"/>
    <p:sldId id="281" r:id="rId18"/>
    <p:sldId id="264" r:id="rId19"/>
    <p:sldId id="277" r:id="rId20"/>
    <p:sldId id="284" r:id="rId21"/>
    <p:sldId id="265" r:id="rId22"/>
    <p:sldId id="268" r:id="rId23"/>
    <p:sldId id="269" r:id="rId24"/>
    <p:sldId id="270" r:id="rId25"/>
    <p:sldId id="271" r:id="rId26"/>
    <p:sldId id="276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94679" autoAdjust="0"/>
  </p:normalViewPr>
  <p:slideViewPr>
    <p:cSldViewPr>
      <p:cViewPr varScale="1">
        <p:scale>
          <a:sx n="43" d="100"/>
          <a:sy n="4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D1C53ED-4C91-4453-BCC5-CEF50C953936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A5632AB-5494-469D-BCDE-B013A18DD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426E2-A8E6-4AEB-9CBA-E32AA38AB7E5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06E2E-8CF9-405E-9960-DF922ADC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6A349-B3CA-4DF4-9F7A-A4C3E3185B95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95F04-FF1B-48A4-8B9C-1B8DB6AE8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E7BF2-8227-4830-A9B9-C371C80F869C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BAF6F-4E56-41C3-A249-FF1E34A88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BFDE8-91F9-41B6-96DE-AC896DEE4682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186C0-857A-4768-92B5-BC074EDB2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948AE-BD73-48FB-ABE6-60F1C021F0AE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F77ED-C533-4C42-98E4-7229FC4FC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EBCD1-11FC-4BE7-955D-199F2D60A6F2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BB32B-9F5F-48CC-8471-2491F3649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FCD00-F8A3-4275-B8B2-B011CC6AB329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F0140-CD56-4F87-A4CC-1743198AD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95E90-32D5-4486-B104-E218E5180A55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1154A-4C3C-455B-A827-1C78767C7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E47D9-FADF-4A15-B48D-FDA472054E0F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A57DF-C755-4CDB-AA8D-3EB83B55D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49A05-C39B-4568-B927-D09A532FC65A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E1737-4CED-4ACB-B556-89BB789F3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D40C6-7632-488C-9AAE-A4C01F4F71EB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5C200-2381-4B82-ADA7-4920B1287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3A3712-273E-4AC4-A54E-EC86400BC0EB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4502FD-96BB-4A18-8B34-7D94A6CD4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7E1rq7zHLc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porifera+larvae&amp;source=images&amp;cd=&amp;cad=rja&amp;docid=1c_QeSGJbPNJzM&amp;tbnid=kjQ1z5g4qUuXiM:&amp;ved=0CAUQjRw&amp;url=http://sharon-taxonomy2009-p3.wikispaces.com/Porifera&amp;ei=Y1EZUcbMArSk0gH04oCoBA&amp;bvm=bv.42080656,d.dmQ&amp;psig=AFQjCNGoCrzUiyGJmmIbUQJopHmTja2H0g&amp;ust=1360700108562815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sponge+reproduction&amp;source=images&amp;cd=&amp;cad=rja&amp;docid=f6uzyRrcGMjPdM&amp;tbnid=RFd6XlkYSbQvpM:&amp;ved=0CAUQjRw&amp;url=http://sargentanimalsystems.wikispaces.com/Reproduction&amp;ei=FlEZUdmYJo_J0AG_tIGIDg&amp;bvm=bv.42080656,d.dmQ&amp;psig=AFQjCNGEcBHAZyu4nO6gCbpObp6rmW4kmg&amp;ust=136070000004656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animal+phyla+cladogram&amp;source=images&amp;cd=&amp;cad=rja&amp;docid=m3AhDKbFVjVLjM&amp;tbnid=qPLPAkl5EqU9LM:&amp;ved=0CAUQjRw&amp;url=http://sites.google.com/site/whatwasassignedandorhandedout/&amp;ei=qkAZUbiWIafg0QGwo4FA&amp;bvm=bv.42080656,d.dmQ&amp;psig=AFQjCNFMcFSmeed7AhUVaYlyJXp3pe66EA&amp;ust=136069584889020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glass+sponges&amp;source=images&amp;cd=&amp;cad=rja&amp;docid=aay4iWYpjbE7vM&amp;tbnid=4UZA1LVqTbJYSM:&amp;ved=0CAUQjRw&amp;url=http://www.bumblebee.org/invertebrates/Porifera.htm&amp;ei=IVUZUZabJJSw0QGwxIGACw&amp;bvm=bv.42080656,d.dmQ&amp;psig=AFQjCNH5edd1UTURhecceYct1y3W4Vz3Ng&amp;ust=1360701084354743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amoebocytes&amp;source=images&amp;cd=&amp;cad=rja&amp;docid=tI1d5SeEJIPrbM&amp;tbnid=zsCOIc2NEWmdBM:&amp;ved=0CAUQjRw&amp;url=http://biogeonerd.blogspot.com/2012/04/phyla-of-kingdom-animalia.html&amp;ei=4D0ZUaHlFqW90QGmm4Aw&amp;bvm=bv.42080656,d.dmQ&amp;psig=AFQjCNG5mv86kU2bMX9F-Qoxi3mJXpw7kQ&amp;ust=136069512641094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spongin&amp;source=images&amp;cd=&amp;cad=rja&amp;docid=VHTvb-xjbuE4mM&amp;tbnid=VFniAOa8922miM:&amp;ved=0CAUQjRw&amp;url=http://www.flashcardmachine.com/lab-practicum1.html&amp;ei=Mj4ZUZTgHs7w0QHB9oCgBA&amp;bvm=bv.42080656,d.dmQ&amp;psig=AFQjCNHF1589CMfEaxkxNChbg0RYOTYP5w&amp;ust=136069521189362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www.google.com/url?sa=i&amp;rct=j&amp;q=spicules&amp;source=images&amp;cd=&amp;cad=rja&amp;docid=YTUAIpdB4_YUoM&amp;tbnid=c-DTOrbLIag2uM:&amp;ved=0CAUQjRw&amp;url=http://www.pirx.com/gallery3/index.php/photos/2928&amp;ei=ej4ZUdTHJKzK0AGuuoGICg&amp;bvm=bv.42080656,d.dmQ&amp;psig=AFQjCNHO0Zn3fuT2xpTb7Kd6XQfTjUCmNA&amp;ust=1360695283862557" TargetMode="Externa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575" y="152400"/>
            <a:ext cx="838300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PHYLUM PORFERIA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04800"/>
            <a:ext cx="7400925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724400" y="514350"/>
            <a:ext cx="3048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400" b="1" dirty="0" err="1" smtClean="0">
                <a:latin typeface="+mn-lt"/>
              </a:rPr>
              <a:t>osculum</a:t>
            </a:r>
            <a:endParaRPr lang="en-US" sz="2400" b="1" dirty="0">
              <a:latin typeface="+mn-lt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876800" y="2038350"/>
            <a:ext cx="3048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400" b="1" dirty="0" err="1" smtClean="0">
                <a:latin typeface="+mn-lt"/>
              </a:rPr>
              <a:t>chanocyte</a:t>
            </a:r>
            <a:endParaRPr lang="en-US" sz="2400" b="1" dirty="0">
              <a:latin typeface="+mn-lt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876800" y="2971800"/>
            <a:ext cx="3048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400" b="1" dirty="0" err="1" smtClean="0">
                <a:latin typeface="+mn-lt"/>
              </a:rPr>
              <a:t>pinacocyte</a:t>
            </a:r>
            <a:endParaRPr lang="en-US" sz="2400" b="1" dirty="0">
              <a:latin typeface="+mn-lt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876800" y="3886200"/>
            <a:ext cx="3048000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400" b="1" dirty="0" err="1" smtClean="0">
                <a:latin typeface="+mn-lt"/>
              </a:rPr>
              <a:t>amoebocytes</a:t>
            </a:r>
            <a:endParaRPr lang="en-US" sz="2400" b="1" dirty="0">
              <a:latin typeface="+mn-lt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876800" y="4343400"/>
            <a:ext cx="3048000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400" b="1" dirty="0" err="1" smtClean="0">
                <a:latin typeface="+mn-lt"/>
              </a:rPr>
              <a:t>ostium</a:t>
            </a:r>
            <a:endParaRPr lang="en-US" sz="2400" b="1" dirty="0">
              <a:latin typeface="+mn-lt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876800" y="4957763"/>
            <a:ext cx="3048000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latin typeface="+mn-lt"/>
              </a:rPr>
              <a:t>spicule</a:t>
            </a:r>
            <a:endParaRPr lang="en-US" sz="2400" b="1" dirty="0">
              <a:latin typeface="+mn-lt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876800" y="5405438"/>
            <a:ext cx="3048000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400" b="1" dirty="0" err="1" smtClean="0">
                <a:latin typeface="+mn-lt"/>
              </a:rPr>
              <a:t>spongocoel</a:t>
            </a:r>
            <a:endParaRPr lang="en-US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9948B66F-3256-4F85-A7D2-F8EE6F1648D9}" type="slidenum">
              <a:rPr lang="en-US" smtClean="0">
                <a:solidFill>
                  <a:schemeClr val="tx1"/>
                </a:solidFill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34819" name="Picture 6" descr="9-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9144000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6000" b="1">
              <a:solidFill>
                <a:srgbClr val="CECEEF"/>
              </a:solidFill>
              <a:latin typeface="Calibri" pitchFamily="34" charset="0"/>
            </a:endParaRPr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-19050" y="5721350"/>
            <a:ext cx="3048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Elephant"/>
              </a:rPr>
              <a:t>Asconoid</a:t>
            </a: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6096000" y="5721350"/>
            <a:ext cx="3048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Elephant"/>
              </a:rPr>
              <a:t>Leuconoid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028950" y="5264150"/>
            <a:ext cx="3048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Elephant"/>
              </a:rPr>
              <a:t>Syconoid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Feeding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FFFF"/>
                </a:solidFill>
              </a:rPr>
              <a:t>Heterotrophic - </a:t>
            </a:r>
            <a:r>
              <a:rPr lang="en-US" b="1" u="sng" dirty="0" smtClean="0">
                <a:solidFill>
                  <a:srgbClr val="FFFFFF"/>
                </a:solidFill>
              </a:rPr>
              <a:t>filter </a:t>
            </a:r>
            <a:r>
              <a:rPr lang="en-US" b="1" u="sng" dirty="0">
                <a:solidFill>
                  <a:srgbClr val="FFFFFF"/>
                </a:solidFill>
              </a:rPr>
              <a:t>feeders</a:t>
            </a:r>
          </a:p>
          <a:p>
            <a:pPr marL="609600" indent="-6096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FFFFFF"/>
                </a:solidFill>
              </a:rPr>
              <a:t>Food trapped by </a:t>
            </a:r>
            <a:r>
              <a:rPr lang="en-US" b="1" u="sng" dirty="0" err="1">
                <a:solidFill>
                  <a:srgbClr val="FFFFFF"/>
                </a:solidFill>
              </a:rPr>
              <a:t>choanocytes</a:t>
            </a:r>
            <a:endParaRPr lang="en-US" b="1" u="sng" dirty="0">
              <a:solidFill>
                <a:srgbClr val="FFFFFF"/>
              </a:solidFill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FFFFFF"/>
                </a:solidFill>
              </a:rPr>
              <a:t>Intracellular digestion (within the cell)</a:t>
            </a:r>
          </a:p>
          <a:p>
            <a:pPr marL="609600" indent="-6096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FFFFFF"/>
                </a:solidFill>
              </a:rPr>
              <a:t>No digestive </a:t>
            </a:r>
            <a:r>
              <a:rPr lang="en-US" b="1" dirty="0" smtClean="0">
                <a:solidFill>
                  <a:srgbClr val="FFFFFF"/>
                </a:solidFill>
              </a:rPr>
              <a:t>tract</a:t>
            </a:r>
          </a:p>
          <a:p>
            <a:pPr marL="990600" lvl="1" indent="-53340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u="sng" dirty="0">
                <a:solidFill>
                  <a:srgbClr val="FFFFFF"/>
                </a:solidFill>
              </a:rPr>
              <a:t>Water &amp; food goes in via </a:t>
            </a:r>
            <a:r>
              <a:rPr lang="en-US" b="1" u="sng" dirty="0" err="1">
                <a:solidFill>
                  <a:srgbClr val="FFFFFF"/>
                </a:solidFill>
              </a:rPr>
              <a:t>ostia</a:t>
            </a:r>
            <a:endParaRPr lang="en-US" b="1" u="sng" dirty="0">
              <a:solidFill>
                <a:srgbClr val="FFFFFF"/>
              </a:solidFill>
            </a:endParaRPr>
          </a:p>
          <a:p>
            <a:pPr marL="990600" lvl="1" indent="-53340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u="sng" dirty="0" err="1">
                <a:solidFill>
                  <a:srgbClr val="FFFFFF"/>
                </a:solidFill>
              </a:rPr>
              <a:t>Choanocytes</a:t>
            </a:r>
            <a:r>
              <a:rPr lang="en-US" b="1" dirty="0">
                <a:solidFill>
                  <a:srgbClr val="FFFFFF"/>
                </a:solidFill>
              </a:rPr>
              <a:t> trap food in </a:t>
            </a:r>
            <a:r>
              <a:rPr lang="en-US" b="1" u="sng" dirty="0" err="1">
                <a:solidFill>
                  <a:srgbClr val="FFFFFF"/>
                </a:solidFill>
              </a:rPr>
              <a:t>spongocoel</a:t>
            </a:r>
            <a:endParaRPr lang="en-US" b="1" u="sng" dirty="0">
              <a:solidFill>
                <a:srgbClr val="FFFFFF"/>
              </a:solidFill>
            </a:endParaRPr>
          </a:p>
          <a:p>
            <a:pPr marL="990600" lvl="1" indent="-53340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u="sng" dirty="0" err="1">
                <a:solidFill>
                  <a:srgbClr val="FFFFFF"/>
                </a:solidFill>
              </a:rPr>
              <a:t>Amoebocytes</a:t>
            </a:r>
            <a:r>
              <a:rPr lang="en-US" b="1" dirty="0">
                <a:solidFill>
                  <a:srgbClr val="FFFFFF"/>
                </a:solidFill>
              </a:rPr>
              <a:t> carry food to inner layer of cells</a:t>
            </a:r>
          </a:p>
          <a:p>
            <a:pPr marL="990600" lvl="1" indent="-53340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>
                <a:solidFill>
                  <a:srgbClr val="FFFFFF"/>
                </a:solidFill>
              </a:rPr>
              <a:t>Water out </a:t>
            </a:r>
            <a:r>
              <a:rPr lang="en-US" b="1" u="sng" dirty="0" err="1">
                <a:solidFill>
                  <a:srgbClr val="FFFFFF"/>
                </a:solidFill>
              </a:rPr>
              <a:t>osculum</a:t>
            </a:r>
            <a:r>
              <a:rPr lang="en-US" b="1" u="sng" dirty="0">
                <a:solidFill>
                  <a:srgbClr val="FFFFFF"/>
                </a:solidFill>
              </a:rPr>
              <a:t> </a:t>
            </a:r>
          </a:p>
          <a:p>
            <a:pPr marL="609600" indent="-6096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>
              <a:solidFill>
                <a:srgbClr val="FFFF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2947" y="6248400"/>
            <a:ext cx="294292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  <a:hlinkClick r:id="rId3"/>
              </a:rPr>
              <a:t>YouTube </a:t>
            </a:r>
            <a:r>
              <a:rPr lang="en-US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 / Video Link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8" descr="Sponge_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9144000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Respiration, Circulation, Excretion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FF"/>
                </a:solidFill>
              </a:rPr>
              <a:t>Respiration, circulation, and excretion all happen via </a:t>
            </a:r>
            <a:r>
              <a:rPr lang="en-US" b="1" u="sng" smtClean="0">
                <a:solidFill>
                  <a:srgbClr val="FFFFFF"/>
                </a:solidFill>
              </a:rPr>
              <a:t>DIFFUSION</a:t>
            </a:r>
            <a:r>
              <a:rPr lang="en-US" b="1" smtClean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40964" name="Picture 7" descr="spon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741613"/>
            <a:ext cx="5486400" cy="41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Response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FF"/>
                </a:solidFill>
              </a:rPr>
              <a:t>NONE! No Nervous System</a:t>
            </a:r>
          </a:p>
          <a:p>
            <a:pPr eaLnBrk="1" hangingPunct="1"/>
            <a:r>
              <a:rPr lang="en-US" b="1" smtClean="0">
                <a:solidFill>
                  <a:srgbClr val="FFFFFF"/>
                </a:solidFill>
              </a:rPr>
              <a:t>No </a:t>
            </a:r>
            <a:r>
              <a:rPr lang="en-US" b="1" u="sng" smtClean="0">
                <a:solidFill>
                  <a:srgbClr val="FFFFFF"/>
                </a:solidFill>
              </a:rPr>
              <a:t>cephalization</a:t>
            </a:r>
            <a:r>
              <a:rPr lang="en-US" b="1" smtClean="0">
                <a:solidFill>
                  <a:srgbClr val="FFFFFF"/>
                </a:solidFill>
              </a:rPr>
              <a:t> (formation of a head)</a:t>
            </a:r>
          </a:p>
          <a:p>
            <a:pPr eaLnBrk="1" hangingPunct="1"/>
            <a:endParaRPr lang="en-US" b="1" smtClean="0">
              <a:solidFill>
                <a:srgbClr val="FFFFFF"/>
              </a:solidFill>
            </a:endParaRPr>
          </a:p>
          <a:p>
            <a:pPr eaLnBrk="1" hangingPunct="1"/>
            <a:endParaRPr lang="en-US" b="1" smtClean="0">
              <a:solidFill>
                <a:srgbClr val="FFFFFF"/>
              </a:solidFill>
            </a:endParaRPr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FFFF"/>
                </a:solidFill>
              </a:rPr>
              <a:t>Movement and Mobility</a:t>
            </a:r>
          </a:p>
          <a:p>
            <a:pPr marL="990600" lvl="1" indent="-533400" eaLnBrk="1" hangingPunct="1">
              <a:buFontTx/>
              <a:buNone/>
            </a:pPr>
            <a:r>
              <a:rPr lang="en-US" sz="3200" b="1" smtClean="0">
                <a:solidFill>
                  <a:srgbClr val="FFFFFF"/>
                </a:solidFill>
              </a:rPr>
              <a:t>- Larvae are </a:t>
            </a:r>
            <a:r>
              <a:rPr lang="en-US" sz="3200" b="1" u="sng" smtClean="0">
                <a:solidFill>
                  <a:srgbClr val="FFFFFF"/>
                </a:solidFill>
              </a:rPr>
              <a:t>free-swimming</a:t>
            </a:r>
            <a:r>
              <a:rPr lang="en-US" sz="3200" b="1" smtClean="0">
                <a:solidFill>
                  <a:srgbClr val="FFFFFF"/>
                </a:solidFill>
              </a:rPr>
              <a:t>, use cilia</a:t>
            </a:r>
          </a:p>
          <a:p>
            <a:pPr marL="990600" lvl="1" indent="-533400" eaLnBrk="1" hangingPunct="1">
              <a:buFontTx/>
              <a:buNone/>
            </a:pPr>
            <a:r>
              <a:rPr lang="en-US" sz="3200" b="1" smtClean="0">
                <a:solidFill>
                  <a:srgbClr val="FFFFFF"/>
                </a:solidFill>
              </a:rPr>
              <a:t>- Adults are </a:t>
            </a:r>
            <a:r>
              <a:rPr lang="en-US" sz="3200" b="1" u="sng" smtClean="0">
                <a:solidFill>
                  <a:srgbClr val="FFFFFF"/>
                </a:solidFill>
              </a:rPr>
              <a:t>sessile</a:t>
            </a:r>
            <a:r>
              <a:rPr lang="en-US" sz="3200" b="1" smtClean="0">
                <a:solidFill>
                  <a:srgbClr val="FFFFFF"/>
                </a:solidFill>
              </a:rPr>
              <a:t>  (do NOT move)</a:t>
            </a:r>
          </a:p>
          <a:p>
            <a:pPr eaLnBrk="1" hangingPunct="1"/>
            <a:endParaRPr lang="en-US" sz="2400" b="1" smtClean="0">
              <a:solidFill>
                <a:srgbClr val="FFFFFF"/>
              </a:solidFill>
            </a:endParaRPr>
          </a:p>
          <a:p>
            <a:pPr eaLnBrk="1" hangingPunct="1"/>
            <a:endParaRPr lang="en-US" sz="2400" b="1" smtClean="0">
              <a:solidFill>
                <a:srgbClr val="FFFFFF"/>
              </a:solidFill>
            </a:endParaRPr>
          </a:p>
        </p:txBody>
      </p:sp>
      <p:pic>
        <p:nvPicPr>
          <p:cNvPr id="43012" name="Picture 2" descr="http://www.biology.ualberta.ca/CMD/Pics/LeysLarv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9663" y="4800600"/>
            <a:ext cx="15652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Reproduction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600200"/>
            <a:ext cx="5181600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100" b="1" dirty="0" smtClean="0">
                <a:solidFill>
                  <a:srgbClr val="FFFFFF"/>
                </a:solidFill>
              </a:rPr>
              <a:t>Sponges can reproduce </a:t>
            </a:r>
            <a:r>
              <a:rPr lang="en-US" sz="31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sexually and asexually</a:t>
            </a:r>
            <a:r>
              <a:rPr lang="en-US" sz="3100" b="1" u="sng" dirty="0" smtClean="0">
                <a:solidFill>
                  <a:srgbClr val="FFFFFF"/>
                </a:solidFill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100" b="1" dirty="0" smtClean="0">
              <a:solidFill>
                <a:srgbClr val="FFFF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b="1" dirty="0" smtClean="0">
                <a:solidFill>
                  <a:srgbClr val="FFFFFF"/>
                </a:solidFill>
              </a:rPr>
              <a:t>ASEXUAL - using </a:t>
            </a:r>
            <a:r>
              <a:rPr lang="en-US" sz="3100" b="1" u="sng" dirty="0" smtClean="0">
                <a:solidFill>
                  <a:srgbClr val="FFFFFF"/>
                </a:solidFill>
              </a:rPr>
              <a:t>budding and </a:t>
            </a:r>
            <a:r>
              <a:rPr lang="en-US" sz="3100" b="1" u="sng" dirty="0" err="1" smtClean="0">
                <a:solidFill>
                  <a:srgbClr val="FFFFFF"/>
                </a:solidFill>
              </a:rPr>
              <a:t>gemmules</a:t>
            </a:r>
            <a:r>
              <a:rPr lang="en-US" sz="3100" b="1" u="sng" dirty="0" smtClean="0">
                <a:solidFill>
                  <a:srgbClr val="FFFFFF"/>
                </a:solidFill>
              </a:rPr>
              <a:t> </a:t>
            </a:r>
            <a:r>
              <a:rPr lang="en-US" sz="3100" b="1" dirty="0" smtClean="0">
                <a:solidFill>
                  <a:srgbClr val="FFFFFF"/>
                </a:solidFill>
              </a:rPr>
              <a:t>formed in stress condition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100" b="1" dirty="0">
              <a:solidFill>
                <a:srgbClr val="FFFF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100" b="1" dirty="0">
              <a:solidFill>
                <a:srgbClr val="FFFFFF"/>
              </a:solidFill>
            </a:endParaRPr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 smtClean="0">
              <a:solidFill>
                <a:srgbClr val="FFFFFF"/>
              </a:solidFill>
            </a:endParaRPr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>
              <a:solidFill>
                <a:srgbClr val="FFFF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>
              <a:solidFill>
                <a:srgbClr val="FFFF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45060" name="Picture 10" descr="144_image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0"/>
            <a:ext cx="33035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Reproduction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 rtlCol="0"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 smtClean="0">
              <a:solidFill>
                <a:srgbClr val="FFFFFF"/>
              </a:solidFill>
            </a:endParaRPr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>
              <a:solidFill>
                <a:srgbClr val="FFFF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>
              <a:solidFill>
                <a:srgbClr val="FFFF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 smtClean="0">
              <a:solidFill>
                <a:srgbClr val="FFFF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447800"/>
            <a:ext cx="8839200" cy="5410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3300" b="1" dirty="0" smtClean="0">
                <a:solidFill>
                  <a:srgbClr val="FFFFFF"/>
                </a:solidFill>
              </a:rPr>
              <a:t>SEXUAL - using sperm and egg</a:t>
            </a:r>
          </a:p>
          <a:p>
            <a:pPr fontAlgn="auto">
              <a:spcAft>
                <a:spcPts val="0"/>
              </a:spcAft>
              <a:defRPr/>
            </a:pPr>
            <a:endParaRPr lang="en-US" sz="3300" b="1" dirty="0">
              <a:solidFill>
                <a:srgbClr val="FFFFFF"/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3300" b="1" u="sng" dirty="0" err="1" smtClean="0">
                <a:solidFill>
                  <a:srgbClr val="FFFFFF"/>
                </a:solidFill>
              </a:rPr>
              <a:t>Monoecious</a:t>
            </a:r>
            <a:r>
              <a:rPr lang="en-US" sz="3300" b="1" dirty="0" smtClean="0">
                <a:solidFill>
                  <a:srgbClr val="FFFFFF"/>
                </a:solidFill>
              </a:rPr>
              <a:t> = both sexes in same organism (hermaphrodites)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FFFFFF"/>
                </a:solidFill>
              </a:rPr>
              <a:t>Egg </a:t>
            </a:r>
            <a:r>
              <a:rPr lang="en-US" sz="2600" b="1" dirty="0">
                <a:solidFill>
                  <a:srgbClr val="FFFFFF"/>
                </a:solidFill>
              </a:rPr>
              <a:t>and sperm </a:t>
            </a:r>
            <a:r>
              <a:rPr lang="en-US" sz="2600" b="1" dirty="0" smtClean="0">
                <a:solidFill>
                  <a:srgbClr val="FFFFFF"/>
                </a:solidFill>
              </a:rPr>
              <a:t>produced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FFFFFF"/>
                </a:solidFill>
              </a:rPr>
              <a:t>cross </a:t>
            </a:r>
            <a:r>
              <a:rPr lang="en-US" sz="2600" b="1" dirty="0">
                <a:solidFill>
                  <a:srgbClr val="FFFFFF"/>
                </a:solidFill>
              </a:rPr>
              <a:t>fertilization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3300" b="1" dirty="0" smtClean="0">
              <a:solidFill>
                <a:srgbClr val="FFFFFF"/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3300" b="1" dirty="0">
              <a:solidFill>
                <a:srgbClr val="FFFFFF"/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3300" b="1" dirty="0" smtClean="0">
              <a:solidFill>
                <a:srgbClr val="FFFFFF"/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3300" b="1" u="sng" dirty="0" err="1" smtClean="0">
                <a:solidFill>
                  <a:srgbClr val="FFFFFF"/>
                </a:solidFill>
              </a:rPr>
              <a:t>Dioecious</a:t>
            </a:r>
            <a:r>
              <a:rPr lang="en-US" sz="3300" b="1" dirty="0" smtClean="0">
                <a:solidFill>
                  <a:srgbClr val="FFFFFF"/>
                </a:solidFill>
              </a:rPr>
              <a:t> = separate sexes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FFFFFF"/>
                </a:solidFill>
              </a:rPr>
              <a:t>Egg OR sperm produced</a:t>
            </a:r>
          </a:p>
          <a:p>
            <a:pPr fontAlgn="auto">
              <a:spcAft>
                <a:spcPts val="0"/>
              </a:spcAft>
              <a:defRPr/>
            </a:pPr>
            <a:endParaRPr lang="en-US" sz="3100" b="1" dirty="0" smtClean="0">
              <a:solidFill>
                <a:srgbClr val="FFFFFF"/>
              </a:solidFill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en-US" b="1" dirty="0" smtClean="0">
              <a:solidFill>
                <a:srgbClr val="FFFFFF"/>
              </a:solidFill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en-US" b="1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b="1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47109" name="Picture 2" descr="http://c.photoshelter.com/img-get/I0000mgTFZThBcTI/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117850"/>
            <a:ext cx="39243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Habitat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FF"/>
                </a:solidFill>
              </a:rPr>
              <a:t>Sponges live in aquatic environments. </a:t>
            </a:r>
          </a:p>
          <a:p>
            <a:pPr lvl="1" eaLnBrk="1" hangingPunct="1">
              <a:buFontTx/>
              <a:buChar char="-"/>
            </a:pPr>
            <a:r>
              <a:rPr lang="en-US" b="1" u="sng" smtClean="0">
                <a:solidFill>
                  <a:srgbClr val="FFFFFF"/>
                </a:solidFill>
              </a:rPr>
              <a:t>Marine</a:t>
            </a:r>
          </a:p>
          <a:p>
            <a:pPr lvl="1" eaLnBrk="1" hangingPunct="1">
              <a:buFontTx/>
              <a:buChar char="-"/>
            </a:pPr>
            <a:r>
              <a:rPr lang="en-US" b="1" u="sng" smtClean="0">
                <a:solidFill>
                  <a:srgbClr val="FFFFFF"/>
                </a:solidFill>
              </a:rPr>
              <a:t>Freshwater</a:t>
            </a:r>
          </a:p>
          <a:p>
            <a:pPr eaLnBrk="1" hangingPunct="1">
              <a:buFontTx/>
              <a:buChar char="-"/>
            </a:pPr>
            <a:endParaRPr lang="en-US" b="1" smtClean="0">
              <a:solidFill>
                <a:srgbClr val="FFFFFF"/>
              </a:solidFill>
            </a:endParaRPr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FFFF"/>
                </a:solidFill>
              </a:rPr>
              <a:t>	</a:t>
            </a:r>
          </a:p>
        </p:txBody>
      </p:sp>
      <p:pic>
        <p:nvPicPr>
          <p:cNvPr id="49156" name="Picture 6" descr="xco70225"/>
          <p:cNvPicPr>
            <a:picLocks noChangeAspect="1" noChangeArrowheads="1"/>
          </p:cNvPicPr>
          <p:nvPr/>
        </p:nvPicPr>
        <p:blipFill>
          <a:blip r:embed="rId3"/>
          <a:srcRect t="5000"/>
          <a:stretch>
            <a:fillRect/>
          </a:stretch>
        </p:blipFill>
        <p:spPr bwMode="auto">
          <a:xfrm>
            <a:off x="3597275" y="2605088"/>
            <a:ext cx="5546725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7" descr="image?id=11697&amp;rendTypeId=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795713"/>
            <a:ext cx="36766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 Box 8"/>
          <p:cNvSpPr txBox="1">
            <a:spLocks noChangeArrowheads="1"/>
          </p:cNvSpPr>
          <p:nvPr/>
        </p:nvSpPr>
        <p:spPr bwMode="auto">
          <a:xfrm>
            <a:off x="4724400" y="5622925"/>
            <a:ext cx="3276600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Elephant"/>
              </a:rPr>
              <a:t>Purple Rope sponge</a:t>
            </a:r>
          </a:p>
        </p:txBody>
      </p:sp>
      <p:sp>
        <p:nvSpPr>
          <p:cNvPr id="49159" name="Text Box 9"/>
          <p:cNvSpPr txBox="1">
            <a:spLocks noChangeArrowheads="1"/>
          </p:cNvSpPr>
          <p:nvPr/>
        </p:nvSpPr>
        <p:spPr bwMode="auto">
          <a:xfrm>
            <a:off x="561975" y="6210300"/>
            <a:ext cx="3200400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Elephant"/>
              </a:rPr>
              <a:t>Fresh-water Sponge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Role in Ecosystem: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8138"/>
            <a:ext cx="4876800" cy="45259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FFFF"/>
                </a:solidFill>
              </a:rPr>
              <a:t>Sponges play an essential role in coral reef diversity.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rgbClr val="FFFFFF"/>
                </a:solidFill>
              </a:rPr>
              <a:t>Provide homes for some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rgbClr val="FFFFFF"/>
                </a:solidFill>
              </a:rPr>
              <a:t>Provide food for others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b="1" dirty="0">
              <a:solidFill>
                <a:srgbClr val="FFFFFF"/>
              </a:solidFill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*Sponges are also being studied by scientists because they are immune to cancer.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524000"/>
            <a:ext cx="3455988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kvhs.nbed.nb.ca/gallant/biology/Cladogram_animali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05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Oval 4"/>
          <p:cNvSpPr>
            <a:spLocks noChangeArrowheads="1"/>
          </p:cNvSpPr>
          <p:nvPr/>
        </p:nvSpPr>
        <p:spPr bwMode="auto">
          <a:xfrm>
            <a:off x="0" y="4114800"/>
            <a:ext cx="990600" cy="1905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Role in Ecosystem: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5410200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FFFF"/>
                </a:solidFill>
              </a:rPr>
              <a:t>Sponges can also be used as a tool for higher-level mammals.</a:t>
            </a:r>
          </a:p>
          <a:p>
            <a:pPr lvl="2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b="1" dirty="0" smtClean="0">
                <a:solidFill>
                  <a:srgbClr val="FFFFFF"/>
                </a:solidFill>
              </a:rPr>
              <a:t>Human use</a:t>
            </a:r>
          </a:p>
          <a:p>
            <a:pPr lvl="2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b="1" dirty="0" smtClean="0">
                <a:solidFill>
                  <a:srgbClr val="FFFFFF"/>
                </a:solidFill>
              </a:rPr>
              <a:t>Dolphin use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 smtClean="0">
              <a:solidFill>
                <a:srgbClr val="FFFFFF"/>
              </a:solidFill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>
              <a:solidFill>
                <a:srgbClr val="FFFFFF"/>
              </a:solidFill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 smtClean="0">
              <a:solidFill>
                <a:srgbClr val="FFFFFF"/>
              </a:solidFill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>
              <a:solidFill>
                <a:srgbClr val="FFFFFF"/>
              </a:solidFill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*Sponges are also being studied by scientists because they are immune to cancer. 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238375"/>
            <a:ext cx="4687888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Classes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u="sng" smtClean="0">
                <a:solidFill>
                  <a:srgbClr val="FFFFFF"/>
                </a:solidFill>
              </a:rPr>
              <a:t>Class Calcarea</a:t>
            </a:r>
          </a:p>
          <a:p>
            <a:pPr eaLnBrk="1" hangingPunct="1"/>
            <a:r>
              <a:rPr lang="en-US" b="1" u="sng" smtClean="0">
                <a:solidFill>
                  <a:srgbClr val="FFFFFF"/>
                </a:solidFill>
              </a:rPr>
              <a:t>Glass Sponges</a:t>
            </a:r>
          </a:p>
          <a:p>
            <a:pPr eaLnBrk="1" hangingPunct="1"/>
            <a:r>
              <a:rPr lang="en-US" b="1" u="sng" smtClean="0">
                <a:solidFill>
                  <a:srgbClr val="FFFFFF"/>
                </a:solidFill>
              </a:rPr>
              <a:t>Demosponges</a:t>
            </a:r>
          </a:p>
          <a:p>
            <a:pPr eaLnBrk="1" hangingPunct="1"/>
            <a:r>
              <a:rPr lang="en-US" b="1" u="sng" smtClean="0">
                <a:solidFill>
                  <a:srgbClr val="FFFFFF"/>
                </a:solidFill>
              </a:rPr>
              <a:t>Homoscleromorpha</a:t>
            </a:r>
          </a:p>
          <a:p>
            <a:pPr lvl="1" eaLnBrk="1" hangingPunct="1"/>
            <a:endParaRPr lang="en-US" b="1" smtClean="0">
              <a:solidFill>
                <a:srgbClr val="FFFFFF"/>
              </a:solidFill>
            </a:endParaRPr>
          </a:p>
        </p:txBody>
      </p:sp>
      <p:pic>
        <p:nvPicPr>
          <p:cNvPr id="55300" name="Picture 2" descr="http://www.bumblebee.org/invertebrates/images/Euplectell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905000"/>
            <a:ext cx="3171825" cy="46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CECEEF"/>
                </a:solidFill>
              </a:rPr>
              <a:t>Classes Calcarea</a:t>
            </a:r>
          </a:p>
        </p:txBody>
      </p:sp>
      <p:pic>
        <p:nvPicPr>
          <p:cNvPr id="57347" name="Picture 6" descr="leucandr_hea5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6300" y="1981200"/>
            <a:ext cx="44577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8" descr="calcare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81200"/>
            <a:ext cx="4800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CECEEF"/>
                </a:solidFill>
              </a:rPr>
              <a:t>Glass Sponges</a:t>
            </a:r>
          </a:p>
        </p:txBody>
      </p:sp>
      <p:pic>
        <p:nvPicPr>
          <p:cNvPr id="59395" name="Picture 6" descr="P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417638"/>
            <a:ext cx="5486400" cy="54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CECEEF"/>
                </a:solidFill>
              </a:rPr>
              <a:t>Demosponge</a:t>
            </a:r>
          </a:p>
        </p:txBody>
      </p:sp>
      <p:pic>
        <p:nvPicPr>
          <p:cNvPr id="61443" name="Picture 6" descr="demospongia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447800"/>
            <a:ext cx="411480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8" descr="Tethya%20california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3124200"/>
            <a:ext cx="37338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10" descr="porifera-Demospongia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819400"/>
            <a:ext cx="3581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CECEEF"/>
                </a:solidFill>
              </a:rPr>
              <a:t>Homoscleromorpha</a:t>
            </a:r>
          </a:p>
        </p:txBody>
      </p:sp>
      <p:pic>
        <p:nvPicPr>
          <p:cNvPr id="63491" name="Picture 6" descr="48224_porifera-class-homoscleromorph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132263"/>
            <a:ext cx="3810000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8" descr="ANd9GcQQRnhn1ePhsgyBobbEzZwm_T-gpOTp_mPXKZlfIKQ6TkyelYq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524000"/>
            <a:ext cx="35052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10" descr="40387_580_36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6002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5538" name="AutoShape 5"/>
          <p:cNvSpPr>
            <a:spLocks noChangeArrowheads="1"/>
          </p:cNvSpPr>
          <p:nvPr/>
        </p:nvSpPr>
        <p:spPr bwMode="auto">
          <a:xfrm>
            <a:off x="4191000" y="2590800"/>
            <a:ext cx="1447800" cy="1219200"/>
          </a:xfrm>
          <a:prstGeom prst="smileyFace">
            <a:avLst>
              <a:gd name="adj" fmla="val 4653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5539" name="AutoShape 6"/>
          <p:cNvSpPr>
            <a:spLocks noChangeArrowheads="1"/>
          </p:cNvSpPr>
          <p:nvPr/>
        </p:nvSpPr>
        <p:spPr bwMode="auto">
          <a:xfrm>
            <a:off x="5562600" y="304800"/>
            <a:ext cx="1981200" cy="2362200"/>
          </a:xfrm>
          <a:prstGeom prst="wedgeEllipseCallout">
            <a:avLst>
              <a:gd name="adj1" fmla="val -43750"/>
              <a:gd name="adj2" fmla="val 596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latin typeface="Calibri" pitchFamily="34" charset="0"/>
              </a:rPr>
              <a:t>How deep would the oceans be if there were no sponges?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8288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PORIFERA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FF"/>
                </a:solidFill>
              </a:rPr>
              <a:t>Kingdom : </a:t>
            </a:r>
            <a:r>
              <a:rPr lang="en-US" b="1" u="sng" smtClean="0">
                <a:solidFill>
                  <a:srgbClr val="FFFFFF"/>
                </a:solidFill>
              </a:rPr>
              <a:t>Animalia</a:t>
            </a:r>
          </a:p>
          <a:p>
            <a:pPr eaLnBrk="1" hangingPunct="1"/>
            <a:r>
              <a:rPr lang="en-US" b="1" smtClean="0">
                <a:solidFill>
                  <a:srgbClr val="FFFFFF"/>
                </a:solidFill>
              </a:rPr>
              <a:t>Phylum : </a:t>
            </a:r>
            <a:r>
              <a:rPr lang="en-US" b="1" u="sng" smtClean="0">
                <a:solidFill>
                  <a:srgbClr val="FFFFFF"/>
                </a:solidFill>
              </a:rPr>
              <a:t>Porifera</a:t>
            </a:r>
          </a:p>
          <a:p>
            <a:pPr eaLnBrk="1" hangingPunct="1"/>
            <a:r>
              <a:rPr lang="en-US" b="1" smtClean="0">
                <a:solidFill>
                  <a:srgbClr val="FFFFFF"/>
                </a:solidFill>
              </a:rPr>
              <a:t>Porifera = “</a:t>
            </a:r>
            <a:r>
              <a:rPr lang="en-US" b="1" u="sng" smtClean="0">
                <a:solidFill>
                  <a:srgbClr val="FFFFFF"/>
                </a:solidFill>
              </a:rPr>
              <a:t>pore bearer</a:t>
            </a:r>
            <a:r>
              <a:rPr lang="en-US" b="1" smtClean="0">
                <a:solidFill>
                  <a:srgbClr val="FFFFFF"/>
                </a:solidFill>
              </a:rPr>
              <a:t>”</a:t>
            </a:r>
          </a:p>
          <a:p>
            <a:pPr eaLnBrk="1" hangingPunct="1"/>
            <a:endParaRPr lang="en-US" b="1" smtClean="0">
              <a:solidFill>
                <a:srgbClr val="FFFFFF"/>
              </a:solidFill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38550"/>
            <a:ext cx="4286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/>
          <a:srcRect t="4950"/>
          <a:stretch>
            <a:fillRect/>
          </a:stretch>
        </p:blipFill>
        <p:spPr bwMode="auto">
          <a:xfrm>
            <a:off x="4157663" y="3638550"/>
            <a:ext cx="50292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5148263" y="6172200"/>
            <a:ext cx="3048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Elephant"/>
              </a:rPr>
              <a:t>Pink lumpy sponge</a:t>
            </a: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457200" y="3962400"/>
            <a:ext cx="33528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Elephant"/>
              </a:rPr>
              <a:t>Yellow barrel sponge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CECEEF"/>
                </a:solidFill>
              </a:rPr>
              <a:t>Body Plan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smtClean="0">
                <a:solidFill>
                  <a:srgbClr val="FFFFFF"/>
                </a:solidFill>
              </a:rPr>
              <a:t>Levels of Organization:</a:t>
            </a:r>
            <a:r>
              <a:rPr lang="en-US" b="1" smtClean="0">
                <a:solidFill>
                  <a:srgbClr val="FFFFFF"/>
                </a:solidFill>
              </a:rPr>
              <a:t> Specialized Cells</a:t>
            </a:r>
          </a:p>
          <a:p>
            <a:r>
              <a:rPr lang="en-US" b="1" u="sng" smtClean="0">
                <a:solidFill>
                  <a:srgbClr val="FFFFFF"/>
                </a:solidFill>
              </a:rPr>
              <a:t>Body Symmetry:</a:t>
            </a:r>
            <a:r>
              <a:rPr lang="en-US" b="1" smtClean="0">
                <a:solidFill>
                  <a:srgbClr val="FFFFFF"/>
                </a:solidFill>
              </a:rPr>
              <a:t> Absent</a:t>
            </a:r>
          </a:p>
          <a:p>
            <a:r>
              <a:rPr lang="en-US" b="1" u="sng" smtClean="0">
                <a:solidFill>
                  <a:srgbClr val="FFFFFF"/>
                </a:solidFill>
              </a:rPr>
              <a:t>Germ Layers:</a:t>
            </a:r>
            <a:r>
              <a:rPr lang="en-US" b="1" smtClean="0">
                <a:solidFill>
                  <a:srgbClr val="FFFFFF"/>
                </a:solidFill>
              </a:rPr>
              <a:t> Absent</a:t>
            </a:r>
          </a:p>
          <a:p>
            <a:r>
              <a:rPr lang="en-US" b="1" u="sng" smtClean="0">
                <a:solidFill>
                  <a:srgbClr val="FFFFFF"/>
                </a:solidFill>
              </a:rPr>
              <a:t>Body Cavity:</a:t>
            </a:r>
            <a:r>
              <a:rPr lang="en-US" b="1" smtClean="0">
                <a:solidFill>
                  <a:srgbClr val="FFFFFF"/>
                </a:solidFill>
              </a:rPr>
              <a:t> None</a:t>
            </a:r>
          </a:p>
          <a:p>
            <a:r>
              <a:rPr lang="en-US" b="1" u="sng" smtClean="0">
                <a:solidFill>
                  <a:srgbClr val="FFFFFF"/>
                </a:solidFill>
              </a:rPr>
              <a:t>Embryological Development:</a:t>
            </a:r>
            <a:r>
              <a:rPr lang="en-US" b="1" smtClean="0">
                <a:solidFill>
                  <a:srgbClr val="FFFFFF"/>
                </a:solidFill>
              </a:rPr>
              <a:t> None</a:t>
            </a:r>
          </a:p>
          <a:p>
            <a:r>
              <a:rPr lang="en-US" b="1" u="sng" smtClean="0">
                <a:solidFill>
                  <a:srgbClr val="FFFFFF"/>
                </a:solidFill>
              </a:rPr>
              <a:t>Segmentation:</a:t>
            </a:r>
            <a:r>
              <a:rPr lang="en-US" b="1" smtClean="0">
                <a:solidFill>
                  <a:srgbClr val="FFFFFF"/>
                </a:solidFill>
              </a:rPr>
              <a:t> Absent</a:t>
            </a:r>
          </a:p>
          <a:p>
            <a:r>
              <a:rPr lang="en-US" b="1" u="sng" smtClean="0">
                <a:solidFill>
                  <a:srgbClr val="FFFFFF"/>
                </a:solidFill>
              </a:rPr>
              <a:t>Cephalization:</a:t>
            </a:r>
            <a:r>
              <a:rPr lang="en-US" b="1" smtClean="0">
                <a:solidFill>
                  <a:srgbClr val="FFFFFF"/>
                </a:solidFill>
              </a:rPr>
              <a:t> Absent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CECEEF"/>
                </a:solidFill>
              </a:rPr>
              <a:t>Characteristics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9050" y="1409700"/>
            <a:ext cx="5467350" cy="4525963"/>
          </a:xfrm>
        </p:spPr>
        <p:txBody>
          <a:bodyPr/>
          <a:lstStyle/>
          <a:p>
            <a:pPr lvl="1" eaLnBrk="1" hangingPunct="1">
              <a:buFont typeface="Arial" charset="0"/>
              <a:buChar char="•"/>
            </a:pPr>
            <a:r>
              <a:rPr lang="en-US" sz="3600" b="1" smtClean="0">
                <a:solidFill>
                  <a:srgbClr val="FFFFFF"/>
                </a:solidFill>
              </a:rPr>
              <a:t>Cluster of specialized cells</a:t>
            </a:r>
          </a:p>
          <a:p>
            <a:pPr lvl="1" eaLnBrk="1" hangingPunct="1">
              <a:buFont typeface="Arial" charset="0"/>
              <a:buChar char="•"/>
            </a:pPr>
            <a:endParaRPr lang="en-US" sz="3600" b="1" smtClean="0">
              <a:solidFill>
                <a:srgbClr val="FFFFFF"/>
              </a:solidFill>
            </a:endParaRPr>
          </a:p>
          <a:p>
            <a:pPr lvl="1" eaLnBrk="1" hangingPunct="1">
              <a:buFontTx/>
              <a:buAutoNum type="alphaUcPeriod"/>
            </a:pPr>
            <a:endParaRPr lang="en-US" sz="3600" b="1" smtClean="0">
              <a:solidFill>
                <a:srgbClr val="FFFFFF"/>
              </a:solidFill>
            </a:endParaRPr>
          </a:p>
          <a:p>
            <a:pPr eaLnBrk="1" hangingPunct="1"/>
            <a:endParaRPr lang="en-US" sz="3600" b="1" smtClean="0">
              <a:solidFill>
                <a:srgbClr val="FFFFFF"/>
              </a:solidFill>
            </a:endParaRPr>
          </a:p>
        </p:txBody>
      </p:sp>
      <p:pic>
        <p:nvPicPr>
          <p:cNvPr id="22532" name="Picture 5" descr="sponge_250300"/>
          <p:cNvPicPr>
            <a:picLocks noChangeAspect="1" noChangeArrowheads="1"/>
          </p:cNvPicPr>
          <p:nvPr/>
        </p:nvPicPr>
        <p:blipFill>
          <a:blip r:embed="rId3"/>
          <a:srcRect t="6400"/>
          <a:stretch>
            <a:fillRect/>
          </a:stretch>
        </p:blipFill>
        <p:spPr bwMode="auto">
          <a:xfrm>
            <a:off x="381000" y="3408363"/>
            <a:ext cx="3071813" cy="344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puffyspon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572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1" descr="Photo:J. Dafn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371600"/>
            <a:ext cx="365760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2" descr="Photo: J. Dafn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4572000"/>
            <a:ext cx="2667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4578" name="Picture 5" descr="xvi30306"/>
          <p:cNvPicPr>
            <a:picLocks noChangeAspect="1" noChangeArrowheads="1"/>
          </p:cNvPicPr>
          <p:nvPr/>
        </p:nvPicPr>
        <p:blipFill>
          <a:blip r:embed="rId3"/>
          <a:srcRect t="3334"/>
          <a:stretch>
            <a:fillRect/>
          </a:stretch>
        </p:blipFill>
        <p:spPr bwMode="auto">
          <a:xfrm>
            <a:off x="5664200" y="2546350"/>
            <a:ext cx="3479800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CECEEF"/>
                </a:solidFill>
              </a:rPr>
              <a:t>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7488"/>
            <a:ext cx="8686800" cy="4525962"/>
          </a:xfrm>
        </p:spPr>
        <p:txBody>
          <a:bodyPr rtlCol="0">
            <a:normAutofit/>
          </a:bodyPr>
          <a:lstStyle/>
          <a:p>
            <a:pPr marL="971550" lvl="1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en-US" b="1" dirty="0" smtClean="0">
                <a:solidFill>
                  <a:srgbClr val="FFFFFF"/>
                </a:solidFill>
              </a:rPr>
              <a:t>Ostia – </a:t>
            </a:r>
            <a:r>
              <a:rPr lang="en-US" b="1" u="sng" dirty="0" smtClean="0">
                <a:solidFill>
                  <a:srgbClr val="FFFFFF"/>
                </a:solidFill>
              </a:rPr>
              <a:t>pores </a:t>
            </a:r>
            <a:r>
              <a:rPr lang="en-US" b="1" dirty="0" smtClean="0">
                <a:solidFill>
                  <a:srgbClr val="FFFFFF"/>
                </a:solidFill>
              </a:rPr>
              <a:t>– many, water IN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en-US" b="1" dirty="0" err="1" smtClean="0">
                <a:solidFill>
                  <a:srgbClr val="FFFFFF"/>
                </a:solidFill>
              </a:rPr>
              <a:t>Oscula</a:t>
            </a:r>
            <a:r>
              <a:rPr lang="en-US" b="1" dirty="0" smtClean="0">
                <a:solidFill>
                  <a:srgbClr val="FFFFFF"/>
                </a:solidFill>
              </a:rPr>
              <a:t> – </a:t>
            </a:r>
            <a:r>
              <a:rPr lang="en-US" b="1" u="sng" dirty="0" smtClean="0">
                <a:solidFill>
                  <a:srgbClr val="FFFFFF"/>
                </a:solidFill>
              </a:rPr>
              <a:t>large opening(s</a:t>
            </a:r>
            <a:r>
              <a:rPr lang="en-US" b="1" dirty="0" smtClean="0">
                <a:solidFill>
                  <a:srgbClr val="FFFFFF"/>
                </a:solidFill>
              </a:rPr>
              <a:t>), one or few, move water OUT</a:t>
            </a:r>
          </a:p>
          <a:p>
            <a:pPr marL="990600" lvl="1" indent="-533400" eaLnBrk="1" fontAlgn="auto" hangingPunct="1">
              <a:spcAft>
                <a:spcPts val="0"/>
              </a:spcAft>
              <a:buFontTx/>
              <a:buAutoNum type="alphaUcPeriod"/>
              <a:defRPr/>
            </a:pPr>
            <a:endParaRPr lang="en-US" b="1" dirty="0" smtClean="0">
              <a:solidFill>
                <a:srgbClr val="FFFF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24581" name="Picture 6" descr="spon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46350"/>
            <a:ext cx="5667375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6858000" y="6019800"/>
            <a:ext cx="2286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Elephant"/>
              </a:rPr>
              <a:t>osculum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CECEEF"/>
                </a:solidFill>
              </a:rPr>
              <a:t>Characteristics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-304800" y="1295400"/>
            <a:ext cx="4495800" cy="5364163"/>
          </a:xfrm>
        </p:spPr>
        <p:txBody>
          <a:bodyPr/>
          <a:lstStyle/>
          <a:p>
            <a:pPr marL="990600" lvl="1" indent="-533400" eaLnBrk="1" hangingPunct="1">
              <a:buFontTx/>
              <a:buNone/>
            </a:pPr>
            <a:r>
              <a:rPr lang="en-US" sz="3600" b="1" smtClean="0">
                <a:solidFill>
                  <a:srgbClr val="FFFFFF"/>
                </a:solidFill>
              </a:rPr>
              <a:t>C. Choanocytes – </a:t>
            </a:r>
            <a:r>
              <a:rPr lang="en-US" sz="3600" b="1" u="sng" smtClean="0">
                <a:solidFill>
                  <a:srgbClr val="FFFFFF"/>
                </a:solidFill>
              </a:rPr>
              <a:t>collar cells</a:t>
            </a:r>
            <a:r>
              <a:rPr lang="en-US" sz="3600" b="1" smtClean="0">
                <a:solidFill>
                  <a:srgbClr val="FFFFFF"/>
                </a:solidFill>
              </a:rPr>
              <a:t>; have flagella to keep </a:t>
            </a:r>
            <a:r>
              <a:rPr lang="en-US" sz="3600" b="1" u="sng" smtClean="0">
                <a:solidFill>
                  <a:srgbClr val="FFFFFF"/>
                </a:solidFill>
              </a:rPr>
              <a:t>water moving</a:t>
            </a:r>
          </a:p>
          <a:p>
            <a:pPr marL="990600" lvl="1" indent="-533400" eaLnBrk="1" hangingPunct="1">
              <a:buFontTx/>
              <a:buNone/>
            </a:pPr>
            <a:endParaRPr lang="en-US" sz="3600" b="1" smtClean="0">
              <a:solidFill>
                <a:srgbClr val="FFFFFF"/>
              </a:solidFill>
            </a:endParaRPr>
          </a:p>
          <a:p>
            <a:pPr marL="990600" lvl="1" indent="-533400" eaLnBrk="1" hangingPunct="1">
              <a:buFontTx/>
              <a:buNone/>
            </a:pPr>
            <a:r>
              <a:rPr lang="en-US" sz="3600" b="1" smtClean="0">
                <a:solidFill>
                  <a:srgbClr val="FFFFFF"/>
                </a:solidFill>
              </a:rPr>
              <a:t>D. Amoebocytes –  </a:t>
            </a:r>
            <a:r>
              <a:rPr lang="en-US" sz="3600" b="1" u="sng" smtClean="0">
                <a:solidFill>
                  <a:srgbClr val="FFFFFF"/>
                </a:solidFill>
              </a:rPr>
              <a:t>transport food to layer of cells not on the surface</a:t>
            </a:r>
          </a:p>
        </p:txBody>
      </p:sp>
      <p:pic>
        <p:nvPicPr>
          <p:cNvPr id="26628" name="Picture 4" descr="http://3.bp.blogspot.com/-gM39IWl0Xvc/T4jBq7SYS2I/AAAAAAAAAfM/W_yLiineA5M/s1600/spongecells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295400"/>
            <a:ext cx="4686300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CECEEF"/>
                </a:solidFill>
              </a:rPr>
              <a:t>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5334000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E. Spicules </a:t>
            </a:r>
            <a:r>
              <a:rPr lang="en-US" b="1" dirty="0">
                <a:solidFill>
                  <a:srgbClr val="FFFFFF"/>
                </a:solidFill>
              </a:rPr>
              <a:t>– </a:t>
            </a:r>
            <a:r>
              <a:rPr lang="en-US" b="1" dirty="0" smtClean="0">
                <a:solidFill>
                  <a:srgbClr val="FFFFFF"/>
                </a:solidFill>
              </a:rPr>
              <a:t> “skeleton</a:t>
            </a:r>
            <a:r>
              <a:rPr lang="en-US" b="1" dirty="0">
                <a:solidFill>
                  <a:srgbClr val="FFFFFF"/>
                </a:solidFill>
              </a:rPr>
              <a:t>” hard splinter-like; </a:t>
            </a:r>
            <a:r>
              <a:rPr lang="en-US" b="1" dirty="0" smtClean="0">
                <a:solidFill>
                  <a:srgbClr val="FFFFFF"/>
                </a:solidFill>
              </a:rPr>
              <a:t>made of </a:t>
            </a:r>
            <a:r>
              <a:rPr lang="en-US" b="1" u="sng" dirty="0" smtClean="0">
                <a:solidFill>
                  <a:srgbClr val="FFFFFF"/>
                </a:solidFill>
              </a:rPr>
              <a:t>calcium </a:t>
            </a:r>
            <a:r>
              <a:rPr lang="en-US" b="1" u="sng" dirty="0">
                <a:solidFill>
                  <a:srgbClr val="FFFFFF"/>
                </a:solidFill>
              </a:rPr>
              <a:t>carbonate </a:t>
            </a:r>
            <a:r>
              <a:rPr lang="en-US" b="1" dirty="0">
                <a:solidFill>
                  <a:srgbClr val="FFFFFF"/>
                </a:solidFill>
              </a:rPr>
              <a:t>(</a:t>
            </a:r>
            <a:r>
              <a:rPr lang="en-US" b="1" dirty="0" smtClean="0">
                <a:solidFill>
                  <a:srgbClr val="FFFFFF"/>
                </a:solidFill>
              </a:rPr>
              <a:t>CaCO</a:t>
            </a:r>
            <a:r>
              <a:rPr lang="en-US" b="1" baseline="-25000" dirty="0" smtClean="0">
                <a:solidFill>
                  <a:srgbClr val="FFFFFF"/>
                </a:solidFill>
              </a:rPr>
              <a:t>3</a:t>
            </a:r>
            <a:r>
              <a:rPr lang="en-US" b="1" dirty="0" smtClean="0">
                <a:solidFill>
                  <a:srgbClr val="FFFFFF"/>
                </a:solidFill>
              </a:rPr>
              <a:t>) or </a:t>
            </a:r>
            <a:r>
              <a:rPr lang="en-US" b="1" dirty="0">
                <a:solidFill>
                  <a:srgbClr val="FFFFFF"/>
                </a:solidFill>
              </a:rPr>
              <a:t>silica  (Si)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b="1" dirty="0" smtClean="0">
              <a:solidFill>
                <a:srgbClr val="FFFFFF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b="1" dirty="0" smtClean="0">
              <a:solidFill>
                <a:srgbClr val="FFFFFF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b="1" dirty="0">
              <a:solidFill>
                <a:srgbClr val="FFFFFF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b="1" dirty="0" smtClean="0">
              <a:solidFill>
                <a:srgbClr val="FFFFFF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b="1" dirty="0">
              <a:solidFill>
                <a:srgbClr val="FFFFFF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b="1" dirty="0" smtClean="0">
              <a:solidFill>
                <a:srgbClr val="FFFFFF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b="1" dirty="0">
              <a:solidFill>
                <a:srgbClr val="FFFFFF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solidFill>
                  <a:srgbClr val="FFFFFF"/>
                </a:solidFill>
              </a:rPr>
              <a:t>	  F</a:t>
            </a:r>
            <a:r>
              <a:rPr lang="en-US" sz="2800" b="1" dirty="0">
                <a:solidFill>
                  <a:srgbClr val="FFFFFF"/>
                </a:solidFill>
              </a:rPr>
              <a:t>. </a:t>
            </a:r>
            <a:r>
              <a:rPr lang="en-US" sz="2800" b="1" dirty="0" err="1">
                <a:solidFill>
                  <a:srgbClr val="FFFFFF"/>
                </a:solidFill>
              </a:rPr>
              <a:t>Spongin</a:t>
            </a:r>
            <a:r>
              <a:rPr lang="en-US" sz="2800" b="1" dirty="0">
                <a:solidFill>
                  <a:srgbClr val="FFFFFF"/>
                </a:solidFill>
              </a:rPr>
              <a:t> – 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u="sng" dirty="0">
                <a:solidFill>
                  <a:srgbClr val="FFFFFF"/>
                </a:solidFill>
              </a:rPr>
              <a:t>flexible protein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28676" name="Picture 2" descr="http://t2.gstatic.com/images?q=tbn:ANd9GcSsnii596fhGFwskii61gg2n-F70WnboX0dhA99nkY8TC0EwBGc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5527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http://www.pirx.com/gallery3/var/albums/micromacro/micro/radiolaria/spicules.jpg?m=1306192169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552700"/>
            <a:ext cx="45291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5334000" y="5314950"/>
            <a:ext cx="3048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Elephant"/>
              </a:rPr>
              <a:t>spongin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739775" y="2743200"/>
            <a:ext cx="3048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Elephant"/>
              </a:rPr>
              <a:t>spicules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CECEEF"/>
                </a:solidFill>
              </a:rPr>
              <a:t>Characteristics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8100" y="1379538"/>
            <a:ext cx="9124950" cy="4525962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FFFF"/>
                </a:solidFill>
              </a:rPr>
              <a:t>Composed of 3 layers</a:t>
            </a:r>
          </a:p>
          <a:p>
            <a:pPr lvl="1" eaLnBrk="1" hangingPunct="1"/>
            <a:r>
              <a:rPr lang="en-US" b="1" smtClean="0">
                <a:solidFill>
                  <a:srgbClr val="FFFFFF"/>
                </a:solidFill>
              </a:rPr>
              <a:t>outer layer of flattened contractile cells </a:t>
            </a:r>
            <a:r>
              <a:rPr lang="en-US" b="1" u="sng" smtClean="0">
                <a:solidFill>
                  <a:srgbClr val="FFFFFF"/>
                </a:solidFill>
              </a:rPr>
              <a:t>(pinacocytes)</a:t>
            </a:r>
          </a:p>
          <a:p>
            <a:pPr lvl="1" eaLnBrk="1" hangingPunct="1"/>
            <a:r>
              <a:rPr lang="en-US" b="1" smtClean="0">
                <a:solidFill>
                  <a:srgbClr val="FFFFFF"/>
                </a:solidFill>
              </a:rPr>
              <a:t>inner non-living </a:t>
            </a:r>
            <a:r>
              <a:rPr lang="en-US" b="1" u="sng" smtClean="0">
                <a:solidFill>
                  <a:srgbClr val="FFFFFF"/>
                </a:solidFill>
              </a:rPr>
              <a:t>mesoglea</a:t>
            </a:r>
            <a:r>
              <a:rPr lang="en-US" b="1" smtClean="0">
                <a:solidFill>
                  <a:srgbClr val="FFFFFF"/>
                </a:solidFill>
              </a:rPr>
              <a:t> containing a variety of specialized cells</a:t>
            </a:r>
          </a:p>
          <a:p>
            <a:pPr lvl="1" eaLnBrk="1" hangingPunct="1"/>
            <a:r>
              <a:rPr lang="en-US" b="1" smtClean="0">
                <a:solidFill>
                  <a:srgbClr val="FFFFFF"/>
                </a:solidFill>
              </a:rPr>
              <a:t>collar cells </a:t>
            </a:r>
            <a:r>
              <a:rPr lang="en-US" b="1" u="sng" smtClean="0">
                <a:solidFill>
                  <a:srgbClr val="FFFFFF"/>
                </a:solidFill>
              </a:rPr>
              <a:t>(choanocytes) which capture food</a:t>
            </a:r>
            <a:r>
              <a:rPr lang="en-US" b="1" smtClean="0">
                <a:solidFill>
                  <a:srgbClr val="FFFFFF"/>
                </a:solidFill>
              </a:rPr>
              <a:t>, etc. from water flowing through channels.</a:t>
            </a:r>
          </a:p>
          <a:p>
            <a:pPr lvl="1" eaLnBrk="1" hangingPunct="1">
              <a:buFontTx/>
              <a:buAutoNum type="alphaUcPeriod"/>
            </a:pPr>
            <a:endParaRPr lang="en-US" b="1" smtClean="0">
              <a:solidFill>
                <a:srgbClr val="FFFFFF"/>
              </a:solidFill>
            </a:endParaRPr>
          </a:p>
          <a:p>
            <a:pPr eaLnBrk="1" hangingPunct="1"/>
            <a:endParaRPr lang="en-US" sz="2800" b="1" smtClean="0">
              <a:solidFill>
                <a:srgbClr val="FFFFFF"/>
              </a:solidFill>
            </a:endParaRPr>
          </a:p>
        </p:txBody>
      </p:sp>
      <p:pic>
        <p:nvPicPr>
          <p:cNvPr id="30724" name="Picture 5" descr="9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7900" y="4221163"/>
            <a:ext cx="4686300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00FF"/>
      </a:lt1>
      <a:dk2>
        <a:srgbClr val="000000"/>
      </a:dk2>
      <a:lt2>
        <a:srgbClr val="808080"/>
      </a:lt2>
      <a:accent1>
        <a:srgbClr val="BBE0E3"/>
      </a:accent1>
      <a:accent2>
        <a:srgbClr val="19194C"/>
      </a:accent2>
      <a:accent3>
        <a:srgbClr val="28FFFE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363</Words>
  <Application>Microsoft Office PowerPoint</Application>
  <PresentationFormat>On-screen Show (4:3)</PresentationFormat>
  <Paragraphs>130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Elephant</vt:lpstr>
      <vt:lpstr>Office Theme</vt:lpstr>
      <vt:lpstr>Slide 1</vt:lpstr>
      <vt:lpstr>Slide 2</vt:lpstr>
      <vt:lpstr>PORIFERA</vt:lpstr>
      <vt:lpstr>Body Plan</vt:lpstr>
      <vt:lpstr>Characteristics</vt:lpstr>
      <vt:lpstr>Characteristics</vt:lpstr>
      <vt:lpstr>Characteristics</vt:lpstr>
      <vt:lpstr>Characteristics</vt:lpstr>
      <vt:lpstr>Characteristics</vt:lpstr>
      <vt:lpstr>Slide 10</vt:lpstr>
      <vt:lpstr>Slide 11</vt:lpstr>
      <vt:lpstr>Feeding</vt:lpstr>
      <vt:lpstr>Slide 13</vt:lpstr>
      <vt:lpstr>Respiration, Circulation, Excretion</vt:lpstr>
      <vt:lpstr>Response</vt:lpstr>
      <vt:lpstr>Reproduction</vt:lpstr>
      <vt:lpstr>Reproduction</vt:lpstr>
      <vt:lpstr>Habitat</vt:lpstr>
      <vt:lpstr>Role in Ecosystem:</vt:lpstr>
      <vt:lpstr>Role in Ecosystem:</vt:lpstr>
      <vt:lpstr>Classes</vt:lpstr>
      <vt:lpstr>Classes Calcarea</vt:lpstr>
      <vt:lpstr>Glass Sponges</vt:lpstr>
      <vt:lpstr>Demosponge</vt:lpstr>
      <vt:lpstr>Homoscleromorpha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Smith</dc:creator>
  <cp:lastModifiedBy>Kristen</cp:lastModifiedBy>
  <cp:revision>23</cp:revision>
  <dcterms:created xsi:type="dcterms:W3CDTF">2013-01-30T20:11:13Z</dcterms:created>
  <dcterms:modified xsi:type="dcterms:W3CDTF">2013-04-04T00:12:14Z</dcterms:modified>
</cp:coreProperties>
</file>