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9" r:id="rId3"/>
    <p:sldId id="271" r:id="rId4"/>
    <p:sldId id="257" r:id="rId5"/>
    <p:sldId id="265" r:id="rId6"/>
    <p:sldId id="299" r:id="rId7"/>
    <p:sldId id="258" r:id="rId8"/>
    <p:sldId id="259" r:id="rId9"/>
    <p:sldId id="272" r:id="rId10"/>
    <p:sldId id="274" r:id="rId11"/>
    <p:sldId id="260" r:id="rId12"/>
    <p:sldId id="261" r:id="rId13"/>
    <p:sldId id="262" r:id="rId14"/>
    <p:sldId id="263" r:id="rId15"/>
    <p:sldId id="264" r:id="rId16"/>
    <p:sldId id="273" r:id="rId17"/>
    <p:sldId id="287" r:id="rId18"/>
    <p:sldId id="288" r:id="rId19"/>
    <p:sldId id="291" r:id="rId20"/>
    <p:sldId id="292" r:id="rId21"/>
    <p:sldId id="293" r:id="rId22"/>
    <p:sldId id="294" r:id="rId23"/>
    <p:sldId id="286" r:id="rId24"/>
    <p:sldId id="296" r:id="rId25"/>
    <p:sldId id="300" r:id="rId26"/>
    <p:sldId id="297" r:id="rId27"/>
    <p:sldId id="29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AB4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B092183-3F3B-4B9C-918B-92B5F937C688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83FBDB5-1F65-4FFE-A2AC-1B2C4A5A1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75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 defTabSz="896938"/>
            <a:fld id="{E8F7FE1E-973B-4903-B28C-6FB31395AD50}" type="slidenum">
              <a:rPr lang="en-US" sz="1200"/>
              <a:pPr algn="r" defTabSz="896938"/>
              <a:t>10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  <a:noFill/>
          <a:ln/>
        </p:spPr>
        <p:txBody>
          <a:bodyPr lIns="89730" tIns="44865" rIns="89730" bIns="4486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 defTabSz="896938"/>
            <a:fld id="{FB9F3BC2-4C48-4CF5-AF0C-E7F4DC9DD244}" type="slidenum">
              <a:rPr lang="en-US" sz="1200"/>
              <a:pPr algn="r" defTabSz="896938"/>
              <a:t>23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  <a:noFill/>
          <a:ln/>
        </p:spPr>
        <p:txBody>
          <a:bodyPr lIns="89730" tIns="44865" rIns="89730" bIns="4486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 defTabSz="896938"/>
            <a:fld id="{C7BDCDB6-6A37-4660-90D3-50BC71DB20CB}" type="slidenum">
              <a:rPr lang="en-US" sz="1200"/>
              <a:pPr algn="r" defTabSz="896938"/>
              <a:t>3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  <a:noFill/>
          <a:ln/>
        </p:spPr>
        <p:txBody>
          <a:bodyPr lIns="89730" tIns="44865" rIns="89730" bIns="44865"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B63E3-EDD4-47C5-987F-5C3CE925DE63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0C9E7-7B18-43E6-8B97-D2668EFC0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39C0A-527D-409C-9E94-0B48B84ACF4C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C259-0EE4-4FF5-ABC4-627E91EBF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F5E8B-07D7-4DDD-8B11-9FCA879C1DCA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3FABA-299D-4BA3-A5D9-428259C6D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5676B-7D74-479E-B36C-EE89E4038155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9B18-2272-44D6-8306-C316D3006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BA93-FDFD-4C75-8AE1-25D188087B9F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5695C-7B9E-46F2-B371-782410E04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2F76A-DA61-4656-841F-4B9804FF44BA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1935-1289-4473-8531-C10EAA332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253A-BA76-439E-8660-7CEC123C85CE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89D4C-60FD-460E-8A72-EB70D599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CDC3-5F25-4E5B-B332-610E032DAD91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F5BC-C5EA-4C1F-8434-9470AB600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A41EC-86E1-42C4-8A5E-818C6FCFD4B9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F0E10-C7BB-43F9-B4E1-06801A54A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ECE2F-72F5-4B17-A0E3-FF22EB80640D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FFCA-6642-462D-AB05-1E3CB180E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8175C-9C31-4C55-91B6-761FB0FAFA6F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5AC20-F43B-4730-94DB-2584A1D24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AC74-DED1-4566-A87E-2EF2A5A297E4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DA17C-560B-418F-A03E-81F7C5009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631C-4DC4-43E6-8053-A27E4B37AD33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D058-64DE-4587-A443-15A57FEAD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E3CDB-0572-4336-88FF-303C32D2EA9E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5B64-826B-4799-8F7B-E248D43F1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BD434E-0B48-4C44-B5DC-0EF59594C02C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13D464-2A1B-4674-8433-D6801F2AE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iCKug2iu0JQ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animal+phyla+cladogram&amp;source=images&amp;cd=&amp;cad=rja&amp;docid=m3AhDKbFVjVLjM&amp;tbnid=qPLPAkl5EqU9LM:&amp;ved=0CAUQjRw&amp;url=http://sites.google.com/site/whatwasassignedandorhandedout/&amp;ei=qkAZUbiWIafg0QGwo4FA&amp;bvm=bv.42080656,d.dmQ&amp;psig=AFQjCNFMcFSmeed7AhUVaYlyJXp3pe66EA&amp;ust=13606958488902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415" y="152400"/>
            <a:ext cx="889333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PHYLUM MOLLUSKA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057400"/>
            <a:ext cx="5334000" cy="3251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dist="17961" dir="13500000" algn="ctr" rotWithShape="0">
              <a:srgbClr val="FCFEB9"/>
            </a:outerShdw>
          </a:effec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CECEEF"/>
                </a:solidFill>
              </a:rPr>
              <a:t>Characteristics</a:t>
            </a:r>
            <a:endParaRPr lang="en-GB" sz="6000" b="1" smtClean="0">
              <a:solidFill>
                <a:srgbClr val="CECEEF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045325" y="2971800"/>
            <a:ext cx="2098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Mantle </a:t>
            </a:r>
          </a:p>
          <a:p>
            <a:pPr algn="ctr" eaLnBrk="0" hangingPunct="0">
              <a:defRPr/>
            </a:pPr>
            <a:r>
              <a: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cavity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6553200" y="3429000"/>
            <a:ext cx="1066800" cy="4730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7470775" y="4648200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Ctenidium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 flipV="1">
            <a:off x="6324600" y="4419600"/>
            <a:ext cx="1066800" cy="44291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2973388" y="1252538"/>
            <a:ext cx="269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Pericardial cavity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5003800" y="1752600"/>
            <a:ext cx="25400" cy="9969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6324600" y="1371600"/>
            <a:ext cx="253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Metanephridium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5992813" y="1798638"/>
            <a:ext cx="838200" cy="152241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228600" y="2971800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Radula</a:t>
            </a: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1066800" y="3429000"/>
            <a:ext cx="1687513" cy="5286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33400" y="1447800"/>
            <a:ext cx="114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Gonad</a:t>
            </a: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1752600" y="1752600"/>
            <a:ext cx="2498725" cy="14906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228600" y="5715000"/>
            <a:ext cx="439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Stomach and digestive gland</a:t>
            </a: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V="1">
            <a:off x="2667000" y="3962400"/>
            <a:ext cx="1673225" cy="1676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6553200" y="60960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Foot</a:t>
            </a:r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H="1" flipV="1">
            <a:off x="5486400" y="4953000"/>
            <a:ext cx="838200" cy="1219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043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F335858-B9CC-4816-9538-4B737EEE62B9}" type="slidenum">
              <a:rPr lang="en-US" sz="1400"/>
              <a:pPr algn="r"/>
              <a:t>10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Feeding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FF"/>
                </a:solidFill>
              </a:rPr>
              <a:t>Radula - a rasping organ used in feeding</a:t>
            </a:r>
          </a:p>
          <a:p>
            <a:pPr eaLnBrk="1" hangingPunct="1"/>
            <a:r>
              <a:rPr lang="en-US" b="1" dirty="0" smtClean="0">
                <a:solidFill>
                  <a:srgbClr val="FFFFFF"/>
                </a:solidFill>
              </a:rPr>
              <a:t>Teeth are formed of chitin and can be replaced</a:t>
            </a:r>
          </a:p>
          <a:p>
            <a:pPr eaLnBrk="1" hangingPunct="1"/>
            <a:endParaRPr lang="en-US" b="1" dirty="0" smtClean="0">
              <a:solidFill>
                <a:srgbClr val="FFFFFF"/>
              </a:solidFill>
            </a:endParaRPr>
          </a:p>
        </p:txBody>
      </p:sp>
      <p:pic>
        <p:nvPicPr>
          <p:cNvPr id="62468" name="Picture 5" descr="12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505200"/>
            <a:ext cx="449580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6" descr="gary-snail-spongebo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505200"/>
            <a:ext cx="24860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Respiration, Circulation, Excretion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FFFF"/>
                </a:solidFill>
              </a:rPr>
              <a:t>Have one pair of gills</a:t>
            </a:r>
          </a:p>
          <a:p>
            <a:pPr lvl="1" eaLnBrk="1" hangingPunct="1"/>
            <a:r>
              <a:rPr lang="en-US" sz="3200" b="1" dirty="0" err="1" smtClean="0">
                <a:solidFill>
                  <a:srgbClr val="FFFFFF"/>
                </a:solidFill>
                <a:cs typeface="Times New Roman" pitchFamily="18" charset="0"/>
              </a:rPr>
              <a:t>ctenidia</a:t>
            </a:r>
            <a:endParaRPr lang="en-US" sz="32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sz="3600" b="1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rgbClr val="FFFFFF"/>
                </a:solidFill>
              </a:rPr>
              <a:t>In organisms with OPEN CIRCULATION</a:t>
            </a:r>
            <a:br>
              <a:rPr lang="en-US" sz="3600" b="1" dirty="0" smtClean="0">
                <a:solidFill>
                  <a:srgbClr val="FFFFFF"/>
                </a:solidFill>
              </a:rPr>
            </a:br>
            <a:r>
              <a:rPr lang="en-US" sz="3600" b="1" dirty="0" smtClean="0">
                <a:solidFill>
                  <a:srgbClr val="FFFFFF"/>
                </a:solidFill>
              </a:rPr>
              <a:t>coelom contains circulatory fluid (blood)  = HEMOCOEL</a:t>
            </a:r>
          </a:p>
          <a:p>
            <a:pPr eaLnBrk="1" hangingPunct="1"/>
            <a:endParaRPr lang="en-US" sz="3600" b="1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rgbClr val="FFFFFF"/>
                </a:solidFill>
              </a:rPr>
              <a:t>Blood = HEMOLYMPH</a:t>
            </a:r>
          </a:p>
          <a:p>
            <a:pPr eaLnBrk="1" hangingPunct="1">
              <a:buFont typeface="Arial" charset="0"/>
              <a:buNone/>
            </a:pPr>
            <a:endParaRPr lang="en-US" sz="3600" b="1" dirty="0" smtClean="0">
              <a:solidFill>
                <a:srgbClr val="FFFFFF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Response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152400" y="1341438"/>
            <a:ext cx="4800600" cy="4525962"/>
          </a:xfrm>
        </p:spPr>
        <p:txBody>
          <a:bodyPr/>
          <a:lstStyle/>
          <a:p>
            <a:pPr eaLnBrk="1" hangingPunct="1"/>
            <a:r>
              <a:rPr lang="en-GB" sz="2400" b="1" u="sng" dirty="0" smtClean="0">
                <a:solidFill>
                  <a:srgbClr val="FFFFFF"/>
                </a:solidFill>
              </a:rPr>
              <a:t>Nervous System</a:t>
            </a:r>
          </a:p>
          <a:p>
            <a:pPr eaLnBrk="1" hangingPunct="1"/>
            <a:endParaRPr lang="en-GB" sz="2400" b="1" u="sng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GB" sz="2400" b="1" dirty="0" smtClean="0">
                <a:solidFill>
                  <a:srgbClr val="FFFFFF"/>
                </a:solidFill>
              </a:rPr>
              <a:t>Clusters of nerves or complete brain (</a:t>
            </a:r>
            <a:r>
              <a:rPr lang="en-GB" sz="2400" b="1" dirty="0" err="1" smtClean="0">
                <a:solidFill>
                  <a:srgbClr val="FFFFFF"/>
                </a:solidFill>
              </a:rPr>
              <a:t>Cephalapods</a:t>
            </a:r>
            <a:r>
              <a:rPr lang="en-GB" sz="2400" b="1" dirty="0" smtClean="0">
                <a:solidFill>
                  <a:srgbClr val="FFFFFF"/>
                </a:solidFill>
              </a:rPr>
              <a:t>)</a:t>
            </a:r>
          </a:p>
          <a:p>
            <a:pPr eaLnBrk="1" hangingPunct="1"/>
            <a:endParaRPr lang="en-GB" sz="2400" b="1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Generally adapted for various forms of locomotion:</a:t>
            </a:r>
          </a:p>
          <a:p>
            <a:pPr lvl="1" eaLnBrk="1" hangingPunct="1"/>
            <a:r>
              <a:rPr lang="en-US" sz="2400" b="1" dirty="0" smtClean="0">
                <a:solidFill>
                  <a:srgbClr val="FFFFFF"/>
                </a:solidFill>
              </a:rPr>
              <a:t>gliding on a trail of mucous using a foot</a:t>
            </a:r>
          </a:p>
          <a:p>
            <a:pPr lvl="1" eaLnBrk="1" hangingPunct="1"/>
            <a:r>
              <a:rPr lang="en-US" sz="2400" b="1" dirty="0" smtClean="0">
                <a:solidFill>
                  <a:srgbClr val="FFFFFF"/>
                </a:solidFill>
              </a:rPr>
              <a:t>digging and anchoring into sediment (bivalves)</a:t>
            </a:r>
          </a:p>
          <a:p>
            <a:pPr lvl="1" eaLnBrk="1" hangingPunct="1"/>
            <a:r>
              <a:rPr lang="en-US" sz="2400" b="1" dirty="0" smtClean="0">
                <a:solidFill>
                  <a:srgbClr val="FFFFFF"/>
                </a:solidFill>
              </a:rPr>
              <a:t>forming tentacles (cephalopods)</a:t>
            </a:r>
          </a:p>
          <a:p>
            <a:pPr lvl="1" eaLnBrk="1" hangingPunct="1"/>
            <a:endParaRPr lang="en-US" sz="2400" b="1" dirty="0" smtClean="0">
              <a:solidFill>
                <a:srgbClr val="FFFFFF"/>
              </a:solidFill>
            </a:endParaRPr>
          </a:p>
          <a:p>
            <a:pPr eaLnBrk="1" hangingPunct="1"/>
            <a:endParaRPr lang="en-US" sz="2400" b="1" dirty="0" smtClean="0">
              <a:solidFill>
                <a:srgbClr val="FFFFFF"/>
              </a:solidFill>
            </a:endParaRPr>
          </a:p>
        </p:txBody>
      </p:sp>
      <p:pic>
        <p:nvPicPr>
          <p:cNvPr id="66564" name="Picture 5" descr="SnailAnim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4350" y="1428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 descr="octopus+internal+anatomy+giant+pacific+octop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362200"/>
            <a:ext cx="4495800" cy="3103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Reproduction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3124200" y="1646238"/>
            <a:ext cx="6400800" cy="4525962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FF"/>
                </a:solidFill>
              </a:rPr>
              <a:t>Mollusks have a variety of reproductive strategies.</a:t>
            </a:r>
          </a:p>
          <a:p>
            <a:pPr lvl="1" eaLnBrk="1" hangingPunct="1"/>
            <a:r>
              <a:rPr lang="en-US" sz="3200" b="1" dirty="0" smtClean="0">
                <a:solidFill>
                  <a:srgbClr val="FFFFFF"/>
                </a:solidFill>
                <a:cs typeface="Times New Roman" pitchFamily="18" charset="0"/>
              </a:rPr>
              <a:t>Most strategies involve sexual reproduction.</a:t>
            </a:r>
          </a:p>
          <a:p>
            <a:pPr lvl="2" eaLnBrk="1" hangingPunct="1"/>
            <a:r>
              <a:rPr lang="en-US" sz="3200" b="1" dirty="0" smtClean="0">
                <a:solidFill>
                  <a:srgbClr val="FFFFFF"/>
                </a:solidFill>
                <a:cs typeface="Times New Roman" pitchFamily="18" charset="0"/>
              </a:rPr>
              <a:t>Octopus dies</a:t>
            </a:r>
          </a:p>
          <a:p>
            <a:pPr lvl="2" eaLnBrk="1" hangingPunct="1"/>
            <a:endParaRPr lang="en-US" sz="32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3200" b="1" dirty="0" smtClean="0">
                <a:solidFill>
                  <a:srgbClr val="FFFFFF"/>
                </a:solidFill>
                <a:cs typeface="Times New Roman" pitchFamily="18" charset="0"/>
              </a:rPr>
              <a:t>Some species are hermaphrodites.</a:t>
            </a:r>
          </a:p>
          <a:p>
            <a:pPr lvl="2" eaLnBrk="1" hangingPunct="1"/>
            <a:r>
              <a:rPr lang="en-US" sz="3200" b="1" dirty="0" smtClean="0">
                <a:solidFill>
                  <a:srgbClr val="FFFFFF"/>
                </a:solidFill>
                <a:cs typeface="Times New Roman" pitchFamily="18" charset="0"/>
              </a:rPr>
              <a:t>snails</a:t>
            </a:r>
            <a:endParaRPr lang="en-US" sz="3200" b="1" dirty="0" smtClean="0">
              <a:solidFill>
                <a:srgbClr val="FFFFFF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en-US" sz="3200" b="1" dirty="0" smtClean="0">
              <a:solidFill>
                <a:srgbClr val="FFFFFF"/>
              </a:solidFill>
            </a:endParaRPr>
          </a:p>
          <a:p>
            <a:pPr eaLnBrk="1" hangingPunct="1"/>
            <a:endParaRPr lang="en-US" b="1" dirty="0" smtClean="0">
              <a:solidFill>
                <a:srgbClr val="FFFFFF"/>
              </a:solidFill>
            </a:endParaRPr>
          </a:p>
        </p:txBody>
      </p:sp>
      <p:pic>
        <p:nvPicPr>
          <p:cNvPr id="68613" name="Picture 5" descr="Limaxclima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3009900" cy="4010025"/>
          </a:xfrm>
          <a:prstGeom prst="rect">
            <a:avLst/>
          </a:prstGeom>
          <a:noFill/>
        </p:spPr>
      </p:pic>
      <p:sp>
        <p:nvSpPr>
          <p:cNvPr id="68615" name="Text Box 12"/>
          <p:cNvSpPr txBox="1">
            <a:spLocks noChangeArrowheads="1"/>
          </p:cNvSpPr>
          <p:nvPr/>
        </p:nvSpPr>
        <p:spPr bwMode="auto">
          <a:xfrm>
            <a:off x="228600" y="6019800"/>
            <a:ext cx="3048000" cy="366713"/>
          </a:xfrm>
          <a:prstGeom prst="rect">
            <a:avLst/>
          </a:prstGeom>
          <a:solidFill>
            <a:srgbClr val="DBEAB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38C6C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LEOPARD SLUG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038600" y="6491288"/>
            <a:ext cx="510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/>
            <a:r>
              <a:rPr lang="en-US">
                <a:hlinkClick r:id="rId4"/>
              </a:rPr>
              <a:t>http://www.youtube.com/watch?v=iCKug2iu0JQ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Habitat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0662" name="Content Placeholder 2"/>
          <p:cNvSpPr>
            <a:spLocks/>
          </p:cNvSpPr>
          <p:nvPr/>
        </p:nvSpPr>
        <p:spPr bwMode="auto">
          <a:xfrm>
            <a:off x="304800" y="1600200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Mostly marine with the exception of gastropods (snails)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Require humid environments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70664" name="Picture 8" descr="Mollus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4343400" cy="2667000"/>
          </a:xfrm>
          <a:prstGeom prst="rect">
            <a:avLst/>
          </a:prstGeom>
          <a:noFill/>
        </p:spPr>
      </p:pic>
      <p:pic>
        <p:nvPicPr>
          <p:cNvPr id="70666" name="Picture 10" descr="hd-octopus-wallpaper-with-a-red-octopus-swimming-underwater-octupus-wallpapers-backgrounds-pictures-phot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581400"/>
            <a:ext cx="4800600" cy="2700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Classes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2707" name="Rectangle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FFFF"/>
                </a:solidFill>
              </a:rPr>
              <a:t>Gastropoda</a:t>
            </a:r>
            <a:endParaRPr lang="en-US" b="1" dirty="0" smtClean="0">
              <a:solidFill>
                <a:srgbClr val="FFFFFF"/>
              </a:solidFill>
            </a:endParaRPr>
          </a:p>
          <a:p>
            <a:r>
              <a:rPr lang="en-US" b="1" dirty="0" err="1" smtClean="0">
                <a:solidFill>
                  <a:srgbClr val="FFFFFF"/>
                </a:solidFill>
              </a:rPr>
              <a:t>Bivalvia</a:t>
            </a:r>
            <a:endParaRPr lang="en-US" b="1" dirty="0" smtClean="0">
              <a:solidFill>
                <a:srgbClr val="FFFFFF"/>
              </a:solidFill>
            </a:endParaRPr>
          </a:p>
          <a:p>
            <a:r>
              <a:rPr lang="en-US" b="1" dirty="0" err="1" smtClean="0">
                <a:solidFill>
                  <a:srgbClr val="FFFFFF"/>
                </a:solidFill>
              </a:rPr>
              <a:t>Cephalopoda</a:t>
            </a:r>
            <a:endParaRPr lang="en-US" b="1" dirty="0" smtClean="0">
              <a:solidFill>
                <a:srgbClr val="FFFFFF"/>
              </a:solidFill>
            </a:endParaRPr>
          </a:p>
          <a:p>
            <a:r>
              <a:rPr lang="en-US" b="1" dirty="0" err="1" smtClean="0">
                <a:solidFill>
                  <a:srgbClr val="FFFFFF"/>
                </a:solidFill>
              </a:rPr>
              <a:t>Aplacophora</a:t>
            </a:r>
            <a:endParaRPr lang="en-US" b="1" dirty="0" smtClean="0">
              <a:solidFill>
                <a:srgbClr val="FFFFFF"/>
              </a:solidFill>
            </a:endParaRPr>
          </a:p>
          <a:p>
            <a:r>
              <a:rPr lang="en-US" b="1" dirty="0" err="1" smtClean="0">
                <a:solidFill>
                  <a:srgbClr val="FFFFFF"/>
                </a:solidFill>
              </a:rPr>
              <a:t>Polyplacophora</a:t>
            </a:r>
            <a:endParaRPr lang="en-US" b="1" dirty="0" smtClean="0">
              <a:solidFill>
                <a:srgbClr val="FFFFFF"/>
              </a:solidFill>
            </a:endParaRPr>
          </a:p>
          <a:p>
            <a:r>
              <a:rPr lang="en-US" b="1" dirty="0" err="1" smtClean="0">
                <a:solidFill>
                  <a:srgbClr val="FFFFFF"/>
                </a:solidFill>
              </a:rPr>
              <a:t>Monoplacophora</a:t>
            </a:r>
            <a:endParaRPr lang="en-US" b="1" dirty="0" smtClean="0">
              <a:solidFill>
                <a:srgbClr val="FFFFFF"/>
              </a:solidFill>
            </a:endParaRPr>
          </a:p>
          <a:p>
            <a:r>
              <a:rPr lang="en-US" b="1" dirty="0" err="1" smtClean="0">
                <a:solidFill>
                  <a:srgbClr val="FFFFFF"/>
                </a:solidFill>
              </a:rPr>
              <a:t>Pleistomollusca</a:t>
            </a:r>
            <a:endParaRPr lang="en-US" b="1" dirty="0" smtClean="0">
              <a:solidFill>
                <a:srgbClr val="FFFFFF"/>
              </a:solidFill>
            </a:endParaRPr>
          </a:p>
          <a:p>
            <a:pPr eaLnBrk="1" hangingPunct="1"/>
            <a:endParaRPr lang="en-US" b="1" dirty="0" smtClean="0">
              <a:solidFill>
                <a:srgbClr val="FFFFFF"/>
              </a:solidFill>
            </a:endParaRPr>
          </a:p>
        </p:txBody>
      </p:sp>
      <p:pic>
        <p:nvPicPr>
          <p:cNvPr id="72708" name="Picture 5" descr="Phylum Mollusca - Click Image to Clo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476375"/>
            <a:ext cx="381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384300"/>
          </a:xfrm>
        </p:spPr>
        <p:txBody>
          <a:bodyPr lIns="90000" tIns="46800" rIns="90000" bIns="46800"/>
          <a:lstStyle/>
          <a:p>
            <a:pPr defTabSz="457200" eaLnBrk="1" hangingPunct="1">
              <a:buClr>
                <a:srgbClr val="000000"/>
              </a:buClr>
              <a:buFont typeface="Cuckoo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6000" b="1" smtClean="0">
                <a:solidFill>
                  <a:srgbClr val="CECEEF"/>
                </a:solidFill>
              </a:rPr>
              <a:t>Class Gastropoda</a:t>
            </a:r>
            <a:endParaRPr lang="en-GB" sz="6000" b="1" smtClean="0">
              <a:solidFill>
                <a:srgbClr val="CECEEF"/>
              </a:solidFill>
            </a:endParaRPr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381000" y="1981200"/>
            <a:ext cx="4800600" cy="2438400"/>
          </a:xfrm>
        </p:spPr>
        <p:txBody>
          <a:bodyPr lIns="90000" tIns="46800" rIns="90000" bIns="46800"/>
          <a:lstStyle/>
          <a:p>
            <a:pPr marL="330200" indent="-330200" defTabSz="457200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dirty="0" smtClean="0">
                <a:solidFill>
                  <a:srgbClr val="FFFFFF"/>
                </a:solidFill>
              </a:rPr>
              <a:t>“</a:t>
            </a:r>
            <a:r>
              <a:rPr lang="en-GB" sz="2800" b="1" i="1" dirty="0" smtClean="0">
                <a:solidFill>
                  <a:srgbClr val="FFFFFF"/>
                </a:solidFill>
              </a:rPr>
              <a:t>Stomach Foot</a:t>
            </a:r>
            <a:r>
              <a:rPr lang="en-GB" sz="2800" b="1" dirty="0" smtClean="0">
                <a:solidFill>
                  <a:srgbClr val="FFFFFF"/>
                </a:solidFill>
              </a:rPr>
              <a:t>”</a:t>
            </a:r>
          </a:p>
          <a:p>
            <a:pPr marL="330200" indent="-330200" defTabSz="457200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dirty="0" smtClean="0">
                <a:solidFill>
                  <a:srgbClr val="FFFFFF"/>
                </a:solidFill>
              </a:rPr>
              <a:t>Ex: snails, whelks, abalone, </a:t>
            </a:r>
            <a:r>
              <a:rPr lang="en-GB" sz="2800" b="1" dirty="0" err="1" smtClean="0">
                <a:solidFill>
                  <a:srgbClr val="FFFFFF"/>
                </a:solidFill>
              </a:rPr>
              <a:t>nudibranchs</a:t>
            </a:r>
            <a:r>
              <a:rPr lang="en-GB" sz="2800" b="1" dirty="0" smtClean="0">
                <a:solidFill>
                  <a:srgbClr val="FFFFFF"/>
                </a:solidFill>
              </a:rPr>
              <a:t> (shell-less)</a:t>
            </a:r>
          </a:p>
          <a:p>
            <a:pPr marL="330200" indent="-330200" defTabSz="457200" eaLnBrk="1" hangingPunct="1">
              <a:spcBef>
                <a:spcPts val="6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 dirty="0" smtClean="0">
              <a:solidFill>
                <a:srgbClr val="FFFFFF"/>
              </a:solidFill>
            </a:endParaRPr>
          </a:p>
        </p:txBody>
      </p:sp>
      <p:pic>
        <p:nvPicPr>
          <p:cNvPr id="747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447800"/>
            <a:ext cx="3581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8" descr="giant_sn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05200"/>
            <a:ext cx="46482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10" descr="CC-slug-banana-1-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886200"/>
            <a:ext cx="381000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Text Box 12"/>
          <p:cNvSpPr txBox="1">
            <a:spLocks noChangeArrowheads="1"/>
          </p:cNvSpPr>
          <p:nvPr/>
        </p:nvSpPr>
        <p:spPr bwMode="auto">
          <a:xfrm>
            <a:off x="5715000" y="6096000"/>
            <a:ext cx="2743200" cy="641350"/>
          </a:xfrm>
          <a:prstGeom prst="rect">
            <a:avLst/>
          </a:prstGeom>
          <a:solidFill>
            <a:srgbClr val="DBEAB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38C6C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BANANA SLUG – THINK SANTA CRUZ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680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902075"/>
            <a:ext cx="38862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5486400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93000"/>
              </a:lnSpc>
              <a:spcBef>
                <a:spcPts val="1125"/>
              </a:spcBef>
              <a:buClr>
                <a:srgbClr val="FFFFFF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dirty="0">
                <a:solidFill>
                  <a:srgbClr val="FFFFFF"/>
                </a:solidFill>
              </a:rPr>
              <a:t>  Single spiral valve (shell)</a:t>
            </a:r>
          </a:p>
          <a:p>
            <a:pPr eaLnBrk="0" hangingPunct="0">
              <a:lnSpc>
                <a:spcPct val="93000"/>
              </a:lnSpc>
              <a:spcBef>
                <a:spcPts val="1125"/>
              </a:spcBef>
              <a:buClr>
                <a:srgbClr val="FFFFFF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u="sng" dirty="0">
                <a:solidFill>
                  <a:srgbClr val="FFFFFF"/>
                </a:solidFill>
              </a:rPr>
              <a:t>Operculum</a:t>
            </a:r>
            <a:r>
              <a:rPr lang="en-US" sz="2800" b="1" dirty="0">
                <a:solidFill>
                  <a:srgbClr val="FFFFFF"/>
                </a:solidFill>
              </a:rPr>
              <a:t> – covers opening</a:t>
            </a:r>
          </a:p>
          <a:p>
            <a:pPr eaLnBrk="0" hangingPunct="0">
              <a:lnSpc>
                <a:spcPct val="93000"/>
              </a:lnSpc>
              <a:spcBef>
                <a:spcPts val="1125"/>
              </a:spcBef>
              <a:buClr>
                <a:srgbClr val="FFFFFF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dirty="0">
                <a:solidFill>
                  <a:srgbClr val="FFFFFF"/>
                </a:solidFill>
              </a:rPr>
              <a:t>  75% all </a:t>
            </a:r>
            <a:r>
              <a:rPr lang="en-GB" sz="2800" b="1" dirty="0" err="1">
                <a:solidFill>
                  <a:srgbClr val="FFFFFF"/>
                </a:solidFill>
              </a:rPr>
              <a:t>mollusks</a:t>
            </a:r>
            <a:r>
              <a:rPr lang="en-GB" sz="2800" b="1" dirty="0">
                <a:solidFill>
                  <a:srgbClr val="FFFFFF"/>
                </a:solidFill>
              </a:rPr>
              <a:t> in this class</a:t>
            </a:r>
          </a:p>
          <a:p>
            <a:pPr eaLnBrk="0" hangingPunct="0">
              <a:lnSpc>
                <a:spcPct val="93000"/>
              </a:lnSpc>
              <a:spcBef>
                <a:spcPts val="1125"/>
              </a:spcBef>
              <a:buClr>
                <a:srgbClr val="FFFFFF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b="1" dirty="0">
              <a:solidFill>
                <a:srgbClr val="FFFFFF"/>
              </a:solidFill>
            </a:endParaRPr>
          </a:p>
          <a:p>
            <a:pPr eaLnBrk="0" hangingPunct="0">
              <a:lnSpc>
                <a:spcPct val="93000"/>
              </a:lnSpc>
              <a:spcBef>
                <a:spcPts val="1125"/>
              </a:spcBef>
              <a:buClr>
                <a:srgbClr val="FFFFFF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b="1" dirty="0">
              <a:solidFill>
                <a:srgbClr val="FFFFFF"/>
              </a:solidFill>
            </a:endParaRPr>
          </a:p>
          <a:p>
            <a:pPr eaLnBrk="0" hangingPunct="0">
              <a:spcBef>
                <a:spcPts val="1125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b="1" dirty="0">
              <a:solidFill>
                <a:srgbClr val="FFFFFF"/>
              </a:solidFill>
            </a:endParaRP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1242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6" descr="ap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57550"/>
            <a:ext cx="3429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Rectangle 2"/>
          <p:cNvSpPr>
            <a:spLocks/>
          </p:cNvSpPr>
          <p:nvPr/>
        </p:nvSpPr>
        <p:spPr bwMode="auto">
          <a:xfrm>
            <a:off x="228600" y="228600"/>
            <a:ext cx="85915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>
              <a:buClr>
                <a:srgbClr val="000000"/>
              </a:buClr>
              <a:buFont typeface="Cuckoo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6600" b="1">
                <a:solidFill>
                  <a:srgbClr val="CECEEF"/>
                </a:solidFill>
                <a:latin typeface="Calibri" pitchFamily="34" charset="0"/>
              </a:rPr>
              <a:t>Class Gastropoda</a:t>
            </a:r>
            <a:endParaRPr lang="en-GB" sz="6600" b="1">
              <a:solidFill>
                <a:srgbClr val="CECEE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4038600" cy="4114800"/>
          </a:xfrm>
        </p:spPr>
        <p:txBody>
          <a:bodyPr lIns="90000" tIns="46800" rIns="90000" bIns="46800"/>
          <a:lstStyle/>
          <a:p>
            <a:pPr marL="330200" indent="-330200" defTabSz="457200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dirty="0" smtClean="0">
                <a:solidFill>
                  <a:srgbClr val="FFFFFF"/>
                </a:solidFill>
              </a:rPr>
              <a:t>“</a:t>
            </a:r>
            <a:r>
              <a:rPr lang="en-GB" sz="2800" b="1" i="1" u="sng" dirty="0" smtClean="0">
                <a:solidFill>
                  <a:srgbClr val="FFFFFF"/>
                </a:solidFill>
              </a:rPr>
              <a:t>Bivalves</a:t>
            </a:r>
            <a:r>
              <a:rPr lang="en-GB" sz="2800" b="1" dirty="0" smtClean="0">
                <a:solidFill>
                  <a:srgbClr val="FFFFFF"/>
                </a:solidFill>
              </a:rPr>
              <a:t>” (2 Shells)</a:t>
            </a:r>
          </a:p>
          <a:p>
            <a:pPr marL="330200" indent="-330200" defTabSz="457200" eaLnBrk="1" hangingPunct="1">
              <a:spcBef>
                <a:spcPts val="6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dirty="0" smtClean="0">
                <a:solidFill>
                  <a:srgbClr val="FFFFFF"/>
                </a:solidFill>
              </a:rPr>
              <a:t>	Hinged by ligaments and adductor muscles</a:t>
            </a:r>
          </a:p>
          <a:p>
            <a:pPr marL="330200" indent="-330200" defTabSz="457200" eaLnBrk="1" hangingPunct="1">
              <a:spcBef>
                <a:spcPts val="6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 dirty="0" smtClean="0">
              <a:solidFill>
                <a:srgbClr val="FFFFFF"/>
              </a:solidFill>
            </a:endParaRPr>
          </a:p>
          <a:p>
            <a:pPr marL="330200" indent="-330200" defTabSz="457200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dirty="0" smtClean="0">
                <a:solidFill>
                  <a:srgbClr val="FFFFFF"/>
                </a:solidFill>
              </a:rPr>
              <a:t>Ex: clams, oysters, scallops, mussels</a:t>
            </a:r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334000"/>
            <a:ext cx="22098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5" descr="surfclm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8838" y="1676400"/>
            <a:ext cx="21129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6" descr="oyster_she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5625" y="1447800"/>
            <a:ext cx="22383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7" descr="bay-sc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4252913"/>
            <a:ext cx="2514600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8" descr="blue_mussel_polish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24663" y="4343400"/>
            <a:ext cx="231933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6" name="Rectangle 2"/>
          <p:cNvSpPr>
            <a:spLocks/>
          </p:cNvSpPr>
          <p:nvPr/>
        </p:nvSpPr>
        <p:spPr bwMode="auto">
          <a:xfrm>
            <a:off x="228600" y="228600"/>
            <a:ext cx="8763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>
              <a:buClr>
                <a:srgbClr val="000000"/>
              </a:buClr>
              <a:buFont typeface="Cuckoo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6600" b="1">
                <a:solidFill>
                  <a:srgbClr val="CECEEF"/>
                </a:solidFill>
                <a:latin typeface="Calibri" pitchFamily="34" charset="0"/>
              </a:rPr>
              <a:t>Class Pelecypoda</a:t>
            </a:r>
            <a:endParaRPr lang="en-GB" sz="6600" b="1">
              <a:solidFill>
                <a:srgbClr val="CECEE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kvhs.nbed.nb.ca/gallant/biology/Cladogram_animali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Oval 4"/>
          <p:cNvSpPr>
            <a:spLocks noChangeArrowheads="1"/>
          </p:cNvSpPr>
          <p:nvPr/>
        </p:nvSpPr>
        <p:spPr bwMode="auto">
          <a:xfrm>
            <a:off x="3505200" y="1524000"/>
            <a:ext cx="1219200" cy="1600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210" name="Rectangle 2"/>
          <p:cNvSpPr>
            <a:spLocks noGrp="1"/>
          </p:cNvSpPr>
          <p:nvPr>
            <p:ph type="body" idx="4294967295"/>
          </p:nvPr>
        </p:nvSpPr>
        <p:spPr>
          <a:xfrm>
            <a:off x="0" y="1647684"/>
            <a:ext cx="4648200" cy="4114800"/>
          </a:xfrm>
        </p:spPr>
        <p:txBody>
          <a:bodyPr lIns="90000" tIns="46800" rIns="90000" bIns="46800"/>
          <a:lstStyle/>
          <a:p>
            <a:pPr marL="330200" indent="-330200" defTabSz="457200">
              <a:spcBef>
                <a:spcPct val="50000"/>
              </a:spcBef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b="1" dirty="0" smtClean="0">
                <a:solidFill>
                  <a:srgbClr val="FFFFFF"/>
                </a:solidFill>
              </a:rPr>
              <a:t>Sessile &amp; benthic; no head; no radula</a:t>
            </a:r>
          </a:p>
          <a:p>
            <a:pPr marL="330200" indent="-330200" defTabSz="457200" eaLnBrk="1" hangingPunct="1">
              <a:lnSpc>
                <a:spcPct val="8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 dirty="0" smtClean="0">
              <a:solidFill>
                <a:srgbClr val="FFFFFF"/>
              </a:solidFill>
            </a:endParaRPr>
          </a:p>
          <a:p>
            <a:pPr marL="330200" indent="-330200" defTabSz="457200" eaLnBrk="1" hangingPunct="1">
              <a:lnSpc>
                <a:spcPct val="8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dirty="0" smtClean="0">
                <a:solidFill>
                  <a:srgbClr val="FFFFFF"/>
                </a:solidFill>
              </a:rPr>
              <a:t>Body lies completely inside the mantle cavity</a:t>
            </a:r>
          </a:p>
          <a:p>
            <a:pPr marL="330200" indent="-330200" defTabSz="4572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 dirty="0" smtClean="0">
              <a:solidFill>
                <a:srgbClr val="FFFFFF"/>
              </a:solidFill>
            </a:endParaRPr>
          </a:p>
          <a:p>
            <a:pPr marL="330200" indent="-330200" defTabSz="457200" eaLnBrk="1" hangingPunct="1">
              <a:lnSpc>
                <a:spcPct val="8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u="sng" dirty="0" smtClean="0">
                <a:solidFill>
                  <a:srgbClr val="FFFFFF"/>
                </a:solidFill>
              </a:rPr>
              <a:t>Filter Feeders</a:t>
            </a:r>
          </a:p>
          <a:p>
            <a:pPr marL="730250" lvl="1" indent="-273050" defTabSz="457200"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u="sng" dirty="0" smtClean="0">
                <a:solidFill>
                  <a:srgbClr val="FFFFFF"/>
                </a:solidFill>
              </a:rPr>
              <a:t>Incurrent Siphon</a:t>
            </a:r>
          </a:p>
          <a:p>
            <a:pPr lvl="2" defTabSz="457200" eaLnBrk="1" hangingPunct="1"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dirty="0" smtClean="0">
                <a:solidFill>
                  <a:srgbClr val="FFFFFF"/>
                </a:solidFill>
              </a:rPr>
              <a:t>Water, Food &amp; O</a:t>
            </a:r>
            <a:r>
              <a:rPr lang="en-GB" sz="2800" b="1" baseline="-25000" dirty="0" smtClean="0">
                <a:solidFill>
                  <a:srgbClr val="FFFFFF"/>
                </a:solidFill>
              </a:rPr>
              <a:t>2 </a:t>
            </a:r>
            <a:r>
              <a:rPr lang="en-GB" sz="2800" b="1" dirty="0" smtClean="0">
                <a:solidFill>
                  <a:srgbClr val="FFFFFF"/>
                </a:solidFill>
              </a:rPr>
              <a:t>In</a:t>
            </a:r>
          </a:p>
          <a:p>
            <a:pPr marL="730250" lvl="1" indent="-273050" defTabSz="457200"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u="sng" dirty="0" err="1" smtClean="0">
                <a:solidFill>
                  <a:srgbClr val="FFFFFF"/>
                </a:solidFill>
              </a:rPr>
              <a:t>Excurrent</a:t>
            </a:r>
            <a:r>
              <a:rPr lang="en-GB" b="1" u="sng" dirty="0" smtClean="0">
                <a:solidFill>
                  <a:srgbClr val="FFFFFF"/>
                </a:solidFill>
              </a:rPr>
              <a:t> Siphon</a:t>
            </a:r>
          </a:p>
          <a:p>
            <a:pPr lvl="2" defTabSz="457200" eaLnBrk="1" hangingPunct="1"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dirty="0" smtClean="0">
                <a:solidFill>
                  <a:srgbClr val="FFFFFF"/>
                </a:solidFill>
              </a:rPr>
              <a:t>Water &amp; Waste Out</a:t>
            </a:r>
          </a:p>
          <a:p>
            <a:pPr marL="730250" lvl="1" indent="-273050" defTabSz="45720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dirty="0" smtClean="0">
                <a:solidFill>
                  <a:srgbClr val="FFFFFF"/>
                </a:solidFill>
              </a:rPr>
              <a:t>- Trap food on gill mucus</a:t>
            </a:r>
          </a:p>
        </p:txBody>
      </p:sp>
      <p:grpSp>
        <p:nvGrpSpPr>
          <p:cNvPr id="94211" name="Group 3"/>
          <p:cNvGrpSpPr>
            <a:grpSpLocks/>
          </p:cNvGrpSpPr>
          <p:nvPr/>
        </p:nvGrpSpPr>
        <p:grpSpPr bwMode="auto">
          <a:xfrm>
            <a:off x="5943600" y="1371600"/>
            <a:ext cx="2971800" cy="2332038"/>
            <a:chOff x="2976" y="1418"/>
            <a:chExt cx="2368" cy="1613"/>
          </a:xfrm>
        </p:grpSpPr>
        <p:pic>
          <p:nvPicPr>
            <p:cNvPr id="8090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1418"/>
              <a:ext cx="2369" cy="1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03" name="AutoShape 5"/>
            <p:cNvSpPr>
              <a:spLocks noChangeArrowheads="1"/>
            </p:cNvSpPr>
            <p:nvPr/>
          </p:nvSpPr>
          <p:spPr bwMode="auto">
            <a:xfrm>
              <a:off x="2976" y="1418"/>
              <a:ext cx="2369" cy="1614"/>
            </a:xfrm>
            <a:prstGeom prst="roundRect">
              <a:avLst>
                <a:gd name="adj" fmla="val 60"/>
              </a:avLst>
            </a:prstGeom>
            <a:noFill/>
            <a:ln w="381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94215" name="Picture 7" descr="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821113"/>
            <a:ext cx="441960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Rectangle 2"/>
          <p:cNvSpPr>
            <a:spLocks/>
          </p:cNvSpPr>
          <p:nvPr/>
        </p:nvSpPr>
        <p:spPr bwMode="auto">
          <a:xfrm>
            <a:off x="304800" y="152400"/>
            <a:ext cx="8610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>
              <a:buClr>
                <a:srgbClr val="000000"/>
              </a:buClr>
              <a:buFont typeface="Cuckoo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6600" b="1">
                <a:solidFill>
                  <a:srgbClr val="CECEEF"/>
                </a:solidFill>
                <a:latin typeface="Calibri" pitchFamily="34" charset="0"/>
              </a:rPr>
              <a:t>Class Pelecypoda</a:t>
            </a:r>
            <a:endParaRPr lang="en-GB" sz="6600" b="1">
              <a:solidFill>
                <a:srgbClr val="CECEE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4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4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4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258" name="Rectangle 2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003300"/>
          </a:xfrm>
        </p:spPr>
        <p:txBody>
          <a:bodyPr lIns="90000" tIns="46800" rIns="90000" bIns="46800"/>
          <a:lstStyle/>
          <a:p>
            <a:pPr defTabSz="457200" eaLnBrk="1" hangingPunct="1">
              <a:buClr>
                <a:srgbClr val="000000"/>
              </a:buClr>
              <a:buFont typeface="Cuckoo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6000" b="1" smtClean="0">
                <a:solidFill>
                  <a:srgbClr val="CECEEF"/>
                </a:solidFill>
              </a:rPr>
              <a:t>Burrowing Bivalves</a:t>
            </a:r>
            <a:endParaRPr lang="en-GB" sz="6000" b="1" smtClean="0">
              <a:solidFill>
                <a:srgbClr val="CECEEF"/>
              </a:solidFill>
            </a:endParaRPr>
          </a:p>
        </p:txBody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4343400" cy="4114800"/>
          </a:xfrm>
        </p:spPr>
        <p:txBody>
          <a:bodyPr lIns="90000" tIns="46800" rIns="90000" bIns="46800"/>
          <a:lstStyle/>
          <a:p>
            <a:pPr marL="330200" indent="-330200" defTabSz="457200" eaLnBrk="1" hangingPunct="1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u="sng" dirty="0" smtClean="0">
                <a:solidFill>
                  <a:srgbClr val="FFFFFF"/>
                </a:solidFill>
              </a:rPr>
              <a:t>Clams </a:t>
            </a:r>
          </a:p>
          <a:p>
            <a:pPr marL="730250" lvl="1" indent="-273050" defTabSz="457200" eaLnBrk="1" hangingPunct="1">
              <a:spcBef>
                <a:spcPts val="600"/>
              </a:spcBef>
              <a:buClr>
                <a:srgbClr val="000000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 dirty="0" smtClean="0">
                <a:solidFill>
                  <a:srgbClr val="FFFFFF"/>
                </a:solidFill>
              </a:rPr>
              <a:t>Hatchet shaped foot adapted for burrowing</a:t>
            </a:r>
          </a:p>
          <a:p>
            <a:pPr marL="330200" indent="-330200" defTabSz="457200" eaLnBrk="1" hangingPunct="1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b="1" dirty="0" smtClean="0">
              <a:solidFill>
                <a:srgbClr val="FFFFFF"/>
              </a:solidFill>
            </a:endParaRPr>
          </a:p>
          <a:p>
            <a:pPr marL="330200" indent="-330200" defTabSz="457200" eaLnBrk="1" hangingPunct="1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u="sng" dirty="0" smtClean="0">
                <a:solidFill>
                  <a:srgbClr val="FFFFFF"/>
                </a:solidFill>
              </a:rPr>
              <a:t>Shipworm </a:t>
            </a:r>
          </a:p>
          <a:p>
            <a:pPr marL="730250" lvl="1" indent="-273050" defTabSz="457200" eaLnBrk="1" hangingPunct="1">
              <a:spcBef>
                <a:spcPts val="600"/>
              </a:spcBef>
              <a:buClr>
                <a:srgbClr val="000000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 dirty="0" smtClean="0">
                <a:solidFill>
                  <a:srgbClr val="FFFFFF"/>
                </a:solidFill>
              </a:rPr>
              <a:t>Worm-like bivalves that burrow into wood</a:t>
            </a:r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914400" y="4778375"/>
            <a:ext cx="3581400" cy="2003425"/>
            <a:chOff x="3450" y="2699"/>
            <a:chExt cx="1492" cy="926"/>
          </a:xfrm>
        </p:grpSpPr>
        <p:pic>
          <p:nvPicPr>
            <p:cNvPr id="82954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50" y="2699"/>
              <a:ext cx="1493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55" name="AutoShape 6"/>
            <p:cNvSpPr>
              <a:spLocks noChangeArrowheads="1"/>
            </p:cNvSpPr>
            <p:nvPr/>
          </p:nvSpPr>
          <p:spPr bwMode="auto">
            <a:xfrm>
              <a:off x="3450" y="2699"/>
              <a:ext cx="1493" cy="927"/>
            </a:xfrm>
            <a:prstGeom prst="roundRect">
              <a:avLst>
                <a:gd name="adj" fmla="val 106"/>
              </a:avLst>
            </a:prstGeom>
            <a:noFill/>
            <a:ln w="381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6263" name="Group 7"/>
          <p:cNvGrpSpPr>
            <a:grpSpLocks/>
          </p:cNvGrpSpPr>
          <p:nvPr/>
        </p:nvGrpSpPr>
        <p:grpSpPr bwMode="auto">
          <a:xfrm>
            <a:off x="4953000" y="1371600"/>
            <a:ext cx="3276600" cy="1752600"/>
            <a:chOff x="3156" y="1200"/>
            <a:chExt cx="2079" cy="1245"/>
          </a:xfrm>
        </p:grpSpPr>
        <p:pic>
          <p:nvPicPr>
            <p:cNvPr id="82952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56" y="1200"/>
              <a:ext cx="2080" cy="1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53" name="AutoShape 9"/>
            <p:cNvSpPr>
              <a:spLocks noChangeArrowheads="1"/>
            </p:cNvSpPr>
            <p:nvPr/>
          </p:nvSpPr>
          <p:spPr bwMode="auto">
            <a:xfrm>
              <a:off x="3156" y="1200"/>
              <a:ext cx="2080" cy="1246"/>
            </a:xfrm>
            <a:prstGeom prst="roundRect">
              <a:avLst>
                <a:gd name="adj" fmla="val 79"/>
              </a:avLst>
            </a:prstGeom>
            <a:noFill/>
            <a:ln w="381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82950" name="Picture 12" descr="TNNb429_trimmed_and_siz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195638"/>
            <a:ext cx="3886200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Text Box 14"/>
          <p:cNvSpPr txBox="1">
            <a:spLocks noChangeArrowheads="1"/>
          </p:cNvSpPr>
          <p:nvPr/>
        </p:nvSpPr>
        <p:spPr bwMode="auto">
          <a:xfrm>
            <a:off x="6553200" y="6324600"/>
            <a:ext cx="2133600" cy="366713"/>
          </a:xfrm>
          <a:prstGeom prst="rect">
            <a:avLst/>
          </a:prstGeom>
          <a:solidFill>
            <a:srgbClr val="DBEAB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38C6C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SHIPWORM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994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lIns="90000" tIns="46800" rIns="90000" bIns="46800"/>
          <a:lstStyle/>
          <a:p>
            <a:pPr defTabSz="457200" eaLnBrk="1" hangingPunct="1">
              <a:buClr>
                <a:srgbClr val="000000"/>
              </a:buClr>
              <a:buFont typeface="Cuckoo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6000" b="1" smtClean="0">
                <a:solidFill>
                  <a:srgbClr val="CECEEF"/>
                </a:solidFill>
              </a:rPr>
              <a:t>Non-Burrowing Bivalves</a:t>
            </a:r>
            <a:endParaRPr lang="en-GB" sz="6000" b="1" smtClean="0">
              <a:solidFill>
                <a:srgbClr val="CECEEF"/>
              </a:solidFill>
            </a:endParaRPr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xfrm>
            <a:off x="3242" y="1371600"/>
            <a:ext cx="4568757" cy="4572000"/>
          </a:xfrm>
        </p:spPr>
        <p:txBody>
          <a:bodyPr lIns="90000" tIns="46800" rIns="90000" bIns="46800"/>
          <a:lstStyle/>
          <a:p>
            <a:pPr marL="330200" indent="-330200" defTabSz="457200" eaLnBrk="1" hangingPunct="1">
              <a:lnSpc>
                <a:spcPct val="8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u="sng" dirty="0" smtClean="0">
                <a:solidFill>
                  <a:srgbClr val="FFFFFF"/>
                </a:solidFill>
              </a:rPr>
              <a:t>Mussels</a:t>
            </a:r>
          </a:p>
          <a:p>
            <a:pPr marL="730250" lvl="1" indent="-273050" defTabSz="457200" eaLnBrk="1" hangingPunct="1">
              <a:lnSpc>
                <a:spcPct val="8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dirty="0" err="1" smtClean="0">
                <a:solidFill>
                  <a:srgbClr val="FFFFFF"/>
                </a:solidFill>
              </a:rPr>
              <a:t>Byssal</a:t>
            </a:r>
            <a:r>
              <a:rPr lang="en-GB" b="1" dirty="0" smtClean="0">
                <a:solidFill>
                  <a:srgbClr val="FFFFFF"/>
                </a:solidFill>
              </a:rPr>
              <a:t> threads secreted to hold mussel in </a:t>
            </a:r>
            <a:r>
              <a:rPr lang="en-GB" b="1" dirty="0" err="1" smtClean="0">
                <a:solidFill>
                  <a:srgbClr val="FFFFFF"/>
                </a:solidFill>
              </a:rPr>
              <a:t>positon</a:t>
            </a:r>
            <a:endParaRPr lang="en-GB" b="1" dirty="0" smtClean="0">
              <a:solidFill>
                <a:srgbClr val="FFFFFF"/>
              </a:solidFill>
            </a:endParaRPr>
          </a:p>
          <a:p>
            <a:pPr marL="730250" lvl="1" indent="-273050" defTabSz="457200"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b="1" dirty="0" smtClean="0">
              <a:solidFill>
                <a:srgbClr val="FFFFFF"/>
              </a:solidFill>
            </a:endParaRPr>
          </a:p>
          <a:p>
            <a:pPr marL="330200" indent="-330200" defTabSz="457200" eaLnBrk="1" hangingPunct="1">
              <a:lnSpc>
                <a:spcPct val="8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u="sng" dirty="0" smtClean="0">
                <a:solidFill>
                  <a:srgbClr val="FFFFFF"/>
                </a:solidFill>
              </a:rPr>
              <a:t>Scallops</a:t>
            </a:r>
          </a:p>
          <a:p>
            <a:pPr marL="730250" lvl="1" indent="-273050" defTabSz="457200" eaLnBrk="1" hangingPunct="1">
              <a:lnSpc>
                <a:spcPct val="8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dirty="0" smtClean="0">
                <a:solidFill>
                  <a:srgbClr val="FFFFFF"/>
                </a:solidFill>
              </a:rPr>
              <a:t>Motile Bivalve that uses jet propulsion to move </a:t>
            </a:r>
          </a:p>
          <a:p>
            <a:pPr marL="730250" lvl="1" indent="-273050" defTabSz="457200"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b="1" dirty="0" smtClean="0">
              <a:solidFill>
                <a:srgbClr val="FFFFFF"/>
              </a:solidFill>
            </a:endParaRPr>
          </a:p>
          <a:p>
            <a:pPr marL="330200" indent="-330200" defTabSz="457200" eaLnBrk="1" hangingPunct="1">
              <a:lnSpc>
                <a:spcPct val="8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u="sng" dirty="0" smtClean="0">
                <a:solidFill>
                  <a:srgbClr val="FFFFFF"/>
                </a:solidFill>
              </a:rPr>
              <a:t>Oysters</a:t>
            </a:r>
          </a:p>
          <a:p>
            <a:pPr marL="730250" lvl="1" indent="-273050" defTabSz="457200" eaLnBrk="1" hangingPunct="1">
              <a:lnSpc>
                <a:spcPct val="8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dirty="0" smtClean="0">
                <a:solidFill>
                  <a:srgbClr val="FFFFFF"/>
                </a:solidFill>
              </a:rPr>
              <a:t>Secrete cement substance that adheres to a substrate</a:t>
            </a:r>
          </a:p>
        </p:txBody>
      </p:sp>
      <p:pic>
        <p:nvPicPr>
          <p:cNvPr id="84996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35400"/>
            <a:ext cx="40386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15" descr="zebra_mussels_on_native2_620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543050"/>
            <a:ext cx="29718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8" name="Text Box 16"/>
          <p:cNvSpPr txBox="1">
            <a:spLocks noChangeArrowheads="1"/>
          </p:cNvSpPr>
          <p:nvPr/>
        </p:nvSpPr>
        <p:spPr bwMode="auto">
          <a:xfrm>
            <a:off x="6400800" y="3276600"/>
            <a:ext cx="2133600" cy="366713"/>
          </a:xfrm>
          <a:prstGeom prst="rect">
            <a:avLst/>
          </a:prstGeom>
          <a:solidFill>
            <a:srgbClr val="DBEAB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38C6C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ZEBRA MUSSEL</a:t>
            </a:r>
          </a:p>
        </p:txBody>
      </p:sp>
      <p:sp>
        <p:nvSpPr>
          <p:cNvPr id="84999" name="Text Box 17"/>
          <p:cNvSpPr txBox="1">
            <a:spLocks noChangeArrowheads="1"/>
          </p:cNvSpPr>
          <p:nvPr/>
        </p:nvSpPr>
        <p:spPr bwMode="auto">
          <a:xfrm>
            <a:off x="6477000" y="6491288"/>
            <a:ext cx="2133600" cy="366712"/>
          </a:xfrm>
          <a:prstGeom prst="rect">
            <a:avLst/>
          </a:prstGeom>
          <a:solidFill>
            <a:srgbClr val="DBEAB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38C6C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GIANT CLAM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70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00200"/>
            <a:ext cx="5443538" cy="3779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61963" y="3690938"/>
            <a:ext cx="263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Developing pearl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1360488" y="4437063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Epithelium</a:t>
            </a: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 flipV="1">
            <a:off x="3084513" y="2468563"/>
            <a:ext cx="2232025" cy="44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V="1">
            <a:off x="3084513" y="3660775"/>
            <a:ext cx="1974850" cy="260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 flipV="1">
            <a:off x="3084513" y="3889375"/>
            <a:ext cx="2197100" cy="8334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48" name="AutoShape 11"/>
          <p:cNvSpPr>
            <a:spLocks/>
          </p:cNvSpPr>
          <p:nvPr/>
        </p:nvSpPr>
        <p:spPr bwMode="auto">
          <a:xfrm>
            <a:off x="2590800" y="1600200"/>
            <a:ext cx="304800" cy="1752600"/>
          </a:xfrm>
          <a:prstGeom prst="leftBrace">
            <a:avLst>
              <a:gd name="adj1" fmla="val 479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1755775" y="2209800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Shell</a:t>
            </a:r>
          </a:p>
        </p:txBody>
      </p:sp>
      <p:sp>
        <p:nvSpPr>
          <p:cNvPr id="87050" name="Text Box 13"/>
          <p:cNvSpPr txBox="1">
            <a:spLocks noChangeArrowheads="1"/>
          </p:cNvSpPr>
          <p:nvPr/>
        </p:nvSpPr>
        <p:spPr bwMode="auto">
          <a:xfrm>
            <a:off x="381000" y="5410200"/>
            <a:ext cx="8305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Irritant (sand) lodged between shell and mantle</a:t>
            </a:r>
          </a:p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Layers of calcium carbonate secreted around foreign material</a:t>
            </a:r>
          </a:p>
        </p:txBody>
      </p:sp>
      <p:sp>
        <p:nvSpPr>
          <p:cNvPr id="87051" name="Rectangle 2"/>
          <p:cNvSpPr>
            <a:spLocks/>
          </p:cNvSpPr>
          <p:nvPr/>
        </p:nvSpPr>
        <p:spPr bwMode="auto">
          <a:xfrm>
            <a:off x="304800" y="152400"/>
            <a:ext cx="8610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>
              <a:buClr>
                <a:srgbClr val="000000"/>
              </a:buClr>
              <a:buFont typeface="Cuckoo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6600" b="1">
                <a:solidFill>
                  <a:srgbClr val="CECEEF"/>
                </a:solidFill>
                <a:latin typeface="Calibri" pitchFamily="34" charset="0"/>
              </a:rPr>
              <a:t>Pearl Formation</a:t>
            </a:r>
            <a:endParaRPr lang="en-GB" sz="6600" b="1">
              <a:solidFill>
                <a:srgbClr val="CECEE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090" name="Rectang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384300"/>
          </a:xfrm>
        </p:spPr>
        <p:txBody>
          <a:bodyPr lIns="90000" tIns="46800" rIns="90000" bIns="46800"/>
          <a:lstStyle/>
          <a:p>
            <a:pPr defTabSz="457200" eaLnBrk="1" hangingPunct="1">
              <a:buClr>
                <a:srgbClr val="000000"/>
              </a:buClr>
              <a:buFont typeface="Cuckoo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6000" b="1" smtClean="0">
                <a:solidFill>
                  <a:srgbClr val="CECEEF"/>
                </a:solidFill>
              </a:rPr>
              <a:t>Class Cephalopoda</a:t>
            </a:r>
            <a:endParaRPr lang="en-GB" sz="6000" b="1" smtClean="0">
              <a:solidFill>
                <a:srgbClr val="CECEEF"/>
              </a:solidFill>
            </a:endParaRPr>
          </a:p>
        </p:txBody>
      </p:sp>
      <p:pic>
        <p:nvPicPr>
          <p:cNvPr id="890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35935"/>
            <a:ext cx="7088064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4384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Tahoma" pitchFamily="34" charset="0"/>
              </a:rPr>
              <a:t>  Ex: squid, octopus, nautilus, cuttlefish</a:t>
            </a:r>
          </a:p>
        </p:txBody>
      </p:sp>
      <p:pic>
        <p:nvPicPr>
          <p:cNvPr id="89094" name="Picture 8" descr="316-octopus-l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343400"/>
            <a:ext cx="34290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5" name="Picture 9" descr="nautilu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4419600"/>
            <a:ext cx="24384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6" name="Picture 10" descr="Shy%20Cuttlefis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4038600"/>
            <a:ext cx="2476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5" descr="giant-squid_544_600x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450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 lIns="90000" tIns="46800" rIns="90000" bIns="46800"/>
          <a:lstStyle/>
          <a:p>
            <a:pPr defTabSz="457200" eaLnBrk="1" hangingPunct="1">
              <a:buClr>
                <a:srgbClr val="000000"/>
              </a:buClr>
              <a:buFont typeface="Cuckoo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6000" b="1" smtClean="0">
                <a:solidFill>
                  <a:srgbClr val="CECEEF"/>
                </a:solidFill>
              </a:rPr>
              <a:t>Class Cephalopoda</a:t>
            </a:r>
            <a:endParaRPr lang="en-GB" sz="6000" b="1" smtClean="0">
              <a:solidFill>
                <a:srgbClr val="CECEEF"/>
              </a:solidFill>
            </a:endParaRPr>
          </a:p>
        </p:txBody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4876800" cy="5105400"/>
          </a:xfrm>
        </p:spPr>
        <p:txBody>
          <a:bodyPr lIns="90000" tIns="46800" rIns="90000" bIns="46800"/>
          <a:lstStyle/>
          <a:p>
            <a:pPr marL="330200" indent="-330200" defTabSz="457200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dirty="0" smtClean="0">
                <a:solidFill>
                  <a:srgbClr val="FFFFFF"/>
                </a:solidFill>
              </a:rPr>
              <a:t>Reduced shell; internal support cartilage or chitin pen</a:t>
            </a:r>
          </a:p>
          <a:p>
            <a:pPr marL="330200" indent="-330200" defTabSz="457200" eaLnBrk="1" hangingPunct="1">
              <a:spcBef>
                <a:spcPts val="6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 dirty="0" smtClean="0">
              <a:solidFill>
                <a:srgbClr val="FFFFFF"/>
              </a:solidFill>
            </a:endParaRPr>
          </a:p>
          <a:p>
            <a:pPr marL="330200" indent="-330200" defTabSz="457200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dirty="0" smtClean="0">
                <a:solidFill>
                  <a:srgbClr val="FFFFFF"/>
                </a:solidFill>
              </a:rPr>
              <a:t>Complex Nervous System (Brain)</a:t>
            </a:r>
          </a:p>
          <a:p>
            <a:pPr marL="330200" indent="-330200" defTabSz="457200" eaLnBrk="1" hangingPunct="1">
              <a:spcBef>
                <a:spcPts val="6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 dirty="0" smtClean="0">
              <a:solidFill>
                <a:srgbClr val="FFFFFF"/>
              </a:solidFill>
            </a:endParaRPr>
          </a:p>
          <a:p>
            <a:pPr marL="330200" indent="-330200" defTabSz="457200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dirty="0" smtClean="0">
                <a:solidFill>
                  <a:srgbClr val="FFFFFF"/>
                </a:solidFill>
              </a:rPr>
              <a:t>Well Developed Eyes</a:t>
            </a:r>
          </a:p>
          <a:p>
            <a:pPr marL="330200" indent="-330200" defTabSz="457200" eaLnBrk="1" hangingPunct="1">
              <a:spcBef>
                <a:spcPts val="6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 dirty="0" smtClean="0">
              <a:solidFill>
                <a:srgbClr val="FFFFFF"/>
              </a:solidFill>
            </a:endParaRPr>
          </a:p>
          <a:p>
            <a:pPr marL="330200" indent="-330200" defTabSz="457200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dirty="0" smtClean="0">
                <a:solidFill>
                  <a:srgbClr val="FFFFFF"/>
                </a:solidFill>
              </a:rPr>
              <a:t>Foot Modified Into Tentacles/Arms w/suckers</a:t>
            </a:r>
          </a:p>
        </p:txBody>
      </p:sp>
      <p:pic>
        <p:nvPicPr>
          <p:cNvPr id="93188" name="Picture 11" descr="539604_497779616909721_321048143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219200"/>
            <a:ext cx="29718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12" descr="cuttlefi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657600"/>
            <a:ext cx="4038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498" name="Rectangle 2"/>
          <p:cNvSpPr>
            <a:spLocks noGrp="1"/>
          </p:cNvSpPr>
          <p:nvPr>
            <p:ph type="body" idx="4294967295"/>
          </p:nvPr>
        </p:nvSpPr>
        <p:spPr>
          <a:xfrm>
            <a:off x="228600" y="1371600"/>
            <a:ext cx="4648200" cy="4876800"/>
          </a:xfrm>
        </p:spPr>
        <p:txBody>
          <a:bodyPr lIns="90000" tIns="46800" rIns="90000" bIns="46800"/>
          <a:lstStyle/>
          <a:p>
            <a:pPr marL="330200" indent="-330200" defTabSz="457200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dirty="0" smtClean="0">
                <a:solidFill>
                  <a:srgbClr val="FFFFFF"/>
                </a:solidFill>
              </a:rPr>
              <a:t>Locomotion via Jet Propulsion (suck in water &amp; spit)</a:t>
            </a:r>
          </a:p>
          <a:p>
            <a:pPr marL="330200" indent="-330200" defTabSz="457200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 dirty="0" smtClean="0">
              <a:solidFill>
                <a:srgbClr val="FFFFFF"/>
              </a:solidFill>
            </a:endParaRPr>
          </a:p>
          <a:p>
            <a:pPr marL="330200" indent="-330200" defTabSz="457200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dirty="0" smtClean="0">
                <a:solidFill>
                  <a:srgbClr val="FFFFFF"/>
                </a:solidFill>
              </a:rPr>
              <a:t>Changes </a:t>
            </a:r>
            <a:r>
              <a:rPr lang="en-GB" sz="2800" b="1" dirty="0" err="1" smtClean="0">
                <a:solidFill>
                  <a:srgbClr val="FFFFFF"/>
                </a:solidFill>
              </a:rPr>
              <a:t>Colors</a:t>
            </a:r>
            <a:r>
              <a:rPr lang="en-GB" sz="2800" b="1" dirty="0" smtClean="0">
                <a:solidFill>
                  <a:srgbClr val="FFFFFF"/>
                </a:solidFill>
              </a:rPr>
              <a:t> via </a:t>
            </a:r>
            <a:r>
              <a:rPr lang="en-GB" sz="2800" b="1" dirty="0" err="1" smtClean="0">
                <a:solidFill>
                  <a:srgbClr val="FFFFFF"/>
                </a:solidFill>
              </a:rPr>
              <a:t>Chromatophores</a:t>
            </a:r>
            <a:endParaRPr lang="en-GB" sz="2800" b="1" dirty="0" smtClean="0">
              <a:solidFill>
                <a:srgbClr val="FFFFFF"/>
              </a:solidFill>
            </a:endParaRPr>
          </a:p>
          <a:p>
            <a:pPr marL="330200" indent="-330200" defTabSz="457200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 dirty="0" smtClean="0">
              <a:solidFill>
                <a:srgbClr val="FFFFFF"/>
              </a:solidFill>
            </a:endParaRPr>
          </a:p>
          <a:p>
            <a:pPr marL="330200" indent="-330200" defTabSz="457200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dirty="0" smtClean="0">
                <a:solidFill>
                  <a:srgbClr val="FFFFFF"/>
                </a:solidFill>
              </a:rPr>
              <a:t>Carnivores - Have beak-like jaws &amp; poisonous bite</a:t>
            </a:r>
          </a:p>
          <a:p>
            <a:pPr marL="330200" indent="-330200" defTabSz="457200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 dirty="0" smtClean="0">
              <a:solidFill>
                <a:srgbClr val="FFFFFF"/>
              </a:solidFill>
            </a:endParaRPr>
          </a:p>
          <a:p>
            <a:pPr marL="330200" indent="-330200" defTabSz="457200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dirty="0" smtClean="0">
                <a:solidFill>
                  <a:srgbClr val="FFFFFF"/>
                </a:solidFill>
              </a:rPr>
              <a:t>Ink Gland for protection</a:t>
            </a:r>
          </a:p>
        </p:txBody>
      </p:sp>
      <p:grpSp>
        <p:nvGrpSpPr>
          <p:cNvPr id="106502" name="Group 6"/>
          <p:cNvGrpSpPr>
            <a:grpSpLocks/>
          </p:cNvGrpSpPr>
          <p:nvPr/>
        </p:nvGrpSpPr>
        <p:grpSpPr bwMode="auto">
          <a:xfrm>
            <a:off x="4724400" y="4114800"/>
            <a:ext cx="4267200" cy="2590800"/>
            <a:chOff x="3312" y="2736"/>
            <a:chExt cx="1768" cy="1086"/>
          </a:xfrm>
        </p:grpSpPr>
        <p:pic>
          <p:nvPicPr>
            <p:cNvPr id="95238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12" y="2736"/>
              <a:ext cx="1769" cy="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239" name="AutoShape 8"/>
            <p:cNvSpPr>
              <a:spLocks noChangeArrowheads="1"/>
            </p:cNvSpPr>
            <p:nvPr/>
          </p:nvSpPr>
          <p:spPr bwMode="auto">
            <a:xfrm>
              <a:off x="3312" y="2736"/>
              <a:ext cx="1769" cy="1087"/>
            </a:xfrm>
            <a:prstGeom prst="roundRect">
              <a:avLst>
                <a:gd name="adj" fmla="val 88"/>
              </a:avLst>
            </a:prstGeom>
            <a:noFill/>
            <a:ln w="57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6505" name="Picture 9" descr="o_vulgaris_in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219200"/>
            <a:ext cx="29718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Rectangle 2"/>
          <p:cNvSpPr>
            <a:spLocks/>
          </p:cNvSpPr>
          <p:nvPr/>
        </p:nvSpPr>
        <p:spPr bwMode="auto">
          <a:xfrm>
            <a:off x="457200" y="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>
              <a:buClr>
                <a:srgbClr val="000000"/>
              </a:buClr>
              <a:buFont typeface="Cuckoo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6600" b="1">
                <a:solidFill>
                  <a:srgbClr val="CECEEF"/>
                </a:solidFill>
                <a:latin typeface="Calibri" pitchFamily="34" charset="0"/>
              </a:rPr>
              <a:t>Class Cephalopoda</a:t>
            </a:r>
            <a:endParaRPr lang="en-GB" sz="6600" b="1">
              <a:solidFill>
                <a:srgbClr val="CECEE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6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build="p"/>
      <p:bldP spid="1044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085" name="Rectangle 32"/>
          <p:cNvSpPr>
            <a:spLocks noChangeArrowheads="1"/>
          </p:cNvSpPr>
          <p:nvPr/>
        </p:nvSpPr>
        <p:spPr bwMode="auto">
          <a:xfrm>
            <a:off x="0" y="1371600"/>
            <a:ext cx="9144000" cy="434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6083" name="Object 3"/>
          <p:cNvGraphicFramePr>
            <a:graphicFrameLocks/>
          </p:cNvGraphicFramePr>
          <p:nvPr/>
        </p:nvGraphicFramePr>
        <p:xfrm>
          <a:off x="0" y="1524000"/>
          <a:ext cx="7613650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Chart" r:id="rId4" imgW="6096000" imgH="4067243" progId="MSGraph.Chart.8">
                  <p:embed followColorScheme="full"/>
                </p:oleObj>
              </mc:Choice>
              <mc:Fallback>
                <p:oleObj name="Chart" r:id="rId4" imgW="6096000" imgH="4067243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7613650" cy="507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6" name="Group 4"/>
          <p:cNvGrpSpPr>
            <a:grpSpLocks/>
          </p:cNvGrpSpPr>
          <p:nvPr/>
        </p:nvGrpSpPr>
        <p:grpSpPr bwMode="auto">
          <a:xfrm>
            <a:off x="6334125" y="1371600"/>
            <a:ext cx="2809875" cy="4362450"/>
            <a:chOff x="3989" y="573"/>
            <a:chExt cx="1770" cy="2748"/>
          </a:xfrm>
        </p:grpSpPr>
        <p:sp>
          <p:nvSpPr>
            <p:cNvPr id="46088" name="Rectangle 5"/>
            <p:cNvSpPr>
              <a:spLocks noChangeArrowheads="1"/>
            </p:cNvSpPr>
            <p:nvPr/>
          </p:nvSpPr>
          <p:spPr bwMode="auto">
            <a:xfrm>
              <a:off x="4140" y="2117"/>
              <a:ext cx="1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Echinodermata</a:t>
              </a:r>
            </a:p>
          </p:txBody>
        </p:sp>
        <p:sp>
          <p:nvSpPr>
            <p:cNvPr id="46089" name="Rectangle 6"/>
            <p:cNvSpPr>
              <a:spLocks noChangeArrowheads="1"/>
            </p:cNvSpPr>
            <p:nvPr/>
          </p:nvSpPr>
          <p:spPr bwMode="auto">
            <a:xfrm>
              <a:off x="4140" y="3071"/>
              <a:ext cx="9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Ciliophora</a:t>
              </a:r>
            </a:p>
          </p:txBody>
        </p:sp>
        <p:sp>
          <p:nvSpPr>
            <p:cNvPr id="46090" name="Rectangle 7"/>
            <p:cNvSpPr>
              <a:spLocks noChangeArrowheads="1"/>
            </p:cNvSpPr>
            <p:nvPr/>
          </p:nvSpPr>
          <p:spPr bwMode="auto">
            <a:xfrm>
              <a:off x="4140" y="1021"/>
              <a:ext cx="8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Chordata</a:t>
              </a:r>
            </a:p>
          </p:txBody>
        </p:sp>
        <p:sp>
          <p:nvSpPr>
            <p:cNvPr id="46091" name="Oval 8"/>
            <p:cNvSpPr>
              <a:spLocks noChangeArrowheads="1"/>
            </p:cNvSpPr>
            <p:nvPr/>
          </p:nvSpPr>
          <p:spPr bwMode="auto">
            <a:xfrm>
              <a:off x="3989" y="1080"/>
              <a:ext cx="110" cy="11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Rectangle 9"/>
            <p:cNvSpPr>
              <a:spLocks noChangeArrowheads="1"/>
            </p:cNvSpPr>
            <p:nvPr/>
          </p:nvSpPr>
          <p:spPr bwMode="auto">
            <a:xfrm>
              <a:off x="4140" y="794"/>
              <a:ext cx="8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Mollusca</a:t>
              </a:r>
            </a:p>
          </p:txBody>
        </p:sp>
        <p:sp>
          <p:nvSpPr>
            <p:cNvPr id="46093" name="Oval 10"/>
            <p:cNvSpPr>
              <a:spLocks noChangeArrowheads="1"/>
            </p:cNvSpPr>
            <p:nvPr/>
          </p:nvSpPr>
          <p:spPr bwMode="auto">
            <a:xfrm>
              <a:off x="3989" y="853"/>
              <a:ext cx="110" cy="11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Rectangle 11"/>
            <p:cNvSpPr>
              <a:spLocks noChangeArrowheads="1"/>
            </p:cNvSpPr>
            <p:nvPr/>
          </p:nvSpPr>
          <p:spPr bwMode="auto">
            <a:xfrm>
              <a:off x="4140" y="1225"/>
              <a:ext cx="13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Platyhelminthes</a:t>
              </a:r>
            </a:p>
          </p:txBody>
        </p:sp>
        <p:sp>
          <p:nvSpPr>
            <p:cNvPr id="46095" name="Oval 12"/>
            <p:cNvSpPr>
              <a:spLocks noChangeArrowheads="1"/>
            </p:cNvSpPr>
            <p:nvPr/>
          </p:nvSpPr>
          <p:spPr bwMode="auto">
            <a:xfrm>
              <a:off x="3989" y="1298"/>
              <a:ext cx="110" cy="110"/>
            </a:xfrm>
            <a:prstGeom prst="ellipse">
              <a:avLst/>
            </a:prstGeom>
            <a:solidFill>
              <a:srgbClr val="0099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6" name="Rectangle 13"/>
            <p:cNvSpPr>
              <a:spLocks noChangeArrowheads="1"/>
            </p:cNvSpPr>
            <p:nvPr/>
          </p:nvSpPr>
          <p:spPr bwMode="auto">
            <a:xfrm>
              <a:off x="4140" y="1453"/>
              <a:ext cx="8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Nematoda</a:t>
              </a:r>
            </a:p>
          </p:txBody>
        </p:sp>
        <p:sp>
          <p:nvSpPr>
            <p:cNvPr id="46097" name="Oval 14"/>
            <p:cNvSpPr>
              <a:spLocks noChangeArrowheads="1"/>
            </p:cNvSpPr>
            <p:nvPr/>
          </p:nvSpPr>
          <p:spPr bwMode="auto">
            <a:xfrm>
              <a:off x="3989" y="1517"/>
              <a:ext cx="110" cy="110"/>
            </a:xfrm>
            <a:prstGeom prst="ellipse">
              <a:avLst/>
            </a:prstGeom>
            <a:solidFill>
              <a:srgbClr val="E3BE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8" name="Rectangle 15"/>
            <p:cNvSpPr>
              <a:spLocks noChangeArrowheads="1"/>
            </p:cNvSpPr>
            <p:nvPr/>
          </p:nvSpPr>
          <p:spPr bwMode="auto">
            <a:xfrm>
              <a:off x="4140" y="1887"/>
              <a:ext cx="7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Porifera</a:t>
              </a:r>
            </a:p>
          </p:txBody>
        </p:sp>
        <p:sp>
          <p:nvSpPr>
            <p:cNvPr id="46099" name="Oval 16"/>
            <p:cNvSpPr>
              <a:spLocks noChangeArrowheads="1"/>
            </p:cNvSpPr>
            <p:nvPr/>
          </p:nvSpPr>
          <p:spPr bwMode="auto">
            <a:xfrm>
              <a:off x="3989" y="1936"/>
              <a:ext cx="110" cy="11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Rectangle 17"/>
            <p:cNvSpPr>
              <a:spLocks noChangeArrowheads="1"/>
            </p:cNvSpPr>
            <p:nvPr/>
          </p:nvSpPr>
          <p:spPr bwMode="auto">
            <a:xfrm>
              <a:off x="4140" y="1674"/>
              <a:ext cx="7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Annelida</a:t>
              </a:r>
            </a:p>
          </p:txBody>
        </p:sp>
        <p:sp>
          <p:nvSpPr>
            <p:cNvPr id="46101" name="Oval 18"/>
            <p:cNvSpPr>
              <a:spLocks noChangeArrowheads="1"/>
            </p:cNvSpPr>
            <p:nvPr/>
          </p:nvSpPr>
          <p:spPr bwMode="auto">
            <a:xfrm>
              <a:off x="3989" y="1732"/>
              <a:ext cx="110" cy="11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Oval 19"/>
            <p:cNvSpPr>
              <a:spLocks noChangeArrowheads="1"/>
            </p:cNvSpPr>
            <p:nvPr/>
          </p:nvSpPr>
          <p:spPr bwMode="auto">
            <a:xfrm>
              <a:off x="3989" y="2161"/>
              <a:ext cx="110" cy="110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3" name="Oval 20"/>
            <p:cNvSpPr>
              <a:spLocks noChangeArrowheads="1"/>
            </p:cNvSpPr>
            <p:nvPr/>
          </p:nvSpPr>
          <p:spPr bwMode="auto">
            <a:xfrm>
              <a:off x="3989" y="2638"/>
              <a:ext cx="110" cy="11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4" name="Oval 21"/>
            <p:cNvSpPr>
              <a:spLocks noChangeArrowheads="1"/>
            </p:cNvSpPr>
            <p:nvPr/>
          </p:nvSpPr>
          <p:spPr bwMode="auto">
            <a:xfrm>
              <a:off x="4000" y="2895"/>
              <a:ext cx="110" cy="110"/>
            </a:xfrm>
            <a:prstGeom prst="ellipse">
              <a:avLst/>
            </a:prstGeom>
            <a:solidFill>
              <a:srgbClr val="FF33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5" name="Oval 22"/>
            <p:cNvSpPr>
              <a:spLocks noChangeArrowheads="1"/>
            </p:cNvSpPr>
            <p:nvPr/>
          </p:nvSpPr>
          <p:spPr bwMode="auto">
            <a:xfrm>
              <a:off x="4000" y="3122"/>
              <a:ext cx="110" cy="11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6" name="Rectangle 23"/>
            <p:cNvSpPr>
              <a:spLocks noChangeArrowheads="1"/>
            </p:cNvSpPr>
            <p:nvPr/>
          </p:nvSpPr>
          <p:spPr bwMode="auto">
            <a:xfrm>
              <a:off x="4140" y="2361"/>
              <a:ext cx="5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Other</a:t>
              </a:r>
            </a:p>
          </p:txBody>
        </p:sp>
        <p:sp>
          <p:nvSpPr>
            <p:cNvPr id="46107" name="Rectangle 24"/>
            <p:cNvSpPr>
              <a:spLocks noChangeArrowheads="1"/>
            </p:cNvSpPr>
            <p:nvPr/>
          </p:nvSpPr>
          <p:spPr bwMode="auto">
            <a:xfrm>
              <a:off x="4140" y="2830"/>
              <a:ext cx="10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Apicomplex</a:t>
              </a:r>
            </a:p>
          </p:txBody>
        </p:sp>
        <p:sp>
          <p:nvSpPr>
            <p:cNvPr id="46108" name="Rectangle 25"/>
            <p:cNvSpPr>
              <a:spLocks noChangeArrowheads="1"/>
            </p:cNvSpPr>
            <p:nvPr/>
          </p:nvSpPr>
          <p:spPr bwMode="auto">
            <a:xfrm>
              <a:off x="4140" y="2585"/>
              <a:ext cx="16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Sarcomastigophora</a:t>
              </a:r>
            </a:p>
          </p:txBody>
        </p:sp>
        <p:sp>
          <p:nvSpPr>
            <p:cNvPr id="46109" name="Oval 26"/>
            <p:cNvSpPr>
              <a:spLocks noChangeArrowheads="1"/>
            </p:cNvSpPr>
            <p:nvPr/>
          </p:nvSpPr>
          <p:spPr bwMode="auto">
            <a:xfrm>
              <a:off x="3989" y="2386"/>
              <a:ext cx="110" cy="110"/>
            </a:xfrm>
            <a:prstGeom prst="ellipse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0" name="Rectangle 27"/>
            <p:cNvSpPr>
              <a:spLocks noChangeArrowheads="1"/>
            </p:cNvSpPr>
            <p:nvPr/>
          </p:nvSpPr>
          <p:spPr bwMode="auto">
            <a:xfrm>
              <a:off x="4140" y="573"/>
              <a:ext cx="9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Arthropoda</a:t>
              </a:r>
            </a:p>
          </p:txBody>
        </p:sp>
        <p:sp>
          <p:nvSpPr>
            <p:cNvPr id="46111" name="Oval 28"/>
            <p:cNvSpPr>
              <a:spLocks noChangeArrowheads="1"/>
            </p:cNvSpPr>
            <p:nvPr/>
          </p:nvSpPr>
          <p:spPr bwMode="auto">
            <a:xfrm>
              <a:off x="3989" y="632"/>
              <a:ext cx="110" cy="11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7" name="Title 1"/>
          <p:cNvSpPr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>
                <a:solidFill>
                  <a:srgbClr val="CECEEF"/>
                </a:solidFill>
                <a:latin typeface="Calibri" pitchFamily="34" charset="0"/>
              </a:rPr>
              <a:t>Number of Species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MOLLUSKA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FF"/>
                </a:solidFill>
              </a:rPr>
              <a:t>Kingdom: </a:t>
            </a:r>
            <a:r>
              <a:rPr lang="en-US" b="1" dirty="0" err="1" smtClean="0">
                <a:solidFill>
                  <a:srgbClr val="FFFFFF"/>
                </a:solidFill>
              </a:rPr>
              <a:t>Animalia</a:t>
            </a:r>
            <a:endParaRPr lang="en-US" b="1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FFFFFF"/>
                </a:solidFill>
              </a:rPr>
              <a:t>Phylum </a:t>
            </a:r>
            <a:r>
              <a:rPr lang="en-US" b="1" dirty="0" err="1" smtClean="0">
                <a:solidFill>
                  <a:srgbClr val="FFFFFF"/>
                </a:solidFill>
              </a:rPr>
              <a:t>Molluska</a:t>
            </a:r>
            <a:endParaRPr lang="en-US" b="1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FFFFFF"/>
                </a:solidFill>
              </a:rPr>
              <a:t>Most mollusks are classified into three (of seven) classes. </a:t>
            </a:r>
          </a:p>
          <a:p>
            <a:pPr lvl="1" eaLnBrk="1" hangingPunct="1"/>
            <a:r>
              <a:rPr lang="en-US" b="1" dirty="0" smtClean="0">
                <a:solidFill>
                  <a:srgbClr val="FFFFFF"/>
                </a:solidFill>
              </a:rPr>
              <a:t>gastropods </a:t>
            </a:r>
          </a:p>
          <a:p>
            <a:pPr lvl="1" eaLnBrk="1" hangingPunct="1"/>
            <a:r>
              <a:rPr lang="en-US" b="1" dirty="0" err="1" smtClean="0">
                <a:solidFill>
                  <a:srgbClr val="FFFFFF"/>
                </a:solidFill>
              </a:rPr>
              <a:t>pelecypods</a:t>
            </a:r>
            <a:r>
              <a:rPr lang="en-US" b="1" dirty="0" smtClean="0">
                <a:solidFill>
                  <a:srgbClr val="FFFFFF"/>
                </a:solidFill>
              </a:rPr>
              <a:t> (also called bivalves) </a:t>
            </a:r>
          </a:p>
          <a:p>
            <a:pPr lvl="1" eaLnBrk="1" hangingPunct="1"/>
            <a:r>
              <a:rPr lang="en-US" b="1" dirty="0" smtClean="0">
                <a:solidFill>
                  <a:srgbClr val="FFFFFF"/>
                </a:solidFill>
              </a:rPr>
              <a:t>cephalopods </a:t>
            </a: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Classes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038600"/>
            <a:ext cx="28860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2675" y="1600200"/>
            <a:ext cx="2981325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600200"/>
            <a:ext cx="2681288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7075" y="4038600"/>
            <a:ext cx="2833688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5" y="16002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5275" y="3962400"/>
            <a:ext cx="288131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MOLLUSKA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FF"/>
                </a:solidFill>
              </a:rPr>
              <a:t>50,000 -100,000 living species</a:t>
            </a:r>
          </a:p>
          <a:p>
            <a:pPr eaLnBrk="1" hangingPunct="1"/>
            <a:r>
              <a:rPr lang="en-US" b="1" dirty="0" smtClean="0">
                <a:solidFill>
                  <a:srgbClr val="FFFFFF"/>
                </a:solidFill>
              </a:rPr>
              <a:t>35,000 extinct species</a:t>
            </a:r>
          </a:p>
          <a:p>
            <a:pPr eaLnBrk="1" hangingPunct="1"/>
            <a:r>
              <a:rPr lang="en-US" b="1" dirty="0" smtClean="0">
                <a:solidFill>
                  <a:srgbClr val="FFFFFF"/>
                </a:solidFill>
              </a:rPr>
              <a:t>Largest Invertebrates = 1000 pounds</a:t>
            </a:r>
          </a:p>
          <a:p>
            <a:pPr eaLnBrk="1" hangingPunct="1"/>
            <a:r>
              <a:rPr lang="en-US" b="1" dirty="0" smtClean="0">
                <a:solidFill>
                  <a:srgbClr val="FFFFFF"/>
                </a:solidFill>
              </a:rPr>
              <a:t>80% less than 5 cm</a:t>
            </a:r>
          </a:p>
          <a:p>
            <a:pPr eaLnBrk="1" hangingPunct="1"/>
            <a:r>
              <a:rPr lang="en-US" b="1" dirty="0" smtClean="0">
                <a:solidFill>
                  <a:srgbClr val="FFFFFF"/>
                </a:solidFill>
              </a:rPr>
              <a:t>Most marine</a:t>
            </a:r>
          </a:p>
          <a:p>
            <a:pPr eaLnBrk="1" hangingPunct="1"/>
            <a:r>
              <a:rPr lang="en-US" b="1" dirty="0" smtClean="0">
                <a:solidFill>
                  <a:srgbClr val="FFFFFF"/>
                </a:solidFill>
              </a:rPr>
              <a:t>Snails, slugs terrestrial</a:t>
            </a:r>
          </a:p>
          <a:p>
            <a:pPr eaLnBrk="1" hangingPunct="1"/>
            <a:r>
              <a:rPr lang="en-US" b="1" dirty="0" smtClean="0">
                <a:solidFill>
                  <a:srgbClr val="FFFFFF"/>
                </a:solidFill>
              </a:rPr>
              <a:t>Moist habitat</a:t>
            </a:r>
            <a:br>
              <a:rPr lang="en-US" b="1" dirty="0" smtClean="0">
                <a:solidFill>
                  <a:srgbClr val="FFFFFF"/>
                </a:solidFill>
              </a:rPr>
            </a:br>
            <a:endParaRPr lang="en-US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CECEEF"/>
                </a:solidFill>
              </a:rPr>
              <a:t>Body Plan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52596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FF"/>
                </a:solidFill>
              </a:rPr>
              <a:t>Levels of Organization: Specialized Cells, Tissues, and Organs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Body Symmetry: Bilateral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Germ Layers: Three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Body Cavity: True Coelom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Embryological Development: Protostome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Segmentation: Absent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Cephalization: Present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CECEEF"/>
                </a:solidFill>
              </a:rPr>
              <a:t>Characteristics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FF"/>
                </a:solidFill>
              </a:rPr>
              <a:t>Mollusks have a varied range of body structures, it is difficult to find defining characteristics to apply to </a:t>
            </a:r>
            <a:r>
              <a:rPr lang="en-US" b="1" u="sng" dirty="0" smtClean="0">
                <a:solidFill>
                  <a:srgbClr val="FFFFFF"/>
                </a:solidFill>
              </a:rPr>
              <a:t>all</a:t>
            </a:r>
            <a:r>
              <a:rPr lang="en-US" b="1" dirty="0" smtClean="0">
                <a:solidFill>
                  <a:srgbClr val="FFFFFF"/>
                </a:solidFill>
              </a:rPr>
              <a:t> modern groups </a:t>
            </a:r>
          </a:p>
          <a:p>
            <a:pPr eaLnBrk="1" hangingPunct="1"/>
            <a:r>
              <a:rPr lang="en-US" b="1" dirty="0" smtClean="0">
                <a:solidFill>
                  <a:srgbClr val="FFFFFF"/>
                </a:solidFill>
              </a:rPr>
              <a:t>All have soft bodies</a:t>
            </a:r>
          </a:p>
          <a:p>
            <a:pPr eaLnBrk="1" hangingPunct="1"/>
            <a:r>
              <a:rPr lang="en-US" b="1" dirty="0" smtClean="0">
                <a:solidFill>
                  <a:srgbClr val="FFFFFF"/>
                </a:solidFill>
              </a:rPr>
              <a:t>Complete digestive tract</a:t>
            </a:r>
          </a:p>
          <a:p>
            <a:pPr lvl="1" eaLnBrk="1" hangingPunct="1"/>
            <a:r>
              <a:rPr lang="en-US" sz="3200" b="1" dirty="0" smtClean="0">
                <a:solidFill>
                  <a:srgbClr val="FFFFFF"/>
                </a:solidFill>
              </a:rPr>
              <a:t>A complete digestive tract has two openings: a mouth and an anus.</a:t>
            </a:r>
          </a:p>
          <a:p>
            <a:pPr lvl="1">
              <a:spcBef>
                <a:spcPct val="50000"/>
              </a:spcBef>
              <a:buFontTx/>
              <a:buChar char="–"/>
            </a:pPr>
            <a:endParaRPr lang="en-US" sz="32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CECEEF"/>
                </a:solidFill>
              </a:rPr>
              <a:t>Characteristics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FFFF"/>
                </a:solidFill>
              </a:rPr>
              <a:t>Mollusks share at least one of four features. </a:t>
            </a:r>
            <a:r>
              <a:rPr lang="en-US" sz="3600" b="1" i="1" dirty="0" smtClean="0">
                <a:solidFill>
                  <a:srgbClr val="FFFFFF"/>
                </a:solidFill>
              </a:rPr>
              <a:t>“a generalized Mollusk”</a:t>
            </a:r>
          </a:p>
          <a:p>
            <a:pPr lvl="1" eaLnBrk="1" hangingPunct="1"/>
            <a:r>
              <a:rPr lang="en-US" sz="3200" b="1" dirty="0" smtClean="0">
                <a:solidFill>
                  <a:srgbClr val="FFFFFF"/>
                </a:solidFill>
                <a:cs typeface="Times New Roman" pitchFamily="18" charset="0"/>
              </a:rPr>
              <a:t>radula </a:t>
            </a:r>
          </a:p>
          <a:p>
            <a:pPr lvl="1" eaLnBrk="1" hangingPunct="1"/>
            <a:r>
              <a:rPr lang="en-US" sz="3200" b="1" dirty="0" smtClean="0">
                <a:solidFill>
                  <a:srgbClr val="FFFFFF"/>
                </a:solidFill>
                <a:cs typeface="Times New Roman" pitchFamily="18" charset="0"/>
              </a:rPr>
              <a:t>mantle </a:t>
            </a:r>
          </a:p>
          <a:p>
            <a:pPr lvl="1" eaLnBrk="1" hangingPunct="1"/>
            <a:r>
              <a:rPr lang="en-US" sz="3200" b="1" dirty="0" err="1" smtClean="0">
                <a:solidFill>
                  <a:srgbClr val="FFFFFF"/>
                </a:solidFill>
                <a:cs typeface="Times New Roman" pitchFamily="18" charset="0"/>
              </a:rPr>
              <a:t>ctenidia</a:t>
            </a:r>
            <a:endParaRPr lang="en-US" sz="32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3200" b="1" dirty="0" smtClean="0">
                <a:solidFill>
                  <a:srgbClr val="FFFFFF"/>
                </a:solidFill>
                <a:cs typeface="Times New Roman" pitchFamily="18" charset="0"/>
              </a:rPr>
              <a:t>foot</a:t>
            </a:r>
          </a:p>
          <a:p>
            <a:pPr eaLnBrk="1" hangingPunct="1"/>
            <a:endParaRPr lang="en-US" b="1" dirty="0" smtClean="0">
              <a:solidFill>
                <a:srgbClr val="FFFFFF"/>
              </a:solidFill>
            </a:endParaRPr>
          </a:p>
        </p:txBody>
      </p:sp>
      <p:pic>
        <p:nvPicPr>
          <p:cNvPr id="58373" name="Picture 5" descr="GAST00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159125"/>
            <a:ext cx="5181600" cy="339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00FF"/>
      </a:lt1>
      <a:dk2>
        <a:srgbClr val="000000"/>
      </a:dk2>
      <a:lt2>
        <a:srgbClr val="808080"/>
      </a:lt2>
      <a:accent1>
        <a:srgbClr val="BBE0E3"/>
      </a:accent1>
      <a:accent2>
        <a:srgbClr val="19194C"/>
      </a:accent2>
      <a:accent3>
        <a:srgbClr val="28FFF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549</Words>
  <Application>Microsoft Office PowerPoint</Application>
  <PresentationFormat>On-screen Show (4:3)</PresentationFormat>
  <Paragraphs>170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Chart</vt:lpstr>
      <vt:lpstr>PowerPoint Presentation</vt:lpstr>
      <vt:lpstr>PowerPoint Presentation</vt:lpstr>
      <vt:lpstr>PowerPoint Presentation</vt:lpstr>
      <vt:lpstr>MOLLUSKA</vt:lpstr>
      <vt:lpstr>Classes</vt:lpstr>
      <vt:lpstr>MOLLUSKA</vt:lpstr>
      <vt:lpstr>Body Plan</vt:lpstr>
      <vt:lpstr>Characteristics</vt:lpstr>
      <vt:lpstr>Characteristics</vt:lpstr>
      <vt:lpstr>Characteristics</vt:lpstr>
      <vt:lpstr>Feeding</vt:lpstr>
      <vt:lpstr>Respiration, Circulation, Excretion</vt:lpstr>
      <vt:lpstr>Response</vt:lpstr>
      <vt:lpstr>Reproduction</vt:lpstr>
      <vt:lpstr>Habitat</vt:lpstr>
      <vt:lpstr>Classes</vt:lpstr>
      <vt:lpstr>Class Gastropoda</vt:lpstr>
      <vt:lpstr>PowerPoint Presentation</vt:lpstr>
      <vt:lpstr>PowerPoint Presentation</vt:lpstr>
      <vt:lpstr>PowerPoint Presentation</vt:lpstr>
      <vt:lpstr>Burrowing Bivalves</vt:lpstr>
      <vt:lpstr>Non-Burrowing Bivalves</vt:lpstr>
      <vt:lpstr>PowerPoint Presentation</vt:lpstr>
      <vt:lpstr>Class Cephalopoda</vt:lpstr>
      <vt:lpstr>PowerPoint Presentation</vt:lpstr>
      <vt:lpstr>Class Cephalopoda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Smith</dc:creator>
  <cp:lastModifiedBy>Kristen Smith</cp:lastModifiedBy>
  <cp:revision>15</cp:revision>
  <dcterms:created xsi:type="dcterms:W3CDTF">2013-01-30T20:11:13Z</dcterms:created>
  <dcterms:modified xsi:type="dcterms:W3CDTF">2013-06-19T12:47:00Z</dcterms:modified>
</cp:coreProperties>
</file>