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6" r:id="rId3"/>
    <p:sldId id="270" r:id="rId4"/>
    <p:sldId id="267" r:id="rId5"/>
    <p:sldId id="258" r:id="rId6"/>
    <p:sldId id="259" r:id="rId7"/>
    <p:sldId id="260" r:id="rId8"/>
    <p:sldId id="261" r:id="rId9"/>
    <p:sldId id="262" r:id="rId10"/>
    <p:sldId id="307" r:id="rId11"/>
    <p:sldId id="263" r:id="rId12"/>
    <p:sldId id="305" r:id="rId13"/>
    <p:sldId id="304" r:id="rId14"/>
    <p:sldId id="306" r:id="rId15"/>
    <p:sldId id="266" r:id="rId16"/>
    <p:sldId id="272" r:id="rId17"/>
    <p:sldId id="271" r:id="rId18"/>
    <p:sldId id="303" r:id="rId19"/>
    <p:sldId id="273" r:id="rId20"/>
    <p:sldId id="274" r:id="rId21"/>
    <p:sldId id="275" r:id="rId22"/>
    <p:sldId id="276" r:id="rId23"/>
    <p:sldId id="279" r:id="rId24"/>
    <p:sldId id="264" r:id="rId25"/>
    <p:sldId id="302" r:id="rId26"/>
    <p:sldId id="280" r:id="rId27"/>
    <p:sldId id="281" r:id="rId28"/>
    <p:sldId id="284" r:id="rId29"/>
    <p:sldId id="285" r:id="rId30"/>
    <p:sldId id="293" r:id="rId31"/>
    <p:sldId id="294" r:id="rId32"/>
    <p:sldId id="30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7" autoAdjust="0"/>
    <p:restoredTop sz="94679" autoAdjust="0"/>
  </p:normalViewPr>
  <p:slideViewPr>
    <p:cSldViewPr>
      <p:cViewPr varScale="1">
        <p:scale>
          <a:sx n="76" d="100"/>
          <a:sy n="7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E746BA-8D7F-4729-AD73-AC930EBA5135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28E97B-2E44-4534-BDB0-612F92C75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A19B-A534-4FAB-AE3A-8D2E8ECD5C98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A4E8-F91F-4824-B25B-B101BCF9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3B23-222C-4FD9-A467-CF116F50312C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98FA-A396-47AC-A875-22D0019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D1C0-AF8D-4F93-9485-E9DF6829B050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589F-ABD9-48B1-89FA-2D8848CC7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E66F-CCD6-4C83-92E1-915B936C4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CAF0-A697-45C7-9C4C-42ADDD0D1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EF9C-19E3-40DD-B097-1CE6F6D05DBB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391E-4EA8-4F4A-A857-FA63503E1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A424-8E6D-4FFE-8245-02E0846B5FA6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4F2C-C2A5-4A57-8517-4DAC8D25D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2396-3221-49D3-ACFE-F04132B89FBF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2E38-F43D-46AF-8E02-62189A467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A540-7AAE-406E-8078-6399EC474421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63DF-0818-4915-BFDC-639037B3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6B89-2D66-4FE6-9CCF-D79AE5C96293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67E7-A97F-4B9F-9C6B-6D59EDE09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B7AD-C78C-471F-8844-1DD7FD666937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7B88-9258-42F0-88B0-EBDDA1D73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49E0-0EF6-4A2D-8EB2-353DDA7690A9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CD05-E877-4A5C-9ADE-39656AD20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7622-4EDA-4A0E-87E3-F93CE2531CFC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C8B5-6F19-41B4-8F22-2293F6F37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C888D-44DC-4055-9728-2A9AAB6887B5}" type="datetimeFigureOut">
              <a:rPr lang="en-US"/>
              <a:pPr>
                <a:defRPr/>
              </a:pPr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43F75-B4FE-44ED-B76E-D356E000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latworm+ganglia&amp;source=images&amp;cd=&amp;cad=rja&amp;docid=WtRy_Dif2hzLqM&amp;tbnid=Zk4UZJCWYbGCDM:&amp;ved=0CAUQjRw&amp;url=http://www.biologycorner.com/worksheets/dragonfly/27-1_flatworms.html&amp;ei=ZJLAUea-MIyyrgHQ6IHYDA&amp;bvm=bv.47883778,d.aWM&amp;psig=AFQjCNGEcA6UVRlkNdV9TE1FoB4zPHKayw&amp;ust=137166112491789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n3xluIRh1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m/url?sa=i&amp;source=images&amp;cd=&amp;cad=rja&amp;docid=4_rL1aPaovUoAM&amp;tbnid=q4w59FmGa5mhZM:&amp;ved=0CAgQjRwwAA&amp;url=http://kids.britannica.com/elementary/art-67300&amp;ei=-88bUarMGsXj0QHN3IGABA&amp;psig=AFQjCNF3JzTgaREkhYnJQs8s5twH8ILwLA&amp;ust=1360863611530745" TargetMode="External"/><Relationship Id="rId7" Type="http://schemas.openxmlformats.org/officeDocument/2006/relationships/hyperlink" Target="http://www.google.com/url?sa=i&amp;source=images&amp;cd=&amp;cad=rja&amp;docid=LQ8Xn71iNAqy-M&amp;tbnid=9iS0NDDTxta1FM:&amp;ved=0CAgQjRwwADgI&amp;url=http://blog.nus.edu.sg/lsm2251student/2010/04/15/flatworms-small-but-deadly/&amp;ei=BtAbUd7JHaiy0AHRsYHYDA&amp;psig=AFQjCNHS66IBfCLY-mVa2dEJrm5uKPOxug&amp;ust=136086362254819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source=images&amp;cd=&amp;cad=rja&amp;docid=rSF1o9VdaH9koM&amp;tbnid=SJ6h7DIQNyjtSM:&amp;ved=0CAgQjRwwAA&amp;url=http://www.starfish.ch/c-invertebrates/flatworms.html&amp;ei=BNAbUfnsMamq0AHShIFo&amp;psig=AFQjCNFjUAMMKJagYRfw6iTrvf7-g0ERow&amp;ust=1360863620910715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lcWndpAbFRu2sM&amp;tbnid=-KkraYdCnRTIlM:&amp;ved=0CAUQjRw&amp;url=http://www.nationalpetpharmacy.com/landing/dog-roundworms.aspx&amp;ei=apTAUdOeNsXPqgHL14CADA&amp;bvm=bv.47883778,d.aWM&amp;psig=AFQjCNHQjsBTtepxO6K0ZmOD_88HDl9Jaw&amp;ust=137166179323690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imal+phyla+cladogram&amp;source=images&amp;cd=&amp;cad=rja&amp;docid=m3AhDKbFVjVLjM&amp;tbnid=qPLPAkl5EqU9LM:&amp;ved=0CAUQjRw&amp;url=http://sites.google.com/site/whatwasassignedandorhandedout/&amp;ei=qkAZUbiWIafg0QGwo4FA&amp;bvm=bv.42080656,d.dmQ&amp;psig=AFQjCNFMcFSmeed7AhUVaYlyJXp3pe66EA&amp;ust=136069584889020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platyhelminthes+body+plan&amp;source=images&amp;cd=&amp;cad=rja&amp;docid=sNQ0xitwCjKkUM&amp;tbnid=mzLQt8mI0_tQ9M:&amp;ved=0CAUQjRw&amp;url=http://science.kennesaw.edu/~jdirnber/InvertZoo/Tree/Explanations.html&amp;ei=I98bUemRKozx0wGkpoH4Bg&amp;bvm=bv.42261806,d.dmQ&amp;psig=AFQjCNEa0ZJ1khAfKOVH0PioMOq77qTMKw&amp;ust=136086747617979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nematod+body+plan&amp;source=images&amp;cd=&amp;cad=rja&amp;docid=0r0QkawXngrxMM&amp;tbnid=0sCorTihm8_YAM:&amp;ved=0CAUQjRw&amp;url=http://reefkeeping.com/issues/2005-12/rs/index.php&amp;ei=ruAbUZySJKmQ0QGc_4D4Bw&amp;bvm=bv.42261806,d.dmQ&amp;psig=AFQjCNG_l-5BXQZ9PR7pO0M8PclrM6WMHg&amp;ust=136086788099966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enette+glands&amp;source=images&amp;cd=&amp;cad=rja&amp;docid=A6bfAnti0aJ3ZM&amp;tbnid=fUFqXHN0wyKmSM:&amp;ved=0CAUQjRw&amp;url=http://salinella.bio.uottawa.ca/BIO2135/labs/default.php?PoftheP/2012/Lab07/Lab07_NemaCrus.htm&amp;ei=0-AbUYbLD6KW0QG02oGYCQ&amp;bvm=bv.42261806,d.dmQ&amp;psig=AFQjCNGEpxHxd_k0qxL0AdlmpsSLaL_xHw&amp;ust=136086791760040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DTALZlGCoAz22M&amp;tbnid=MXCH40vz90ILIM:&amp;ved=0CAgQjRwwAA&amp;url=http://sites.google.com/site/animalbiologyspring2010/round-worms/internal-structure&amp;ei=T-EbUaukBeLG0QHrloGQDw&amp;psig=AFQjCNHGm2S5sjnVVCmicpEfqeGn2puv6g&amp;ust=136086804714133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wfTk3p5F709VIM&amp;tbnid=_2WskFdE26veGM:&amp;ved=0CAgQjRwwAA&amp;url=http://www.mcwdn.org/Animals/Ameba.html&amp;ei=Ec8bUf-iNOa40QHQ5YGQDw&amp;psig=AFQjCNHBJtLIQuenXO5fWPDa3cKIqgvPog&amp;ust=136086337790714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EFm-Tr2psTCjjM&amp;tbnid=qF7GE8svoFgEOM:&amp;ved=0CAgQjRwwADgO&amp;url=http://www.cracked.com/article_17199_the-7-most-horrifying-parasites-planet.html?page=full&amp;ei=xWjAUe7lMYHGqQHu1YCYCQ&amp;psig=AFQjCNGpbS4W9vrbtABEpZd2JluYupL51g&amp;ust=137165062985343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imal+phyla+cladogram&amp;source=images&amp;cd=&amp;cad=rja&amp;docid=m3AhDKbFVjVLjM&amp;tbnid=qPLPAkl5EqU9LM:&amp;ved=0CAUQjRw&amp;url=http://sites.google.com/site/whatwasassignedandorhandedout/&amp;ei=qkAZUbiWIafg0QGwo4FA&amp;bvm=bv.42080656,d.dmQ&amp;psig=AFQjCNFMcFSmeed7AhUVaYlyJXp3pe66EA&amp;ust=13606958488902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GLFc0PpZqvAVyM&amp;tbnid=q1x0HJvH35OaFM:&amp;ved=0CAgQjRwwAA&amp;url=http://www.fcps.edu/islandcreekes/ecology/flatworm.htm&amp;ei=69AbUa3_BYrJ0wHV7IHYCg&amp;psig=AFQjCNGadMADHQQm9YxKKSVGoAAF9AmALw&amp;ust=13608638511514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platyhelminthes+body+plan&amp;source=images&amp;cd=&amp;cad=rja&amp;docid=sNQ0xitwCjKkUM&amp;tbnid=mzLQt8mI0_tQ9M:&amp;ved=0CAUQjRw&amp;url=http://science.kennesaw.edu/~jdirnber/InvertZoo/Tree/Explanations.html&amp;ei=I98bUemRKozx0wGkpoH4Bg&amp;bvm=bv.42261806,d.dmQ&amp;psig=AFQjCNEa0ZJ1khAfKOVH0PioMOq77qTMKw&amp;ust=1360867476179799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latworm+flame+cell&amp;source=images&amp;cd=&amp;cad=rja&amp;docid=PaZ-DD6BHmBiSM&amp;tbnid=O6z2c7Vr6mmT3M:&amp;ved=0CAUQjRw&amp;url=http://www.cartage.org.lb/en/themes/sciences/lifescience/generalbiology/physiology/excretorysystem/invertebrate/invertebrate.htm&amp;ei=r9AbUZrGJ4y40gGl4IH4DQ&amp;bvm=bv.42261806,d.dmQ&amp;psig=AFQjCNENzQz0YeYscydiWtwxZvMmzCOwww&amp;ust=13608637847914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latworm+eyespot&amp;source=images&amp;cd=&amp;cad=rja&amp;docid=GLFc0PpZqvAVyM&amp;tbnid=bW3Tr6ZMBDsdtM:&amp;ved=0CAUQjRw&amp;url=http://www.fcps.edu/islandcreekes/ecology/flatworm.htm&amp;ei=ZdAbUaPZKY3D0AGouoCYCA&amp;bvm=bv.42261806,d.dmQ&amp;psig=AFQjCNFAfEieH4VunlF-ems4w52fByVMPQ&amp;ust=136086370812289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The WORMS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Kingdom Animalia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Various Phyla</a:t>
            </a:r>
          </a:p>
          <a:p>
            <a:pPr lvl="1" eaLnBrk="1" hangingPunct="1"/>
            <a:r>
              <a:rPr lang="en-US" b="1" u="sng" smtClean="0">
                <a:solidFill>
                  <a:srgbClr val="FFFFFF"/>
                </a:solidFill>
              </a:rPr>
              <a:t>Platyhelminthes (Flatworms)</a:t>
            </a:r>
          </a:p>
          <a:p>
            <a:pPr lvl="1" eaLnBrk="1" hangingPunct="1"/>
            <a:r>
              <a:rPr lang="en-US" b="1" u="sng" smtClean="0">
                <a:solidFill>
                  <a:srgbClr val="FFFFFF"/>
                </a:solidFill>
              </a:rPr>
              <a:t>Nematodes (Roundworms)</a:t>
            </a:r>
          </a:p>
          <a:p>
            <a:pPr lvl="1" eaLnBrk="1" hangingPunct="1"/>
            <a:r>
              <a:rPr lang="en-US" b="1" u="sng" smtClean="0">
                <a:solidFill>
                  <a:srgbClr val="FFFFFF"/>
                </a:solidFill>
              </a:rPr>
              <a:t>Annelid (Earthworms) </a:t>
            </a:r>
          </a:p>
          <a:p>
            <a:pPr lvl="1" eaLnBrk="1" hangingPunct="1"/>
            <a:endParaRPr lang="en-US" b="1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818" name="Picture 4" descr="http://www.biologycorner.com/resources/planarian2_boxed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36600"/>
            <a:ext cx="91440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736600"/>
            <a:ext cx="2743200" cy="460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digestive cavity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6350" y="1600200"/>
            <a:ext cx="2743200" cy="461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pharynx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36850" y="3810000"/>
            <a:ext cx="2743200" cy="461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ganglia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73700" y="4967288"/>
            <a:ext cx="2743200" cy="461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nerve cords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92200" y="4967288"/>
            <a:ext cx="2743200" cy="461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eyespot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Reproduction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Sexual Reproduction – most flatworms are hermaphrodites (have both male and female sex organs)</a:t>
            </a: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Asexual Reproduction by fission – flatworms can split in two and regenerate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810000" y="6338888"/>
            <a:ext cx="518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hlinkClick r:id="rId3"/>
              </a:rPr>
              <a:t>http://www.youtube.com/watch?v=wn3xluIRh1Y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Habitat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b="1" smtClean="0">
                <a:solidFill>
                  <a:srgbClr val="FFFFFF"/>
                </a:solidFill>
              </a:rPr>
              <a:t>These animals can be found in the sand of ponds and rivers. </a:t>
            </a:r>
          </a:p>
          <a:p>
            <a:pPr eaLnBrk="1" hangingPunct="1">
              <a:lnSpc>
                <a:spcPct val="95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b="1" smtClean="0">
                <a:solidFill>
                  <a:srgbClr val="FFFFFF"/>
                </a:solidFill>
              </a:rPr>
              <a:t>Flatworms are confined to watery environments.</a:t>
            </a:r>
          </a:p>
          <a:p>
            <a:pPr eaLnBrk="1" hangingPunct="1">
              <a:lnSpc>
                <a:spcPct val="95000"/>
              </a:lnSpc>
            </a:pPr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37892" name="Picture 2" descr="http://media.web.britannica.com/eb-media/46/33746-004-8521F49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2450" y="4246563"/>
            <a:ext cx="34845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www.starfish.ch/Fotos/worms-Wuermer/plathelminthes-Plattwurm/Pseudobiceros-gloriosus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6538" y="4259263"/>
            <a:ext cx="285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blog.nus.edu.sg/lsm2251student/files/2010/04/15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6513" y="4238625"/>
            <a:ext cx="2806701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623" y="152400"/>
            <a:ext cx="888692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THE ROUNDWORMS</a:t>
            </a:r>
          </a:p>
        </p:txBody>
      </p:sp>
      <p:pic>
        <p:nvPicPr>
          <p:cNvPr id="39938" name="Picture 2" descr="http://www.nationalpetpharmacy.com/CMSImages/PMD%20Images/dog%20roundworm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675" y="14859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kvhs.nbed.nb.ca/gallant/biology/Cladogram_animali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Oval 4"/>
          <p:cNvSpPr>
            <a:spLocks noChangeArrowheads="1"/>
          </p:cNvSpPr>
          <p:nvPr/>
        </p:nvSpPr>
        <p:spPr bwMode="auto">
          <a:xfrm>
            <a:off x="2514600" y="1752600"/>
            <a:ext cx="13716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Nematod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ROUNDWORMS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Kingdom: Animalia 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Phylum: Nematoda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3000" b="1" smtClean="0">
                <a:solidFill>
                  <a:srgbClr val="FFFFFF"/>
                </a:solidFill>
              </a:rPr>
              <a:t>12,000 species known</a:t>
            </a:r>
          </a:p>
          <a:p>
            <a:pPr lvl="1" eaLnBrk="1" hangingPunct="1"/>
            <a:r>
              <a:rPr lang="en-US" sz="3000" b="1" u="sng" smtClean="0">
                <a:solidFill>
                  <a:srgbClr val="FFFFFF"/>
                </a:solidFill>
              </a:rPr>
              <a:t>500,000</a:t>
            </a:r>
            <a:r>
              <a:rPr lang="en-US" sz="3000" b="1" smtClean="0">
                <a:solidFill>
                  <a:srgbClr val="FFFFFF"/>
                </a:solidFill>
              </a:rPr>
              <a:t> possible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44036" name="Picture 4" descr="hookwormm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4549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Characteristics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Unsegmented worms</a:t>
            </a:r>
          </a:p>
          <a:p>
            <a:pPr eaLnBrk="1" hangingPunct="1"/>
            <a:r>
              <a:rPr lang="en-US" sz="2800" b="1" u="sng" smtClean="0">
                <a:solidFill>
                  <a:srgbClr val="FFFFFF"/>
                </a:solidFill>
              </a:rPr>
              <a:t>Pseudocoelom</a:t>
            </a:r>
            <a:r>
              <a:rPr lang="en-US" sz="2800" b="1" smtClean="0">
                <a:solidFill>
                  <a:srgbClr val="FFFFFF"/>
                </a:solidFill>
              </a:rPr>
              <a:t> ("false coelom")</a:t>
            </a:r>
          </a:p>
          <a:p>
            <a:pPr lvl="1" eaLnBrk="1" hangingPunct="1"/>
            <a:r>
              <a:rPr lang="en-US" b="1" smtClean="0">
                <a:solidFill>
                  <a:srgbClr val="FFFFFF"/>
                </a:solidFill>
              </a:rPr>
              <a:t>body cavity contains organs</a:t>
            </a:r>
          </a:p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Digestive tract with 2 openings: </a:t>
            </a:r>
          </a:p>
          <a:p>
            <a:pPr lvl="1" eaLnBrk="1" hangingPunct="1"/>
            <a:r>
              <a:rPr lang="en-US" b="1" u="sng" smtClean="0">
                <a:solidFill>
                  <a:srgbClr val="FFFFFF"/>
                </a:solidFill>
              </a:rPr>
              <a:t>mouth &amp; anus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l="68687" t="27028" b="27026"/>
          <a:stretch>
            <a:fillRect/>
          </a:stretch>
        </p:blipFill>
        <p:spPr bwMode="auto">
          <a:xfrm>
            <a:off x="6553200" y="1295400"/>
            <a:ext cx="22240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http://science.kennesaw.edu/~jdirnber/InvertZoo/Tree/coelo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3500" y="3865563"/>
            <a:ext cx="49244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257800" y="3852863"/>
            <a:ext cx="2057400" cy="28146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Body Plan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Levels of Organization: Specialized Cells, Tissues, and Organs</a:t>
            </a:r>
          </a:p>
          <a:p>
            <a:r>
              <a:rPr lang="en-US" b="1" smtClean="0">
                <a:solidFill>
                  <a:srgbClr val="FFFFFF"/>
                </a:solidFill>
              </a:rPr>
              <a:t>Body Symmetry: Bilateral</a:t>
            </a:r>
          </a:p>
          <a:p>
            <a:r>
              <a:rPr lang="en-US" b="1" smtClean="0">
                <a:solidFill>
                  <a:srgbClr val="FFFFFF"/>
                </a:solidFill>
              </a:rPr>
              <a:t>Germ Layers: Three</a:t>
            </a:r>
          </a:p>
          <a:p>
            <a:r>
              <a:rPr lang="en-US" b="1" smtClean="0">
                <a:solidFill>
                  <a:srgbClr val="FFFFFF"/>
                </a:solidFill>
              </a:rPr>
              <a:t>Body Cavity: Pseuodocoelom</a:t>
            </a:r>
          </a:p>
          <a:p>
            <a:r>
              <a:rPr lang="en-US" b="1" smtClean="0">
                <a:solidFill>
                  <a:srgbClr val="FFFFFF"/>
                </a:solidFill>
              </a:rPr>
              <a:t>Embryological Development: Protostome</a:t>
            </a:r>
          </a:p>
          <a:p>
            <a:r>
              <a:rPr lang="en-US" b="1" smtClean="0">
                <a:solidFill>
                  <a:srgbClr val="FFFFFF"/>
                </a:solidFill>
              </a:rPr>
              <a:t>Segmentation: Absent</a:t>
            </a:r>
          </a:p>
          <a:p>
            <a:r>
              <a:rPr lang="en-US" b="1" smtClean="0">
                <a:solidFill>
                  <a:srgbClr val="FFFFFF"/>
                </a:solidFill>
              </a:rPr>
              <a:t>Cephalization: Present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48132" name="Picture 2" descr="http://reefkeeping.com/issues/2005-12/rs/images/image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09800"/>
            <a:ext cx="26670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71800" y="41275"/>
            <a:ext cx="5548313" cy="67405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1</a:t>
            </a:r>
            <a:r>
              <a:rPr lang="en-US" sz="2400" dirty="0">
                <a:latin typeface="+mn-lt"/>
                <a:cs typeface="+mn-cs"/>
              </a:rPr>
              <a:t> mouth opening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2</a:t>
            </a:r>
            <a:r>
              <a:rPr lang="en-US" sz="2400" dirty="0">
                <a:latin typeface="+mn-lt"/>
                <a:cs typeface="+mn-cs"/>
              </a:rPr>
              <a:t> intestine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3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cloacal</a:t>
            </a:r>
            <a:r>
              <a:rPr lang="en-US" sz="2400" dirty="0">
                <a:latin typeface="+mn-lt"/>
                <a:cs typeface="+mn-cs"/>
              </a:rPr>
              <a:t> opening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4</a:t>
            </a:r>
            <a:r>
              <a:rPr lang="en-US" sz="2400" dirty="0">
                <a:latin typeface="+mn-lt"/>
                <a:cs typeface="+mn-cs"/>
              </a:rPr>
              <a:t> organ of excretion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5</a:t>
            </a:r>
            <a:r>
              <a:rPr lang="en-US" sz="2400" dirty="0">
                <a:latin typeface="+mn-lt"/>
                <a:cs typeface="+mn-cs"/>
              </a:rPr>
              <a:t> testis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6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circumpharyngeal</a:t>
            </a:r>
            <a:r>
              <a:rPr lang="en-US" sz="2400" dirty="0">
                <a:latin typeface="+mn-lt"/>
                <a:cs typeface="+mn-cs"/>
              </a:rPr>
              <a:t> ring of nervous system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7</a:t>
            </a:r>
            <a:r>
              <a:rPr lang="en-US" sz="2400" dirty="0">
                <a:latin typeface="+mn-lt"/>
                <a:cs typeface="+mn-cs"/>
              </a:rPr>
              <a:t> dorsal trunk of nervous system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8</a:t>
            </a:r>
            <a:r>
              <a:rPr lang="en-US" sz="2400" dirty="0">
                <a:latin typeface="+mn-lt"/>
                <a:cs typeface="+mn-cs"/>
              </a:rPr>
              <a:t> ventral trunk of nervous system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9</a:t>
            </a:r>
            <a:r>
              <a:rPr lang="en-US" sz="2400" dirty="0">
                <a:latin typeface="+mn-lt"/>
                <a:cs typeface="+mn-cs"/>
              </a:rPr>
              <a:t> excretion pore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Feeding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FFFFFF"/>
                </a:solidFill>
              </a:rPr>
              <a:t>Free-living</a:t>
            </a:r>
            <a:r>
              <a:rPr lang="en-US" b="1" smtClean="0">
                <a:solidFill>
                  <a:srgbClr val="FFFFFF"/>
                </a:solidFill>
              </a:rPr>
              <a:t> – predators</a:t>
            </a:r>
          </a:p>
          <a:p>
            <a:pPr eaLnBrk="1" hangingPunct="1"/>
            <a:r>
              <a:rPr lang="en-US" b="1" u="sng" smtClean="0">
                <a:solidFill>
                  <a:srgbClr val="FFFFFF"/>
                </a:solidFill>
              </a:rPr>
              <a:t>Parasites</a:t>
            </a:r>
            <a:r>
              <a:rPr lang="en-US" b="1" smtClean="0">
                <a:solidFill>
                  <a:srgbClr val="FFFFFF"/>
                </a:solidFill>
              </a:rPr>
              <a:t> – humans and animals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52228" name="Picture 5" descr="large-roundworm-da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71800"/>
            <a:ext cx="54102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5644" y="152400"/>
            <a:ext cx="759887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THE FLATWORMS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66"/>
                </a:solidFill>
              </a:rPr>
              <a:t>Respiration, Circulation, Excretion</a:t>
            </a:r>
            <a:endParaRPr lang="en-US" sz="60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029200" cy="495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Nitrogenous </a:t>
            </a:r>
            <a:r>
              <a:rPr lang="en-US" b="1" dirty="0">
                <a:solidFill>
                  <a:srgbClr val="FFFFFF"/>
                </a:solidFill>
              </a:rPr>
              <a:t>waste is </a:t>
            </a:r>
            <a:r>
              <a:rPr lang="en-US" b="1" u="sng" dirty="0">
                <a:solidFill>
                  <a:srgbClr val="FFFFFF"/>
                </a:solidFill>
              </a:rPr>
              <a:t>excreted in the form of ammonia through the body wall</a:t>
            </a:r>
            <a:r>
              <a:rPr lang="en-US" b="1" dirty="0">
                <a:solidFill>
                  <a:srgbClr val="FFFFFF"/>
                </a:solidFill>
              </a:rPr>
              <a:t>, and is not associated with any specific organs. 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</a:rPr>
              <a:t>In </a:t>
            </a:r>
            <a:r>
              <a:rPr lang="en-US" b="1" dirty="0">
                <a:solidFill>
                  <a:srgbClr val="FFFFFF"/>
                </a:solidFill>
              </a:rPr>
              <a:t>many marine nematodes, one or two unicellular </a:t>
            </a:r>
            <a:r>
              <a:rPr lang="en-US" b="1" u="sng" dirty="0">
                <a:solidFill>
                  <a:srgbClr val="FFFFFF"/>
                </a:solidFill>
              </a:rPr>
              <a:t>'</a:t>
            </a:r>
            <a:r>
              <a:rPr lang="en-US" b="1" u="sng" dirty="0" err="1">
                <a:solidFill>
                  <a:srgbClr val="FFFFFF"/>
                </a:solidFill>
              </a:rPr>
              <a:t>renette</a:t>
            </a:r>
            <a:r>
              <a:rPr lang="en-US" b="1" u="sng" dirty="0">
                <a:solidFill>
                  <a:srgbClr val="FFFFFF"/>
                </a:solidFill>
              </a:rPr>
              <a:t> glands' excrete salt </a:t>
            </a:r>
            <a:r>
              <a:rPr lang="en-US" b="1" dirty="0">
                <a:solidFill>
                  <a:srgbClr val="FFFFFF"/>
                </a:solidFill>
              </a:rPr>
              <a:t>through a pore on the underside of the animal, close to the pharynx.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4276" name="Picture 2" descr="http://salinella.bio.uottawa.ca/BIO2135/labs/PoftheP/2012/Lab07/A3_312A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362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225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Response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86125" y="1371600"/>
            <a:ext cx="5553075" cy="5067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FFFFF"/>
                </a:solidFill>
              </a:rPr>
              <a:t>Four </a:t>
            </a:r>
            <a:r>
              <a:rPr lang="en-US" b="1" u="sng" dirty="0">
                <a:solidFill>
                  <a:srgbClr val="FFFFFF"/>
                </a:solidFill>
              </a:rPr>
              <a:t>peripheral nerves</a:t>
            </a:r>
            <a:r>
              <a:rPr lang="en-US" b="1" dirty="0">
                <a:solidFill>
                  <a:srgbClr val="FFFFFF"/>
                </a:solidFill>
              </a:rPr>
              <a:t> run the length of the body on the dorsal, ventral, and lateral surfaces. </a:t>
            </a:r>
            <a:endParaRPr lang="en-US" b="1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Each </a:t>
            </a:r>
            <a:r>
              <a:rPr lang="en-US" b="1" dirty="0">
                <a:solidFill>
                  <a:srgbClr val="FFFFFF"/>
                </a:solidFill>
              </a:rPr>
              <a:t>nerve lies within a cord of connective </a:t>
            </a:r>
            <a:r>
              <a:rPr lang="en-US" b="1" dirty="0" smtClean="0">
                <a:solidFill>
                  <a:srgbClr val="FFFFFF"/>
                </a:solidFill>
              </a:rPr>
              <a:t>tissue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A </a:t>
            </a:r>
            <a:r>
              <a:rPr lang="en-US" b="1" u="sng" dirty="0" smtClean="0">
                <a:solidFill>
                  <a:srgbClr val="FFFFFF"/>
                </a:solidFill>
              </a:rPr>
              <a:t>circular </a:t>
            </a:r>
            <a:r>
              <a:rPr lang="en-US" b="1" u="sng" dirty="0">
                <a:solidFill>
                  <a:srgbClr val="FFFFFF"/>
                </a:solidFill>
              </a:rPr>
              <a:t>nerve ring </a:t>
            </a:r>
            <a:r>
              <a:rPr lang="en-US" b="1" dirty="0">
                <a:solidFill>
                  <a:srgbClr val="FFFFFF"/>
                </a:solidFill>
              </a:rPr>
              <a:t>surrounding the </a:t>
            </a:r>
            <a:r>
              <a:rPr lang="en-US" b="1" dirty="0" smtClean="0">
                <a:solidFill>
                  <a:srgbClr val="FFFFFF"/>
                </a:solidFill>
              </a:rPr>
              <a:t>pharynx serves </a:t>
            </a:r>
            <a:r>
              <a:rPr lang="en-US" b="1" dirty="0">
                <a:solidFill>
                  <a:srgbClr val="FFFFFF"/>
                </a:solidFill>
              </a:rPr>
              <a:t>as the brain. </a:t>
            </a:r>
          </a:p>
        </p:txBody>
      </p:sp>
      <p:pic>
        <p:nvPicPr>
          <p:cNvPr id="56325" name="Picture 4" descr="http://www.k-state.edu/parasitology/625tutorials/FIGkalicephalu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57300"/>
            <a:ext cx="30575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Reproduction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90500" y="1371600"/>
            <a:ext cx="8763000" cy="452596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Sexual reproduction, separate sexes (male &amp; female)</a:t>
            </a:r>
          </a:p>
          <a:p>
            <a:pPr eaLnBrk="1" hangingPunct="1"/>
            <a:endParaRPr lang="en-US" sz="2800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Fertilization takes place when males use special copulatory spines to open the females' cloacal opening and inject sperm.</a:t>
            </a:r>
          </a:p>
          <a:p>
            <a:pPr eaLnBrk="1" hangingPunct="1">
              <a:lnSpc>
                <a:spcPct val="80000"/>
              </a:lnSpc>
            </a:pPr>
            <a:endParaRPr lang="en-US" sz="2800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The sperm are unique in that they </a:t>
            </a:r>
            <a:r>
              <a:rPr lang="en-US" sz="2800" b="1" u="sng" smtClean="0">
                <a:solidFill>
                  <a:srgbClr val="FFFFFF"/>
                </a:solidFill>
              </a:rPr>
              <a:t>lack flagella</a:t>
            </a:r>
            <a:r>
              <a:rPr lang="en-US" sz="2800" b="1" smtClean="0">
                <a:solidFill>
                  <a:srgbClr val="FFFFFF"/>
                </a:solidFill>
              </a:rPr>
              <a:t> and move by pseudopodia, like amoebas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58372" name="Picture 2" descr="http://www.mcwdn.org/Animals/AniAmeb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19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 descr="11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152400"/>
            <a:ext cx="80010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>
                <a:solidFill>
                  <a:srgbClr val="FFFFFF"/>
                </a:solidFill>
              </a:rPr>
              <a:t>Found everywhere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u="sng" dirty="0">
                <a:solidFill>
                  <a:srgbClr val="FFFFFF"/>
                </a:solidFill>
              </a:rPr>
              <a:t>Soil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u="sng" dirty="0">
                <a:solidFill>
                  <a:srgbClr val="FFFFFF"/>
                </a:solidFill>
              </a:rPr>
              <a:t>Oceans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u="sng" dirty="0">
                <a:solidFill>
                  <a:srgbClr val="FFFFFF"/>
                </a:solidFill>
              </a:rPr>
              <a:t>Polar ice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u="sng" dirty="0">
                <a:solidFill>
                  <a:srgbClr val="FFFFFF"/>
                </a:solidFill>
              </a:rPr>
              <a:t>Hot </a:t>
            </a:r>
            <a:r>
              <a:rPr lang="en-US" sz="3000" b="1" u="sng" dirty="0" smtClean="0">
                <a:solidFill>
                  <a:srgbClr val="FFFFFF"/>
                </a:solidFill>
              </a:rPr>
              <a:t>springs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>
                <a:solidFill>
                  <a:srgbClr val="FFFFFF"/>
                </a:solidFill>
              </a:rPr>
              <a:t>Parasites of nearly all plant and animal species!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22" y="152400"/>
            <a:ext cx="879933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Nematods</a:t>
            </a: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as Parasites</a:t>
            </a:r>
          </a:p>
        </p:txBody>
      </p:sp>
      <p:pic>
        <p:nvPicPr>
          <p:cNvPr id="64514" name="Picture 2" descr="http://cdn-www.cracked.com/articleimages/dan/parasites/guine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91440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FFFF"/>
                </a:solidFill>
              </a:rPr>
              <a:t>Adult Pinworms live in intestine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FFFF"/>
                </a:solidFill>
              </a:rPr>
              <a:t>Females crawl out through anus at night and lay 15,000/day eggs on skin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FFFF"/>
                </a:solidFill>
              </a:rPr>
              <a:t>Intense itching causes host to scratch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FFFF"/>
                </a:solidFill>
              </a:rPr>
              <a:t>Eggs under fingernails and on hands are spread back to self or to others when objects/food are touched</a:t>
            </a:r>
          </a:p>
        </p:txBody>
      </p:sp>
      <p:sp>
        <p:nvSpPr>
          <p:cNvPr id="665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3C596BE-4270-4D03-9D34-1C4F974AAEC4}" type="slidenum">
              <a:rPr lang="en-US" sz="1400">
                <a:latin typeface="Calibri" pitchFamily="34" charset="0"/>
              </a:rPr>
              <a:pPr algn="r"/>
              <a:t>26</a:t>
            </a:fld>
            <a:endParaRPr lang="en-US">
              <a:latin typeface="Calibri" pitchFamily="34" charset="0"/>
            </a:endParaRPr>
          </a:p>
        </p:txBody>
      </p:sp>
      <p:sp>
        <p:nvSpPr>
          <p:cNvPr id="665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Pinworms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1279525" y="1238250"/>
            <a:ext cx="184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3200" b="1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68611" name="Picture 7" descr="arthrocephalus hookw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4829175"/>
            <a:ext cx="49530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EEEDFD-4CFC-4938-90FC-03380D497A2C}" type="slidenum">
              <a:rPr lang="en-US" sz="1400">
                <a:latin typeface="Calibri" pitchFamily="34" charset="0"/>
              </a:rPr>
              <a:pPr algn="r"/>
              <a:t>27</a:t>
            </a:fld>
            <a:endParaRPr lang="en-US">
              <a:latin typeface="Calibri" pitchFamily="34" charset="0"/>
            </a:endParaRPr>
          </a:p>
        </p:txBody>
      </p:sp>
      <p:sp>
        <p:nvSpPr>
          <p:cNvPr id="686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Hookworms</a:t>
            </a:r>
          </a:p>
        </p:txBody>
      </p:sp>
      <p:sp>
        <p:nvSpPr>
          <p:cNvPr id="68614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Hookworms live in intestines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Anterior end hooks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Feed on blood</a:t>
            </a:r>
          </a:p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Cause anemia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6861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563" y="1414463"/>
            <a:ext cx="4203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" descr="hookwormmm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943600" y="4695825"/>
            <a:ext cx="1835150" cy="1906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0658" name="Picture 2" descr="lung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3550" y="1658938"/>
            <a:ext cx="2514600" cy="1871662"/>
          </a:xfrm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352800" y="5670550"/>
            <a:ext cx="3562350" cy="8223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charset="0"/>
                <a:cs typeface="+mn-cs"/>
              </a:rPr>
              <a:t>Eggs leave body in feces</a:t>
            </a:r>
            <a:br>
              <a:rPr lang="en-US" sz="2400" b="1" dirty="0">
                <a:latin typeface="Times New Roman" charset="0"/>
                <a:cs typeface="+mn-cs"/>
              </a:rPr>
            </a:br>
            <a:r>
              <a:rPr lang="en-US" sz="2400" b="1" dirty="0">
                <a:latin typeface="Times New Roman" charset="0"/>
                <a:cs typeface="+mn-cs"/>
              </a:rPr>
              <a:t>and hatch as larvae in soil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722438" y="1227138"/>
            <a:ext cx="2849562" cy="8223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charset="0"/>
                <a:cs typeface="+mn-cs"/>
              </a:rPr>
              <a:t>Larvae are coughed </a:t>
            </a:r>
            <a:br>
              <a:rPr lang="en-US" sz="2400" b="1" dirty="0">
                <a:latin typeface="Times New Roman" charset="0"/>
                <a:cs typeface="+mn-cs"/>
              </a:rPr>
            </a:br>
            <a:r>
              <a:rPr lang="en-US" sz="2400" b="1" dirty="0">
                <a:latin typeface="Times New Roman" charset="0"/>
                <a:cs typeface="+mn-cs"/>
              </a:rPr>
              <a:t>up &amp; swallowed;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413375" y="4525963"/>
            <a:ext cx="3673475" cy="8223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charset="0"/>
                <a:cs typeface="+mn-cs"/>
              </a:rPr>
              <a:t>Adult worms live in </a:t>
            </a:r>
            <a:br>
              <a:rPr lang="en-US" sz="2400" b="1" dirty="0">
                <a:latin typeface="Times New Roman" charset="0"/>
                <a:cs typeface="+mn-cs"/>
              </a:rPr>
            </a:br>
            <a:r>
              <a:rPr lang="en-US" sz="2400" b="1" dirty="0">
                <a:latin typeface="Times New Roman" charset="0"/>
                <a:cs typeface="+mn-cs"/>
              </a:rPr>
              <a:t>intestine and feed on blood</a:t>
            </a:r>
          </a:p>
        </p:txBody>
      </p:sp>
      <p:pic>
        <p:nvPicPr>
          <p:cNvPr id="70662" name="Picture 11" descr="dog 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3" y="1731963"/>
            <a:ext cx="3190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4953000" y="1241425"/>
            <a:ext cx="2919413" cy="8223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charset="0"/>
                <a:cs typeface="+mn-cs"/>
              </a:rPr>
              <a:t>Return to intestines; </a:t>
            </a:r>
            <a:br>
              <a:rPr lang="en-US" sz="2400" b="1" dirty="0">
                <a:latin typeface="Times New Roman" charset="0"/>
                <a:cs typeface="+mn-cs"/>
              </a:rPr>
            </a:br>
            <a:r>
              <a:rPr lang="en-US" sz="2400" b="1" dirty="0">
                <a:latin typeface="Times New Roman" charset="0"/>
                <a:cs typeface="+mn-cs"/>
              </a:rPr>
              <a:t>mature &amp;  mate</a:t>
            </a:r>
          </a:p>
        </p:txBody>
      </p:sp>
      <p:pic>
        <p:nvPicPr>
          <p:cNvPr id="70664" name="Picture 16" descr="bare fe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6950" y="4772025"/>
            <a:ext cx="1981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01E7637-6B89-4DAF-AE50-8A58654B6BF7}" type="slidenum">
              <a:rPr lang="en-US" sz="1400">
                <a:latin typeface="Calibri" pitchFamily="34" charset="0"/>
              </a:rPr>
              <a:pPr algn="r"/>
              <a:t>28</a:t>
            </a:fld>
            <a:endParaRPr lang="en-US">
              <a:latin typeface="Calibri" pitchFamily="34" charset="0"/>
            </a:endParaRPr>
          </a:p>
        </p:txBody>
      </p:sp>
      <p:sp>
        <p:nvSpPr>
          <p:cNvPr id="70666" name="Title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Hookworm Life Cycle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146050" y="3986213"/>
            <a:ext cx="5181600" cy="8223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charset="0"/>
                <a:cs typeface="+mn-cs"/>
              </a:rPr>
              <a:t>Larvae enter body by burrowing </a:t>
            </a:r>
            <a:br>
              <a:rPr lang="en-US" sz="2400" b="1" dirty="0">
                <a:latin typeface="Times New Roman" charset="0"/>
                <a:cs typeface="+mn-cs"/>
              </a:rPr>
            </a:br>
            <a:r>
              <a:rPr lang="en-US" sz="2400" b="1" dirty="0">
                <a:latin typeface="Times New Roman" charset="0"/>
                <a:cs typeface="+mn-cs"/>
              </a:rPr>
              <a:t>through skin on feet &amp; travel to lungs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86000" y="3494088"/>
            <a:ext cx="0" cy="49212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83113" y="1676400"/>
            <a:ext cx="3810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796213" y="3856038"/>
            <a:ext cx="152400" cy="66992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50113" y="5562600"/>
            <a:ext cx="369887" cy="49212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438400" y="6135688"/>
            <a:ext cx="708025" cy="24606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14800" cy="5105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FF"/>
                </a:solidFill>
              </a:rPr>
              <a:t>PROBLEMS caused by migrating larvae</a:t>
            </a:r>
          </a:p>
          <a:p>
            <a:pPr eaLnBrk="1" hangingPunct="1"/>
            <a:r>
              <a:rPr lang="en-US" sz="3600" b="1" smtClean="0">
                <a:solidFill>
                  <a:srgbClr val="FFFFFF"/>
                </a:solidFill>
              </a:rPr>
              <a:t>Cause intense reaction in skin at site</a:t>
            </a:r>
          </a:p>
          <a:p>
            <a:pPr eaLnBrk="1" hangingPunct="1"/>
            <a:r>
              <a:rPr lang="en-US" sz="3600" b="1" smtClean="0">
                <a:solidFill>
                  <a:srgbClr val="FFFFFF"/>
                </a:solidFill>
              </a:rPr>
              <a:t>Infect 40 million people worldwide</a:t>
            </a:r>
          </a:p>
        </p:txBody>
      </p:sp>
      <p:pic>
        <p:nvPicPr>
          <p:cNvPr id="79876" name="Picture 4" descr="dog hook wor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2963" y="1704975"/>
            <a:ext cx="4033837" cy="4314825"/>
          </a:xfrm>
        </p:spPr>
      </p:pic>
      <p:sp>
        <p:nvSpPr>
          <p:cNvPr id="7270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418E2E2-6AEA-403A-A0C1-3B68173F620B}" type="slidenum">
              <a:rPr lang="en-US" sz="1400">
                <a:latin typeface="Calibri" pitchFamily="34" charset="0"/>
              </a:rPr>
              <a:pPr algn="r"/>
              <a:t>29</a:t>
            </a:fld>
            <a:endParaRPr lang="en-US">
              <a:latin typeface="Calibri" pitchFamily="34" charset="0"/>
            </a:endParaRPr>
          </a:p>
        </p:txBody>
      </p:sp>
      <p:sp>
        <p:nvSpPr>
          <p:cNvPr id="72709" name="Title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Hookworms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kvhs.nbed.nb.ca/gallant/biology/Cladogram_animali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Oval 4"/>
          <p:cNvSpPr>
            <a:spLocks noChangeArrowheads="1"/>
          </p:cNvSpPr>
          <p:nvPr/>
        </p:nvSpPr>
        <p:spPr bwMode="auto">
          <a:xfrm>
            <a:off x="1600200" y="2057400"/>
            <a:ext cx="13716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2192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Filarial Round Worms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905000"/>
            <a:ext cx="4572000" cy="464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FF"/>
                </a:solidFill>
              </a:rPr>
              <a:t>Cause </a:t>
            </a:r>
            <a:r>
              <a:rPr lang="en-US" sz="4000" b="1" u="sng" smtClean="0">
                <a:solidFill>
                  <a:srgbClr val="FFFFFF"/>
                </a:solidFill>
              </a:rPr>
              <a:t>Elephantiasis</a:t>
            </a:r>
          </a:p>
          <a:p>
            <a:pPr eaLnBrk="1" hangingPunct="1"/>
            <a:r>
              <a:rPr lang="en-US" sz="4000" b="1" smtClean="0">
                <a:solidFill>
                  <a:srgbClr val="FFFFFF"/>
                </a:solidFill>
              </a:rPr>
              <a:t>Adult worms live in lymph nodes causing blockage so fluid back ups</a:t>
            </a:r>
          </a:p>
        </p:txBody>
      </p:sp>
      <p:pic>
        <p:nvPicPr>
          <p:cNvPr id="67588" name="Picture 4" descr="elephantia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l="8359" t="3334" r="10144" b="25000"/>
          <a:stretch>
            <a:fillRect/>
          </a:stretch>
        </p:blipFill>
        <p:spPr>
          <a:xfrm>
            <a:off x="457200" y="1905000"/>
            <a:ext cx="3732213" cy="4114800"/>
          </a:xfrm>
        </p:spPr>
      </p:pic>
      <p:sp>
        <p:nvSpPr>
          <p:cNvPr id="7475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C636408-8325-43B3-B015-0C8533F7B58B}" type="slidenum">
              <a:rPr lang="en-US" sz="1400">
                <a:latin typeface="Calibri" pitchFamily="34" charset="0"/>
              </a:rPr>
              <a:pPr algn="r"/>
              <a:t>30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0066"/>
                </a:solidFill>
              </a:rPr>
              <a:t>ELEPHANTIASIS</a:t>
            </a:r>
          </a:p>
        </p:txBody>
      </p:sp>
      <p:pic>
        <p:nvPicPr>
          <p:cNvPr id="68612" name="Picture 4" descr="elephatias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589088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533400" y="5105400"/>
            <a:ext cx="2882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Adult worms can 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grow to 4” long</a:t>
            </a:r>
          </a:p>
        </p:txBody>
      </p:sp>
      <p:pic>
        <p:nvPicPr>
          <p:cNvPr id="76805" name="Picture 5" descr="elephantia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60513"/>
            <a:ext cx="27146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425" y="3124200"/>
            <a:ext cx="21367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763000" cy="5334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Humans are infected with larvae when bitten by loa fly</a:t>
            </a:r>
          </a:p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Larvae mature &amp; crawl around under skin (especially near face)</a:t>
            </a:r>
          </a:p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Adults mate and produce  larvae which can be picked up by another fly and transmitted to another person</a:t>
            </a:r>
          </a:p>
        </p:txBody>
      </p:sp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Loa Loa Worm</a:t>
            </a:r>
            <a:endParaRPr lang="en-US" smtClean="0">
              <a:solidFill>
                <a:srgbClr val="FF0066"/>
              </a:solidFill>
            </a:endParaRPr>
          </a:p>
        </p:txBody>
      </p:sp>
      <p:pic>
        <p:nvPicPr>
          <p:cNvPr id="78852" name="Picture 7" descr="loa_loa_e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4011613"/>
            <a:ext cx="3719512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8" descr="tumblr_mdathhjwQb1r8vrhxo1_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4762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Platyhelminthes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FF"/>
                </a:solidFill>
              </a:rPr>
              <a:t>FLATWORMS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2187575"/>
            <a:ext cx="73247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Body Plan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Levels of Organization: Specialized Cells, Tissues, and Organs</a:t>
            </a:r>
          </a:p>
          <a:p>
            <a:r>
              <a:rPr lang="en-US" b="1" smtClean="0">
                <a:solidFill>
                  <a:srgbClr val="FFFFFF"/>
                </a:solidFill>
              </a:rPr>
              <a:t>Body Symmetry: Bilateral</a:t>
            </a:r>
          </a:p>
          <a:p>
            <a:r>
              <a:rPr lang="en-US" b="1" smtClean="0">
                <a:solidFill>
                  <a:srgbClr val="FFFFFF"/>
                </a:solidFill>
              </a:rPr>
              <a:t>Germ Layers: Three</a:t>
            </a:r>
          </a:p>
          <a:p>
            <a:r>
              <a:rPr lang="en-US" b="1" smtClean="0">
                <a:solidFill>
                  <a:srgbClr val="FFFFFF"/>
                </a:solidFill>
              </a:rPr>
              <a:t>Body Cavity: Acoelom</a:t>
            </a:r>
          </a:p>
          <a:p>
            <a:r>
              <a:rPr lang="en-US" b="1" smtClean="0">
                <a:solidFill>
                  <a:srgbClr val="FFFFFF"/>
                </a:solidFill>
              </a:rPr>
              <a:t>Embryological Development: Protostome</a:t>
            </a:r>
          </a:p>
          <a:p>
            <a:r>
              <a:rPr lang="en-US" b="1" smtClean="0">
                <a:solidFill>
                  <a:srgbClr val="FFFFFF"/>
                </a:solidFill>
              </a:rPr>
              <a:t>Segmentation: Absent</a:t>
            </a:r>
          </a:p>
          <a:p>
            <a:r>
              <a:rPr lang="en-US" b="1" smtClean="0">
                <a:solidFill>
                  <a:srgbClr val="FFFFFF"/>
                </a:solidFill>
              </a:rPr>
              <a:t>Cephalization: Present</a:t>
            </a:r>
            <a:endParaRPr lang="en-US" sz="2800" b="1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438400"/>
            <a:ext cx="23590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Characteristics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79388" y="1371600"/>
            <a:ext cx="8659812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Flatworms have a </a:t>
            </a:r>
            <a:r>
              <a:rPr lang="en-US" sz="2800" b="1" u="sng" smtClean="0">
                <a:solidFill>
                  <a:srgbClr val="FFFFFF"/>
                </a:solidFill>
              </a:rPr>
              <a:t>brain, eyespot, and pharynx</a:t>
            </a:r>
            <a:r>
              <a:rPr lang="en-US" sz="2800" b="1" smtClean="0">
                <a:solidFill>
                  <a:srgbClr val="FFFFFF"/>
                </a:solidFill>
              </a:rPr>
              <a:t>.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b="1" smtClean="0">
                <a:solidFill>
                  <a:srgbClr val="FFFFFF"/>
                </a:solidFill>
              </a:rPr>
              <a:t>They have intestine to help breakdown food. Wastes leave via diffusion (no anus)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2800" b="1" u="sng" smtClean="0">
                <a:solidFill>
                  <a:srgbClr val="FFFFFF"/>
                </a:solidFill>
              </a:rPr>
              <a:t>Flame cells </a:t>
            </a:r>
            <a:r>
              <a:rPr lang="en-US" sz="2800" b="1" smtClean="0">
                <a:solidFill>
                  <a:srgbClr val="FFFFFF"/>
                </a:solidFill>
              </a:rPr>
              <a:t>help release excess water</a:t>
            </a:r>
          </a:p>
          <a:p>
            <a:pPr eaLnBrk="1" hangingPunct="1">
              <a:lnSpc>
                <a:spcPct val="95000"/>
              </a:lnSpc>
            </a:pPr>
            <a:endParaRPr lang="en-US" sz="2400" b="1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smtClean="0">
              <a:solidFill>
                <a:srgbClr val="FFFFFF"/>
              </a:solidFill>
            </a:endParaRPr>
          </a:p>
        </p:txBody>
      </p:sp>
      <p:pic>
        <p:nvPicPr>
          <p:cNvPr id="26628" name="Picture 2" descr="http://www.fcps.edu/islandcreekes/ecology/Miscellaneous/Flatworm/flatworm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290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science.kennesaw.edu/~jdirnber/InvertZoo/Tree/coelom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363" y="3876675"/>
            <a:ext cx="49228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42888" y="3865563"/>
            <a:ext cx="1905000" cy="2813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Feeding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b="1" smtClean="0">
                <a:solidFill>
                  <a:srgbClr val="FFFFFF"/>
                </a:solidFill>
              </a:rPr>
              <a:t>Two kinds of flat worm feeders:</a:t>
            </a:r>
          </a:p>
          <a:p>
            <a:pPr lvl="1" eaLnBrk="1" hangingPunct="1">
              <a:lnSpc>
                <a:spcPct val="95000"/>
              </a:lnSpc>
            </a:pPr>
            <a:r>
              <a:rPr lang="en-US" b="1" u="sng" smtClean="0">
                <a:solidFill>
                  <a:srgbClr val="FFFFFF"/>
                </a:solidFill>
              </a:rPr>
              <a:t>Free-living</a:t>
            </a:r>
            <a:r>
              <a:rPr lang="en-US" b="1" smtClean="0">
                <a:solidFill>
                  <a:srgbClr val="FFFFFF"/>
                </a:solidFill>
              </a:rPr>
              <a:t> - carnivores or scavengers; they have a digestive cavity, mouth and pharynx</a:t>
            </a:r>
          </a:p>
          <a:p>
            <a:pPr lvl="1" eaLnBrk="1" hangingPunct="1">
              <a:lnSpc>
                <a:spcPct val="95000"/>
              </a:lnSpc>
            </a:pPr>
            <a:r>
              <a:rPr lang="en-US" b="1" u="sng" smtClean="0">
                <a:solidFill>
                  <a:srgbClr val="FFFFFF"/>
                </a:solidFill>
              </a:rPr>
              <a:t>Parasites</a:t>
            </a:r>
            <a:r>
              <a:rPr lang="en-US" b="1" smtClean="0">
                <a:solidFill>
                  <a:srgbClr val="FFFFFF"/>
                </a:solidFill>
              </a:rPr>
              <a:t> – feed on blood, tissues or pieces of cells from within a HOST</a:t>
            </a: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28676" name="Picture 5" descr="257303036_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91000"/>
            <a:ext cx="38862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flatw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3810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66"/>
                </a:solidFill>
              </a:rPr>
              <a:t>Respiration, Circulation, Excretion</a:t>
            </a:r>
            <a:endParaRPr lang="en-US" sz="60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FFFF"/>
                </a:solidFill>
              </a:rPr>
              <a:t>No body cavity </a:t>
            </a:r>
            <a:r>
              <a:rPr lang="en-US" sz="2800" b="1" dirty="0" smtClean="0">
                <a:solidFill>
                  <a:srgbClr val="FFFFFF"/>
                </a:solidFill>
              </a:rPr>
              <a:t>= no </a:t>
            </a:r>
            <a:r>
              <a:rPr lang="en-US" sz="2800" b="1" dirty="0">
                <a:solidFill>
                  <a:srgbClr val="FFFFFF"/>
                </a:solidFill>
              </a:rPr>
              <a:t>specialized circulatory and respiratory </a:t>
            </a:r>
            <a:r>
              <a:rPr lang="en-US" sz="2800" b="1" dirty="0" smtClean="0">
                <a:solidFill>
                  <a:srgbClr val="FFFFFF"/>
                </a:solidFill>
              </a:rPr>
              <a:t>organs.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FFFF"/>
                </a:solidFill>
              </a:rPr>
              <a:t>Thin </a:t>
            </a:r>
            <a:r>
              <a:rPr lang="en-US" sz="2800" b="1" u="sng" dirty="0">
                <a:solidFill>
                  <a:srgbClr val="FFFFFF"/>
                </a:solidFill>
              </a:rPr>
              <a:t>bodies </a:t>
            </a:r>
            <a:r>
              <a:rPr lang="en-US" sz="2800" b="1" dirty="0">
                <a:solidFill>
                  <a:srgbClr val="FFFFFF"/>
                </a:solidFill>
              </a:rPr>
              <a:t>allow for materials to </a:t>
            </a:r>
            <a:r>
              <a:rPr lang="en-US" sz="2800" b="1" u="sng" dirty="0">
                <a:solidFill>
                  <a:srgbClr val="FFFFFF"/>
                </a:solidFill>
              </a:rPr>
              <a:t>diffuse</a:t>
            </a:r>
            <a:r>
              <a:rPr lang="en-US" sz="2800" b="1" dirty="0">
                <a:solidFill>
                  <a:srgbClr val="FFFFFF"/>
                </a:solidFill>
              </a:rPr>
              <a:t> (respiration, excretion, </a:t>
            </a:r>
            <a:r>
              <a:rPr lang="en-US" sz="2800" b="1" dirty="0" err="1" smtClean="0">
                <a:solidFill>
                  <a:srgbClr val="FFFFFF"/>
                </a:solidFill>
              </a:rPr>
              <a:t>etc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Flame </a:t>
            </a:r>
            <a:r>
              <a:rPr lang="en-US" sz="2800" b="1" dirty="0">
                <a:solidFill>
                  <a:srgbClr val="FFFFFF"/>
                </a:solidFill>
              </a:rPr>
              <a:t>Cell – specialized cells that remove excess water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0724" name="Picture 2" descr="http://www.cartage.org.lb/en/themes/sciences/lifescience/generalbiology/physiology/excretorysystem/invertebrate/flatwormexcret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106613"/>
            <a:ext cx="4124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http://www.cartage.org.lb/en/themes/sciences/lifescience/generalbiology/physiology/excretorysystem/invertebrate/flatwormexcret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133600"/>
            <a:ext cx="4124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</a:rPr>
              <a:t>Response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573213"/>
            <a:ext cx="4572000" cy="45259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b="1" u="sng" smtClean="0">
                <a:solidFill>
                  <a:srgbClr val="FFFFFF"/>
                </a:solidFill>
              </a:rPr>
              <a:t>Ganglia</a:t>
            </a:r>
            <a:r>
              <a:rPr lang="en-US" b="1" smtClean="0">
                <a:solidFill>
                  <a:srgbClr val="FFFFFF"/>
                </a:solidFill>
              </a:rPr>
              <a:t> – group of nerve cells that control the body (like a brain)</a:t>
            </a:r>
          </a:p>
          <a:p>
            <a:pPr eaLnBrk="1" hangingPunct="1">
              <a:lnSpc>
                <a:spcPct val="95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b="1" u="sng" smtClean="0">
                <a:solidFill>
                  <a:srgbClr val="FFFFFF"/>
                </a:solidFill>
              </a:rPr>
              <a:t>Eyespot</a:t>
            </a:r>
            <a:r>
              <a:rPr lang="en-US" b="1" smtClean="0">
                <a:solidFill>
                  <a:srgbClr val="FFFFFF"/>
                </a:solidFill>
              </a:rPr>
              <a:t> – group of cells that can detect light (like an eye)</a:t>
            </a:r>
          </a:p>
          <a:p>
            <a:pPr eaLnBrk="1" hangingPunct="1">
              <a:lnSpc>
                <a:spcPct val="95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b="1" smtClean="0">
              <a:solidFill>
                <a:srgbClr val="FFFFFF"/>
              </a:solidFill>
            </a:endParaRPr>
          </a:p>
          <a:p>
            <a:pPr eaLnBrk="1" hangingPunct="1"/>
            <a:endParaRPr lang="en-US" b="1" smtClean="0">
              <a:solidFill>
                <a:srgbClr val="FFFFFF"/>
              </a:solidFill>
            </a:endParaRPr>
          </a:p>
        </p:txBody>
      </p:sp>
      <p:pic>
        <p:nvPicPr>
          <p:cNvPr id="32772" name="Picture 2" descr="http://www.fcps.edu/islandcreekes/ecology/Miscellaneous/Flatworm/070900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954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00FF"/>
      </a:lt1>
      <a:dk2>
        <a:srgbClr val="000000"/>
      </a:dk2>
      <a:lt2>
        <a:srgbClr val="808080"/>
      </a:lt2>
      <a:accent1>
        <a:srgbClr val="BBE0E3"/>
      </a:accent1>
      <a:accent2>
        <a:srgbClr val="19194C"/>
      </a:accent2>
      <a:accent3>
        <a:srgbClr val="28FF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634</Words>
  <Application>Microsoft Office PowerPoint</Application>
  <PresentationFormat>On-screen Show (4:3)</PresentationFormat>
  <Paragraphs>143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Office Theme</vt:lpstr>
      <vt:lpstr>Office Theme</vt:lpstr>
      <vt:lpstr>The WORMS</vt:lpstr>
      <vt:lpstr>Slide 2</vt:lpstr>
      <vt:lpstr>Slide 3</vt:lpstr>
      <vt:lpstr>Platyhelminthes</vt:lpstr>
      <vt:lpstr>Body Plan</vt:lpstr>
      <vt:lpstr>Characteristics</vt:lpstr>
      <vt:lpstr>Feeding</vt:lpstr>
      <vt:lpstr>Respiration, Circulation, Excretion</vt:lpstr>
      <vt:lpstr>Response</vt:lpstr>
      <vt:lpstr>Slide 10</vt:lpstr>
      <vt:lpstr>Reproduction</vt:lpstr>
      <vt:lpstr>Habitat</vt:lpstr>
      <vt:lpstr>Slide 13</vt:lpstr>
      <vt:lpstr>Slide 14</vt:lpstr>
      <vt:lpstr>Nematod</vt:lpstr>
      <vt:lpstr>Characteristics</vt:lpstr>
      <vt:lpstr>Body Plan</vt:lpstr>
      <vt:lpstr>Slide 18</vt:lpstr>
      <vt:lpstr>Feeding</vt:lpstr>
      <vt:lpstr>Respiration, Circulation, Excretion</vt:lpstr>
      <vt:lpstr>Response</vt:lpstr>
      <vt:lpstr>Reproduction</vt:lpstr>
      <vt:lpstr>Slide 23</vt:lpstr>
      <vt:lpstr>Habitat</vt:lpstr>
      <vt:lpstr>Slide 25</vt:lpstr>
      <vt:lpstr>Pinworms</vt:lpstr>
      <vt:lpstr>Hookworms</vt:lpstr>
      <vt:lpstr>Hookworm Life Cycle</vt:lpstr>
      <vt:lpstr>Hookworms</vt:lpstr>
      <vt:lpstr>Filarial Round Worms</vt:lpstr>
      <vt:lpstr>ELEPHANTIASIS</vt:lpstr>
      <vt:lpstr>Loa Loa Worm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Smith</dc:creator>
  <cp:lastModifiedBy>Kristen</cp:lastModifiedBy>
  <cp:revision>28</cp:revision>
  <dcterms:created xsi:type="dcterms:W3CDTF">2013-01-30T20:11:13Z</dcterms:created>
  <dcterms:modified xsi:type="dcterms:W3CDTF">2013-07-13T01:21:05Z</dcterms:modified>
</cp:coreProperties>
</file>