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57" r:id="rId4"/>
    <p:sldId id="258" r:id="rId5"/>
    <p:sldId id="267" r:id="rId6"/>
    <p:sldId id="268" r:id="rId7"/>
    <p:sldId id="269" r:id="rId8"/>
    <p:sldId id="270" r:id="rId9"/>
    <p:sldId id="271" r:id="rId10"/>
    <p:sldId id="260" r:id="rId11"/>
    <p:sldId id="261" r:id="rId12"/>
    <p:sldId id="262" r:id="rId13"/>
    <p:sldId id="263" r:id="rId14"/>
    <p:sldId id="264" r:id="rId15"/>
    <p:sldId id="273" r:id="rId16"/>
    <p:sldId id="274" r:id="rId17"/>
    <p:sldId id="275" r:id="rId18"/>
    <p:sldId id="265" r:id="rId19"/>
    <p:sldId id="276" r:id="rId20"/>
    <p:sldId id="280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9" autoAdjust="0"/>
  </p:normalViewPr>
  <p:slideViewPr>
    <p:cSldViewPr>
      <p:cViewPr varScale="1">
        <p:scale>
          <a:sx n="76" d="100"/>
          <a:sy n="7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312B421-98C0-4B40-B1A6-3B23C3179B51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E45F160-2507-4796-8711-A1EB0372D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2865-7B3F-4A10-8B83-5433233A5FE9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FD747-6D01-42B0-A06C-9CFD65784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F093-380A-4A2D-9CDF-FF7BA08E3DFC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02BB1-7804-45E6-9195-113956DFF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7534-03B0-42CD-A6A9-10078A18D41E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AF54-B47B-4836-A462-7359E9D3C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4940-FF04-4001-8F24-5CD082080AD8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2D82-D492-4BFD-957D-657825075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2145D-5FE7-46F3-9141-8FEA9455D9D5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6C10-6F9F-41F6-A57E-33A7F5766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94482-C9AB-49B3-BF1A-66D93B29017E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56E6-F68D-4352-BE53-E70B8D1F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A2E7D-DA2E-4DDE-9FC3-BFEB3655C378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A1415-2F01-45B3-996A-B48AE7FC5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C328-B410-4396-BE07-3B4538E310C0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9354-D62B-4C2F-A72E-155E03DF4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9A3F-D305-4D45-8997-845139909D8F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E90AF-0C2F-4240-934D-3C5C1D036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DD17-E10A-4247-9BD7-CCA9C64ED0F1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F673-CC0D-4190-A9F1-5550B06C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C14F-3837-498D-9E96-B9C6DC6C2510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8F8B6-9210-4657-9C2B-55AA1A32E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994C5E-465D-4413-A97A-678BFE4AC1B1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828B-3F4C-476C-BE98-052561892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nidarian+feeding&amp;source=images&amp;cd=&amp;cad=rja&amp;docid=3nrNhC6442_fKM&amp;tbnid=fJlOYtjfCb7imM:&amp;ved=0CAUQjRw&amp;url=http://www.blc.arizona.edu/courses/schaffer/182/Lecture%202009-06.htm&amp;ei=Xn4aUdWBNIXp0gGloYGIAQ&amp;bvm=bv.42261806,d.dmQ&amp;psig=AFQjCNEvqPdckXb31mOkR5VSXe1MhCIYpw&amp;ust=136077716618510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jellyfish+movement&amp;source=images&amp;cd=&amp;cad=rja&amp;docid=GsWRQastLY0MJM&amp;tbnid=u0rsz4zdHj7EZM:&amp;ved=0CAUQjRw&amp;url=http://www.okeanosgroup.com/blog/aquariums/want-a-lava-lamp-starting-your-own-jellyfish-aquarium/&amp;ei=w30aUfzfHqHj0gGy0oCgCQ&amp;bvm=bv.42261806,d.dmQ&amp;psig=AFQjCNFvXWWz_Yv6kErsVXk1FwcLaprKLw&amp;ust=136077701601932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nidarian+nerve+net&amp;source=images&amp;cd=&amp;cad=rja&amp;docid=sZwcxqEBq-umsM&amp;tbnid=JqBka7Mn9UMFrM:&amp;ved=0CAUQjRw&amp;url=http://www.britannica.com/EBchecked/media/70843/In-primitive-animals-such-as-Hydra-a-marine-organism-related&amp;ei=V30aUYKvJ9Hy0QGLw4CQAg&amp;bvm=bv.42261806,d.dmQ&amp;psig=AFQjCNENeZuSqVU3-KbyenkygbvZXVN12g&amp;ust=136077691421659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hydra+budding&amp;source=images&amp;cd=&amp;cad=rja&amp;docid=uZddpmivHRaQiM&amp;tbnid=2KVJpVhh1f4dnM:&amp;ved=0CAUQjRw&amp;url=http://www.microscope-microscope.org/gallery/Mark-Simmons/pages/hydra2.htm&amp;ei=FY0aUaujBKq10QGAzoHQAQ&amp;bvm=bv.42261806,d.dmQ&amp;psig=AFQjCNHxYyNBSGv5DsGjoDATXuBJcAOCuw&amp;ust=136078094534025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url?sa=i&amp;rct=j&amp;q=coral+releasing+egg&amp;source=images&amp;cd=&amp;cad=rja&amp;docid=EYTm3JExew0cZM&amp;tbnid=flVT6oPhQoHt3M:&amp;ved=0CAUQjRw&amp;url=http://www.kqed.org/press/tv/cousteau/aut-photos.jsp&amp;ei=NY0aUeewOcW00AHX8ICgCg&amp;bvm=bv.42261806,d.dmQ&amp;psig=AFQjCNGqc98jOVeQ1lNy2hwNDKmHGA33KA&amp;ust=1360780977262382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dl63RWM-MISToM&amp;tbnid=gSfyzpkQowRI_M:&amp;ved=0CAgQjRwwAA&amp;url=http://www.geol.umd.edu/~tholtz/G331/lectures/331overview.html&amp;ei=NI8aUbmND-ji0gHxq4H4Cg&amp;psig=AFQjCNERQjHPdrk1s5Oh8cXwMMjTjuPr7A&amp;ust=136078149229542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DhpaqFya2pg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nimal+phyla+cladogram&amp;source=images&amp;cd=&amp;cad=rja&amp;docid=m3AhDKbFVjVLjM&amp;tbnid=qPLPAkl5EqU9LM:&amp;ved=0CAUQjRw&amp;url=http://sites.google.com/site/whatwasassignedandorhandedout/&amp;ei=qkAZUbiWIafg0QGwo4FA&amp;bvm=bv.42080656,d.dmQ&amp;psig=AFQjCNFMcFSmeed7AhUVaYlyJXp3pe66EA&amp;ust=13606958488902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6Gms5qk42303yM&amp;tbnid=camvLWG3xnt4SM:&amp;ved=0CAgQjRwwAA&amp;url=http://bioweb.uwlax.edu/bio203/s2008/niemi_riss/&amp;ei=PpMaUbL6Kcm50AGvrYDgDA&amp;psig=AFQjCNH5Q82Fj2Xyq2-E4KQ0knsHYM03zQ&amp;ust=136078252674989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google.com/url?sa=i&amp;source=images&amp;cd=&amp;cad=rja&amp;docid=PomV84fnKnMH7M&amp;tbnid=2xj9ZicDRE1EMM:&amp;ved=0CAgQjRwwAA&amp;url=http://www.tampabay.com/news/environment/wildlife/article520573.ece&amp;ei=QJMaUZeXH5Lv0QGZ3YCgAw&amp;psig=AFQjCNFMOAOJUsPgWjKWMqE5s71UPPphqA&amp;ust=1360782528553595" TargetMode="Externa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google.com/url?sa=i&amp;source=images&amp;cd=&amp;cad=rja&amp;docid=oq5WNuQH-ibruM&amp;tbnid=--XYlnd8bfs49M:&amp;ved=0CAgQjRwwADgI&amp;url=http://www.nytimes.com/2012/12/18/science/zinc-found-effective-against-box-jellyfish-venom.html&amp;ei=l5MaUc3qDoK00QHO2oGICw&amp;psig=AFQjCNFVNEZq2xYY6ge0GdEPm15FmALFmQ&amp;ust=136078261528597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oMCTvRkvx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jellyfish+stinging+prey&amp;source=images&amp;cd=&amp;cad=rja&amp;docid=csOnaRTgfti-kM&amp;tbnid=G7Wx5PHkjgDUtM:&amp;ved=0CAUQjRw&amp;url=http://www.getsafesea.com/&amp;ei=BX8aUa-GIsjO0QGnwYH4Ag&amp;bvm=bv.42261806,d.dmQ&amp;psig=AFQjCNFZAgsPECcQUR2Nh8fbbjZtTvJAIg&amp;ust=13607773378012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226" y="152400"/>
            <a:ext cx="833170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PHYLUM CNIDARIA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Feeding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GB" sz="240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2400" b="1" u="sng" smtClean="0">
                <a:solidFill>
                  <a:srgbClr val="FFFFFF"/>
                </a:solidFill>
                <a:latin typeface="Arial" charset="0"/>
              </a:rPr>
              <a:t>Gastrovascular Cavity</a:t>
            </a:r>
          </a:p>
          <a:p>
            <a:pPr lvl="1" eaLnBrk="1" hangingPunct="1"/>
            <a:r>
              <a:rPr lang="en-GB" sz="2400" smtClean="0">
                <a:solidFill>
                  <a:srgbClr val="FFFFFF"/>
                </a:solidFill>
                <a:latin typeface="Arial" charset="0"/>
              </a:rPr>
              <a:t>Inner body layer where digestion takes place via enzyme release.</a:t>
            </a: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32772" name="Picture 2" descr="http://www.blc.arizona.edu/courses/schaffer/182/CniLifeCy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200400"/>
            <a:ext cx="53340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971800" y="3200400"/>
            <a:ext cx="152400" cy="18843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019800" y="4800600"/>
            <a:ext cx="533400" cy="1706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C000"/>
                </a:solidFill>
              </a:rPr>
              <a:t>Respiration, Circulation, Excretion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44958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FF"/>
                </a:solidFill>
              </a:rPr>
              <a:t>No respiratory organs.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FFFFFF"/>
                </a:solidFill>
              </a:rPr>
              <a:t>cnidarians use the  two cell layers to </a:t>
            </a:r>
            <a:r>
              <a:rPr lang="en-US" b="1" dirty="0">
                <a:solidFill>
                  <a:srgbClr val="FFFFFF"/>
                </a:solidFill>
              </a:rPr>
              <a:t>absorb </a:t>
            </a:r>
            <a:r>
              <a:rPr lang="en-US" b="1" dirty="0" smtClean="0">
                <a:solidFill>
                  <a:srgbClr val="FFFFFF"/>
                </a:solidFill>
              </a:rPr>
              <a:t>oxygen/expel </a:t>
            </a:r>
            <a:r>
              <a:rPr lang="en-US" b="1" dirty="0">
                <a:solidFill>
                  <a:srgbClr val="FFFFFF"/>
                </a:solidFill>
              </a:rPr>
              <a:t>carbon dioxide </a:t>
            </a:r>
            <a:r>
              <a:rPr lang="en-US" b="1" dirty="0" smtClean="0">
                <a:solidFill>
                  <a:srgbClr val="FFFFFF"/>
                </a:solidFill>
              </a:rPr>
              <a:t>via diffusion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FF"/>
                </a:solidFill>
              </a:rPr>
              <a:t>No circulatory system.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4820" name="Picture 2" descr="http://www.okeanosgroup.com/blog/wp-content/uploads/2013/01/jellyfish-dangerou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28800"/>
            <a:ext cx="43910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5334000" y="6172200"/>
            <a:ext cx="30480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38C6C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b="1"/>
              <a:t>MOON JELLIES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Response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u="sng" smtClean="0">
                <a:solidFill>
                  <a:srgbClr val="FFFFFF"/>
                </a:solidFill>
              </a:rPr>
              <a:t>Nerve Net</a:t>
            </a:r>
          </a:p>
          <a:p>
            <a:pPr lvl="1" eaLnBrk="1" hangingPunct="1"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smtClean="0">
                <a:solidFill>
                  <a:srgbClr val="FFFFFF"/>
                </a:solidFill>
              </a:rPr>
              <a:t>Conducts nerve impulses from all parts of the body</a:t>
            </a:r>
          </a:p>
          <a:p>
            <a:pPr lvl="1" eaLnBrk="1" hangingPunct="1"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smtClean="0">
                <a:solidFill>
                  <a:srgbClr val="FFFFFF"/>
                </a:solidFill>
              </a:rPr>
              <a:t>No Brain (Control Center)</a:t>
            </a:r>
          </a:p>
          <a:p>
            <a:pPr lvl="1" eaLnBrk="1" hangingPunct="1"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smtClean="0">
                <a:solidFill>
                  <a:srgbClr val="FFFFFF"/>
                </a:solidFill>
              </a:rPr>
              <a:t>Contractions of muscle-like cells in the tentacles and bodies 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36868" name="Picture 2" descr="http://media-3.web.britannica.com/eb-media/35/73335-004-9E50A397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8825" y="3871913"/>
            <a:ext cx="508635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Reproduction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smtClean="0">
                <a:solidFill>
                  <a:srgbClr val="FFFFFF"/>
                </a:solidFill>
              </a:rPr>
              <a:t>Cnidarians can reproduce sexually or asexually.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u="sng" smtClean="0">
                <a:solidFill>
                  <a:srgbClr val="FFFFFF"/>
                </a:solidFill>
              </a:rPr>
              <a:t>Sexual</a:t>
            </a:r>
            <a:r>
              <a:rPr lang="en-GB" sz="2400" b="1" smtClean="0">
                <a:solidFill>
                  <a:srgbClr val="FFFFFF"/>
                </a:solidFill>
              </a:rPr>
              <a:t>:  gametes released</a:t>
            </a:r>
            <a:endParaRPr lang="en-GB" sz="2400" b="1" u="sng" smtClean="0">
              <a:solidFill>
                <a:srgbClr val="FFFFFF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ts val="4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smtClean="0">
                <a:solidFill>
                  <a:srgbClr val="FFFFFF"/>
                </a:solidFill>
              </a:rPr>
              <a:t>Planktonic larva settles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u="sng" smtClean="0">
                <a:solidFill>
                  <a:srgbClr val="FFFFFF"/>
                </a:solidFill>
              </a:rPr>
              <a:t>Asexual</a:t>
            </a:r>
            <a:r>
              <a:rPr lang="en-GB" sz="2400" b="1" smtClean="0">
                <a:solidFill>
                  <a:srgbClr val="FFFFFF"/>
                </a:solidFill>
              </a:rPr>
              <a:t>: Polyp then grows &amp; forms buds that become tiny medusa that pop off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b="1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b="1" smtClean="0">
              <a:solidFill>
                <a:srgbClr val="FFFFFF"/>
              </a:solidFill>
            </a:endParaRPr>
          </a:p>
        </p:txBody>
      </p:sp>
      <p:pic>
        <p:nvPicPr>
          <p:cNvPr id="38916" name="Picture 2" descr="http://www.microscope-microscope.org/gallery/Mark-Simmons/images/hydra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8875" y="3676650"/>
            <a:ext cx="40227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http://t3.gstatic.com/images?q=tbn:ANd9GcRmAQp8pwid26w289aOyI-KzCXaN3HOYgZ3hJnlw1OU1W3UZWBQ4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" y="3676650"/>
            <a:ext cx="47910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12"/>
          <p:cNvSpPr txBox="1">
            <a:spLocks noChangeArrowheads="1"/>
          </p:cNvSpPr>
          <p:nvPr/>
        </p:nvSpPr>
        <p:spPr bwMode="auto">
          <a:xfrm>
            <a:off x="5334000" y="6415088"/>
            <a:ext cx="30480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38C6C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b="1"/>
              <a:t>HYDRA BUDDING</a:t>
            </a:r>
          </a:p>
        </p:txBody>
      </p:sp>
      <p:sp>
        <p:nvSpPr>
          <p:cNvPr id="38920" name="Text Box 12"/>
          <p:cNvSpPr txBox="1">
            <a:spLocks noChangeArrowheads="1"/>
          </p:cNvSpPr>
          <p:nvPr/>
        </p:nvSpPr>
        <p:spPr bwMode="auto">
          <a:xfrm>
            <a:off x="838200" y="3657600"/>
            <a:ext cx="30480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38C6C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b="1"/>
              <a:t>CORAL SPAWNING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Habitat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144000" cy="45259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Found in both marine and freshwater ecosystems.</a:t>
            </a:r>
          </a:p>
          <a:p>
            <a:pPr marL="457200" lvl="1" indent="0" eaLnBrk="1" hangingPunct="1">
              <a:buFont typeface="Arial" charset="0"/>
              <a:buNone/>
            </a:pPr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40964" name="Picture 2" descr="http://www.geol.umd.edu/~jmerck/nature/landscapes/images/reef60029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4213" y="1974850"/>
            <a:ext cx="523557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638800" y="6172200"/>
            <a:ext cx="332251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  <a:hlinkClick r:id="rId5"/>
              </a:rPr>
              <a:t>YouTube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/ Video 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Role in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45259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Coral Reefs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FFFF"/>
                </a:solidFill>
              </a:rPr>
              <a:t>Formed over thousands of years from successive layers of coral skeleton deposits (calcium carbonate forms underwater mountains of coral animal skeletons)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2133600"/>
            <a:ext cx="44577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Role in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FFFF"/>
                </a:solidFill>
              </a:rPr>
              <a:t>The underwater equivalent of the amazon jungle- very high species diversity and biomass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5061" name="Picture 5" descr="wallpaper-4624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249613"/>
            <a:ext cx="5181600" cy="3455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Role in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Reefs contain sponges, several cnidarians or ctenophores, fish, many types of worms we’ve not discussed, not to mention bryozoans, protists, bacteria, etc etc..</a:t>
            </a:r>
          </a:p>
          <a:p>
            <a:pPr eaLnBrk="1" hangingPunct="1">
              <a:buFont typeface="Arial" charset="0"/>
              <a:buNone/>
            </a:pPr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47109" name="Picture 5" descr="bryozo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038600"/>
            <a:ext cx="4038600" cy="2579688"/>
          </a:xfrm>
          <a:prstGeom prst="rect">
            <a:avLst/>
          </a:prstGeom>
          <a:noFill/>
        </p:spPr>
      </p:pic>
      <p:sp>
        <p:nvSpPr>
          <p:cNvPr id="47111" name="Text Box 12"/>
          <p:cNvSpPr txBox="1">
            <a:spLocks noChangeArrowheads="1"/>
          </p:cNvSpPr>
          <p:nvPr/>
        </p:nvSpPr>
        <p:spPr bwMode="auto">
          <a:xfrm>
            <a:off x="5410200" y="6248400"/>
            <a:ext cx="30480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38C6C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b="1"/>
              <a:t>BRYOZOANS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Classes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The four major cnidarian classes are defined by their dominant body form.</a:t>
            </a:r>
          </a:p>
          <a:p>
            <a:pPr lvl="1" eaLnBrk="1" hangingPunct="1"/>
            <a:r>
              <a:rPr lang="en-US" b="1" u="sng" smtClean="0">
                <a:solidFill>
                  <a:srgbClr val="FFFFFF"/>
                </a:solidFill>
              </a:rPr>
              <a:t>Hydrozoa</a:t>
            </a:r>
          </a:p>
          <a:p>
            <a:pPr lvl="1" eaLnBrk="1" hangingPunct="1"/>
            <a:r>
              <a:rPr lang="en-US" b="1" u="sng" smtClean="0">
                <a:solidFill>
                  <a:srgbClr val="FFFFFF"/>
                </a:solidFill>
              </a:rPr>
              <a:t>Scyphyzoa</a:t>
            </a:r>
          </a:p>
          <a:p>
            <a:pPr lvl="1" eaLnBrk="1" hangingPunct="1"/>
            <a:r>
              <a:rPr lang="en-US" b="1" u="sng" smtClean="0">
                <a:solidFill>
                  <a:srgbClr val="FFFFFF"/>
                </a:solidFill>
              </a:rPr>
              <a:t>Cubozoa</a:t>
            </a:r>
          </a:p>
          <a:p>
            <a:pPr lvl="1" eaLnBrk="1" hangingPunct="1"/>
            <a:r>
              <a:rPr lang="en-US" b="1" u="sng" smtClean="0">
                <a:solidFill>
                  <a:srgbClr val="FFFFFF"/>
                </a:solidFill>
              </a:rPr>
              <a:t>Anthozoa</a:t>
            </a: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Hydrozoa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7159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Both freshwater and marine</a:t>
            </a:r>
          </a:p>
        </p:txBody>
      </p:sp>
      <p:pic>
        <p:nvPicPr>
          <p:cNvPr id="51204" name="Picture 4" descr="gonionim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5388" y="1925638"/>
            <a:ext cx="38528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9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250" y="1524000"/>
            <a:ext cx="25019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hyd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8" y="900113"/>
            <a:ext cx="2424112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kvhs.nbed.nb.ca/gallant/biology/Cladogram_animali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Oval 4"/>
          <p:cNvSpPr>
            <a:spLocks noChangeArrowheads="1"/>
          </p:cNvSpPr>
          <p:nvPr/>
        </p:nvSpPr>
        <p:spPr bwMode="auto">
          <a:xfrm>
            <a:off x="609600" y="2971800"/>
            <a:ext cx="1295400" cy="1905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 txBox="1">
            <a:spLocks/>
          </p:cNvSpPr>
          <p:nvPr/>
        </p:nvSpPr>
        <p:spPr bwMode="auto">
          <a:xfrm>
            <a:off x="609600" y="231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>
                <a:solidFill>
                  <a:srgbClr val="FFC000"/>
                </a:solidFill>
                <a:latin typeface="Calibri" pitchFamily="34" charset="0"/>
              </a:rPr>
              <a:t>Portuguese Man O War</a:t>
            </a:r>
          </a:p>
        </p:txBody>
      </p:sp>
      <p:pic>
        <p:nvPicPr>
          <p:cNvPr id="53250" name="Picture 2" descr="http://bioweb.uwlax.edu/bio203/s2008/niemi_riss/imag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49375"/>
            <a:ext cx="35814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http://www.tampabay.com/multimedia/archive/00024/a4s_manowar052308a_24572c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28600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Scyphyzoa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smtClean="0">
              <a:solidFill>
                <a:srgbClr val="FFFFFF"/>
              </a:solidFill>
            </a:endParaRP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  <p:sp>
        <p:nvSpPr>
          <p:cNvPr id="55300" name="Content Placeholder 2"/>
          <p:cNvSpPr txBox="1">
            <a:spLocks/>
          </p:cNvSpPr>
          <p:nvPr/>
        </p:nvSpPr>
        <p:spPr bwMode="auto">
          <a:xfrm>
            <a:off x="457200" y="57912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solidFill>
                  <a:srgbClr val="FFFFFF"/>
                </a:solidFill>
                <a:latin typeface="Calibri" pitchFamily="34" charset="0"/>
              </a:rPr>
              <a:t>Marine only, long tentacles</a:t>
            </a:r>
          </a:p>
        </p:txBody>
      </p:sp>
      <p:pic>
        <p:nvPicPr>
          <p:cNvPr id="55301" name="Picture 7" descr="Aurelia - medus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275" y="1905000"/>
            <a:ext cx="40957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4" descr="jellie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2100" y="1385888"/>
            <a:ext cx="5062538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6" descr="Aurelia Medus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743325"/>
            <a:ext cx="22098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Cubozoa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smtClean="0">
              <a:solidFill>
                <a:srgbClr val="FFFFFF"/>
              </a:solidFill>
            </a:endParaRP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57348" name="Picture 4" descr="Carybdea_sivickisi_Gu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2088" y="1309688"/>
            <a:ext cx="34290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Content Placeholder 2"/>
          <p:cNvSpPr txBox="1">
            <a:spLocks/>
          </p:cNvSpPr>
          <p:nvPr/>
        </p:nvSpPr>
        <p:spPr bwMode="auto">
          <a:xfrm>
            <a:off x="457200" y="57912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solidFill>
                  <a:srgbClr val="FFFFFF"/>
                </a:solidFill>
                <a:latin typeface="Calibri" pitchFamily="34" charset="0"/>
              </a:rPr>
              <a:t>Cube shaped bodies,  strong nematocysts</a:t>
            </a:r>
          </a:p>
        </p:txBody>
      </p:sp>
      <p:pic>
        <p:nvPicPr>
          <p:cNvPr id="57350" name="Picture 2" descr="http://graphics8.nytimes.com/images/2012/12/18/science/18OBFOSSIL/18OBFOSSIL-article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495425"/>
            <a:ext cx="48291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Text Box 12"/>
          <p:cNvSpPr txBox="1">
            <a:spLocks noChangeArrowheads="1"/>
          </p:cNvSpPr>
          <p:nvPr/>
        </p:nvSpPr>
        <p:spPr bwMode="auto">
          <a:xfrm>
            <a:off x="5486400" y="5334000"/>
            <a:ext cx="30480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38C6C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b="1"/>
              <a:t>BOX JELLYFISH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88"/>
            <a:ext cx="9144000" cy="685800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Anthozoa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smtClean="0">
              <a:solidFill>
                <a:srgbClr val="FFFFFF"/>
              </a:solidFill>
            </a:endParaRP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  <p:sp>
        <p:nvSpPr>
          <p:cNvPr id="59396" name="Content Placeholder 2"/>
          <p:cNvSpPr txBox="1">
            <a:spLocks/>
          </p:cNvSpPr>
          <p:nvPr/>
        </p:nvSpPr>
        <p:spPr bwMode="auto">
          <a:xfrm>
            <a:off x="457200" y="57912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solidFill>
                  <a:srgbClr val="FFFFFF"/>
                </a:solidFill>
                <a:latin typeface="Calibri" pitchFamily="34" charset="0"/>
              </a:rPr>
              <a:t>Medusa stage absent</a:t>
            </a:r>
          </a:p>
        </p:txBody>
      </p:sp>
      <p:pic>
        <p:nvPicPr>
          <p:cNvPr id="59397" name="Picture 5" descr="anemone poly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4800"/>
            <a:ext cx="30638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star_cor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3875" y="2333625"/>
            <a:ext cx="33020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5875" y="1295400"/>
            <a:ext cx="2778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CNIDARIA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FFFF"/>
                </a:solidFill>
              </a:rPr>
              <a:t>Kingdom: Animalia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FFFF"/>
                </a:solidFill>
              </a:rPr>
              <a:t>Phylum: Cnidaria or Coelenterata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smtClean="0">
                <a:solidFill>
                  <a:srgbClr val="FFC000"/>
                </a:solidFill>
              </a:rPr>
              <a:t>Cnidarians are the oldest existing animals that have specialized tissues. </a:t>
            </a:r>
          </a:p>
        </p:txBody>
      </p:sp>
      <p:pic>
        <p:nvPicPr>
          <p:cNvPr id="18436" name="Picture 5" descr="Ccolor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562225"/>
            <a:ext cx="47244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Anemone_gr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51460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Body Plan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smtClean="0">
                <a:solidFill>
                  <a:srgbClr val="FFFFFF"/>
                </a:solidFill>
              </a:rPr>
              <a:t>Levels of Organization</a:t>
            </a:r>
            <a:r>
              <a:rPr lang="en-US" b="1" smtClean="0">
                <a:solidFill>
                  <a:srgbClr val="FFFFFF"/>
                </a:solidFill>
              </a:rPr>
              <a:t>: Specialized Cells and Tissues</a:t>
            </a:r>
          </a:p>
          <a:p>
            <a:r>
              <a:rPr lang="en-US" b="1" u="sng" smtClean="0">
                <a:solidFill>
                  <a:srgbClr val="FFFFFF"/>
                </a:solidFill>
              </a:rPr>
              <a:t>Body Symmetry</a:t>
            </a:r>
            <a:r>
              <a:rPr lang="en-US" b="1" smtClean="0">
                <a:solidFill>
                  <a:srgbClr val="FFFFFF"/>
                </a:solidFill>
              </a:rPr>
              <a:t>: Radial</a:t>
            </a:r>
          </a:p>
          <a:p>
            <a:r>
              <a:rPr lang="en-US" b="1" u="sng" smtClean="0">
                <a:solidFill>
                  <a:srgbClr val="FFFFFF"/>
                </a:solidFill>
              </a:rPr>
              <a:t>Germ Layers</a:t>
            </a:r>
            <a:r>
              <a:rPr lang="en-US" b="1" smtClean="0">
                <a:solidFill>
                  <a:srgbClr val="FFFFFF"/>
                </a:solidFill>
              </a:rPr>
              <a:t>: Two</a:t>
            </a:r>
          </a:p>
          <a:p>
            <a:r>
              <a:rPr lang="en-US" b="1" u="sng" smtClean="0">
                <a:solidFill>
                  <a:srgbClr val="FFFFFF"/>
                </a:solidFill>
              </a:rPr>
              <a:t>Body Cavity</a:t>
            </a:r>
            <a:r>
              <a:rPr lang="en-US" b="1" smtClean="0">
                <a:solidFill>
                  <a:srgbClr val="FFFFFF"/>
                </a:solidFill>
              </a:rPr>
              <a:t>: Acoelom</a:t>
            </a:r>
          </a:p>
          <a:p>
            <a:r>
              <a:rPr lang="en-US" b="1" u="sng" smtClean="0">
                <a:solidFill>
                  <a:srgbClr val="FFFFFF"/>
                </a:solidFill>
              </a:rPr>
              <a:t>Embryological Development</a:t>
            </a:r>
            <a:r>
              <a:rPr lang="en-US" b="1" smtClean="0">
                <a:solidFill>
                  <a:srgbClr val="FFFFFF"/>
                </a:solidFill>
              </a:rPr>
              <a:t>: None</a:t>
            </a:r>
          </a:p>
          <a:p>
            <a:r>
              <a:rPr lang="en-US" b="1" u="sng" smtClean="0">
                <a:solidFill>
                  <a:srgbClr val="FFFFFF"/>
                </a:solidFill>
              </a:rPr>
              <a:t>Segmentation</a:t>
            </a:r>
            <a:r>
              <a:rPr lang="en-US" b="1" smtClean="0">
                <a:solidFill>
                  <a:srgbClr val="FFFFFF"/>
                </a:solidFill>
              </a:rPr>
              <a:t>: Absent</a:t>
            </a:r>
          </a:p>
          <a:p>
            <a:r>
              <a:rPr lang="en-US" b="1" u="sng" smtClean="0">
                <a:solidFill>
                  <a:srgbClr val="FFFFFF"/>
                </a:solidFill>
              </a:rPr>
              <a:t>Cephalization</a:t>
            </a:r>
            <a:r>
              <a:rPr lang="en-US" b="1" smtClean="0">
                <a:solidFill>
                  <a:srgbClr val="FFFFFF"/>
                </a:solidFill>
              </a:rPr>
              <a:t>: Absent</a:t>
            </a: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3466" y="6248400"/>
            <a:ext cx="29429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  <a:hlinkClick r:id="rId3"/>
              </a:rPr>
              <a:t>You Tube </a:t>
            </a:r>
            <a:r>
              <a:rPr lang="en-US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/ Video 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267200" cy="45259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</a:rPr>
              <a:t>Polyps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FFFF"/>
                </a:solidFill>
              </a:rPr>
              <a:t>In the polyp </a:t>
            </a:r>
            <a:r>
              <a:rPr lang="en-US" b="1" dirty="0" smtClean="0">
                <a:solidFill>
                  <a:srgbClr val="FFFFFF"/>
                </a:solidFill>
              </a:rPr>
              <a:t>form of </a:t>
            </a:r>
            <a:r>
              <a:rPr lang="en-US" b="1" dirty="0">
                <a:solidFill>
                  <a:srgbClr val="FFFFFF"/>
                </a:solidFill>
              </a:rPr>
              <a:t>a coral, the </a:t>
            </a:r>
            <a:r>
              <a:rPr lang="en-US" b="1" u="sng" dirty="0" smtClean="0">
                <a:solidFill>
                  <a:srgbClr val="FFFFFF"/>
                </a:solidFill>
              </a:rPr>
              <a:t>tentacles and </a:t>
            </a:r>
            <a:r>
              <a:rPr lang="en-US" b="1" u="sng" dirty="0">
                <a:solidFill>
                  <a:srgbClr val="FFFFFF"/>
                </a:solidFill>
              </a:rPr>
              <a:t>mouth face upward</a:t>
            </a:r>
            <a:r>
              <a:rPr lang="en-US" b="1" dirty="0">
                <a:solidFill>
                  <a:srgbClr val="FFFFFF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2532" name="Picture 5" descr="bhspe-082303-009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09800"/>
            <a:ext cx="410686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267200" cy="45259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</a:rPr>
              <a:t>Medusa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FFFF"/>
                </a:solidFill>
              </a:rPr>
              <a:t>In the medusa form of a jellyfish, the </a:t>
            </a:r>
            <a:r>
              <a:rPr lang="en-US" b="1" u="sng" dirty="0">
                <a:solidFill>
                  <a:srgbClr val="FFFFFF"/>
                </a:solidFill>
              </a:rPr>
              <a:t>tentacles </a:t>
            </a:r>
            <a:r>
              <a:rPr lang="en-US" b="1" u="sng" dirty="0" smtClean="0">
                <a:solidFill>
                  <a:srgbClr val="FFFFFF"/>
                </a:solidFill>
              </a:rPr>
              <a:t>and mouth </a:t>
            </a:r>
            <a:r>
              <a:rPr lang="en-US" b="1" u="sng" dirty="0">
                <a:solidFill>
                  <a:srgbClr val="FFFFFF"/>
                </a:solidFill>
              </a:rPr>
              <a:t>face downward</a:t>
            </a:r>
            <a:r>
              <a:rPr lang="en-US" b="1" dirty="0">
                <a:solidFill>
                  <a:srgbClr val="FFFFFF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4580" name="Picture 6" descr="bhspe-082303-008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95400"/>
            <a:ext cx="3581400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13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FFFFFF"/>
                </a:solidFill>
              </a:rPr>
              <a:t>Cnidarians are made up of two tissue layers separated by </a:t>
            </a:r>
            <a:r>
              <a:rPr lang="en-US" sz="4000" b="1" dirty="0" err="1">
                <a:solidFill>
                  <a:srgbClr val="FFFFFF"/>
                </a:solidFill>
              </a:rPr>
              <a:t>mesoglea</a:t>
            </a:r>
            <a:r>
              <a:rPr lang="en-US" sz="4000" b="1" dirty="0">
                <a:solidFill>
                  <a:srgbClr val="FFFFFF"/>
                </a:solidFill>
              </a:rPr>
              <a:t>. </a:t>
            </a:r>
            <a:endParaRPr lang="en-US" sz="4000" b="1" dirty="0" smtClean="0">
              <a:solidFill>
                <a:srgbClr val="FFFFFF"/>
              </a:solidFill>
            </a:endParaRPr>
          </a:p>
          <a:p>
            <a:pPr lvl="1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400" b="1" u="sng" dirty="0" smtClean="0">
                <a:solidFill>
                  <a:srgbClr val="FFFFFF"/>
                </a:solidFill>
              </a:rPr>
              <a:t>Outer Layer</a:t>
            </a:r>
            <a:r>
              <a:rPr lang="en-GB" sz="3400" b="1" dirty="0" smtClean="0">
                <a:solidFill>
                  <a:srgbClr val="FFFFFF"/>
                </a:solidFill>
              </a:rPr>
              <a:t> (ectoderm)</a:t>
            </a:r>
          </a:p>
          <a:p>
            <a:pPr lvl="2" eaLnBrk="1" fontAlgn="auto" hangingPunct="1"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400" b="1" dirty="0" smtClean="0">
                <a:solidFill>
                  <a:srgbClr val="FFFFFF"/>
                </a:solidFill>
              </a:rPr>
              <a:t>Protection</a:t>
            </a:r>
          </a:p>
          <a:p>
            <a:pPr lvl="1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400" b="1" u="sng" dirty="0" smtClean="0">
                <a:solidFill>
                  <a:srgbClr val="FFFFFF"/>
                </a:solidFill>
              </a:rPr>
              <a:t>Inner </a:t>
            </a:r>
            <a:r>
              <a:rPr lang="en-GB" sz="3400" b="1" u="sng" dirty="0">
                <a:solidFill>
                  <a:srgbClr val="FFFFFF"/>
                </a:solidFill>
              </a:rPr>
              <a:t>Layer</a:t>
            </a:r>
            <a:r>
              <a:rPr lang="en-GB" sz="3400" b="1" dirty="0">
                <a:solidFill>
                  <a:srgbClr val="FFFFFF"/>
                </a:solidFill>
              </a:rPr>
              <a:t> (endoderm)</a:t>
            </a:r>
          </a:p>
          <a:p>
            <a:pPr lvl="2" eaLnBrk="1" fontAlgn="auto" hangingPunct="1">
              <a:spcBef>
                <a:spcPts val="45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400" b="1" dirty="0">
                <a:solidFill>
                  <a:srgbClr val="FFFFFF"/>
                </a:solidFill>
              </a:rPr>
              <a:t>Digestion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400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4000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4000" b="1" dirty="0">
                <a:solidFill>
                  <a:srgbClr val="FFFFFF"/>
                </a:solidFill>
                <a:cs typeface="Times New Roman" pitchFamily="18" charset="0"/>
              </a:rPr>
              <a:t>The outer tissue layer has three cell types. </a:t>
            </a:r>
          </a:p>
          <a:p>
            <a:pPr lvl="1" eaLnBrk="1" fontAlgn="auto" hangingPunct="1">
              <a:spcAft>
                <a:spcPts val="0"/>
              </a:spcAft>
              <a:buFontTx/>
              <a:buChar char="–"/>
              <a:defRPr/>
            </a:pPr>
            <a:r>
              <a:rPr lang="en-US" sz="3400" b="1" u="sng" dirty="0">
                <a:solidFill>
                  <a:srgbClr val="FFFFFF"/>
                </a:solidFill>
                <a:cs typeface="Times New Roman" pitchFamily="18" charset="0"/>
              </a:rPr>
              <a:t>contracting cells </a:t>
            </a:r>
            <a:r>
              <a:rPr lang="en-US" sz="3400" b="1" dirty="0" smtClean="0">
                <a:solidFill>
                  <a:srgbClr val="FFFFFF"/>
                </a:solidFill>
                <a:cs typeface="Times New Roman" pitchFamily="18" charset="0"/>
              </a:rPr>
              <a:t>(movement and propulsion)</a:t>
            </a:r>
            <a:endParaRPr lang="en-US" sz="3400" b="1" dirty="0">
              <a:solidFill>
                <a:srgbClr val="FFFFFF"/>
              </a:solidFill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Tx/>
              <a:buChar char="–"/>
              <a:defRPr/>
            </a:pPr>
            <a:r>
              <a:rPr lang="en-US" sz="3400" b="1" u="sng" dirty="0">
                <a:solidFill>
                  <a:srgbClr val="FFFFFF"/>
                </a:solidFill>
                <a:cs typeface="Times New Roman" pitchFamily="18" charset="0"/>
              </a:rPr>
              <a:t>nerve cells </a:t>
            </a:r>
          </a:p>
          <a:p>
            <a:pPr lvl="1" eaLnBrk="1" fontAlgn="auto" hangingPunct="1">
              <a:spcAft>
                <a:spcPts val="0"/>
              </a:spcAft>
              <a:buFontTx/>
              <a:buChar char="–"/>
              <a:defRPr/>
            </a:pPr>
            <a:r>
              <a:rPr lang="en-US" sz="3400" b="1" u="sng" dirty="0" err="1">
                <a:solidFill>
                  <a:srgbClr val="FFFFFF"/>
                </a:solidFill>
                <a:cs typeface="Times New Roman" pitchFamily="18" charset="0"/>
              </a:rPr>
              <a:t>cnidocytes</a:t>
            </a:r>
            <a:r>
              <a:rPr lang="en-US" sz="3400" b="1" u="sng" dirty="0">
                <a:solidFill>
                  <a:srgbClr val="FFFFFF"/>
                </a:solidFill>
                <a:cs typeface="Times New Roman" pitchFamily="18" charset="0"/>
              </a:rPr>
              <a:t> (which contain nematocysts</a:t>
            </a:r>
            <a:r>
              <a:rPr lang="en-US" sz="3400" b="1" dirty="0">
                <a:solidFill>
                  <a:srgbClr val="FFFFFF"/>
                </a:solidFill>
                <a:cs typeface="Times New Roman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C000"/>
                </a:solidFill>
              </a:rPr>
              <a:t>Characteristics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/>
          <a:lstStyle/>
          <a:p>
            <a:pPr eaLnBrk="1" hangingPunct="1">
              <a:lnSpc>
                <a:spcPct val="93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u="sng" smtClean="0">
                <a:solidFill>
                  <a:srgbClr val="FFFFFF"/>
                </a:solidFill>
              </a:rPr>
              <a:t>Nematocysts (Stinging Cells)</a:t>
            </a:r>
          </a:p>
          <a:p>
            <a:pPr lvl="1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smtClean="0">
                <a:solidFill>
                  <a:srgbClr val="FFFFFF"/>
                </a:solidFill>
              </a:rPr>
              <a:t>Tiny, harpoon-like </a:t>
            </a:r>
          </a:p>
          <a:p>
            <a:pPr lvl="1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smtClean="0">
                <a:solidFill>
                  <a:srgbClr val="FFFFFF"/>
                </a:solidFill>
              </a:rPr>
              <a:t>On tentacles</a:t>
            </a:r>
          </a:p>
          <a:p>
            <a:pPr lvl="1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smtClean="0">
                <a:solidFill>
                  <a:srgbClr val="FFFFFF"/>
                </a:solidFill>
              </a:rPr>
              <a:t>Poison &amp; immobilize prey.</a:t>
            </a:r>
          </a:p>
          <a:p>
            <a:pPr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smtClean="0">
                <a:solidFill>
                  <a:srgbClr val="FFFFFF"/>
                </a:solidFill>
              </a:rPr>
              <a:t>Fires in milliseconds</a:t>
            </a:r>
          </a:p>
          <a:p>
            <a:pPr lvl="1" eaLnBrk="1" hangingPunct="1"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smtClean="0">
                <a:solidFill>
                  <a:srgbClr val="FFFFFF"/>
                </a:solidFill>
              </a:rPr>
              <a:t>One of the fastest processes in nature</a:t>
            </a:r>
          </a:p>
          <a:p>
            <a:pPr lvl="1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>
              <a:solidFill>
                <a:srgbClr val="FFFFFF"/>
              </a:solidFill>
            </a:endParaRPr>
          </a:p>
        </p:txBody>
      </p:sp>
      <p:pic>
        <p:nvPicPr>
          <p:cNvPr id="30724" name="Picture 4" descr="bhspe-082303-004-b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191000"/>
            <a:ext cx="31242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6172200" y="4267200"/>
            <a:ext cx="1925638" cy="1501775"/>
            <a:chOff x="2102" y="2750"/>
            <a:chExt cx="1213" cy="946"/>
          </a:xfrm>
        </p:grpSpPr>
        <p:sp>
          <p:nvSpPr>
            <p:cNvPr id="30728" name="Text Box 24"/>
            <p:cNvSpPr txBox="1">
              <a:spLocks noChangeArrowheads="1"/>
            </p:cNvSpPr>
            <p:nvPr/>
          </p:nvSpPr>
          <p:spPr bwMode="auto">
            <a:xfrm>
              <a:off x="2102" y="3148"/>
              <a:ext cx="40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 b="1"/>
                <a:t>barbs</a:t>
              </a:r>
            </a:p>
          </p:txBody>
        </p:sp>
        <p:sp>
          <p:nvSpPr>
            <p:cNvPr id="30729" name="Text Box 25"/>
            <p:cNvSpPr txBox="1">
              <a:spLocks noChangeArrowheads="1"/>
            </p:cNvSpPr>
            <p:nvPr/>
          </p:nvSpPr>
          <p:spPr bwMode="auto">
            <a:xfrm>
              <a:off x="2485" y="3230"/>
              <a:ext cx="696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 b="1"/>
                <a:t>coiled </a:t>
              </a:r>
            </a:p>
            <a:p>
              <a:r>
                <a:rPr lang="en-US" sz="1300" b="1"/>
                <a:t>nematocyst</a:t>
              </a:r>
              <a:endParaRPr lang="en-US" sz="1300"/>
            </a:p>
            <a:p>
              <a:endParaRPr lang="en-US" sz="1300" b="1"/>
            </a:p>
          </p:txBody>
        </p:sp>
        <p:sp>
          <p:nvSpPr>
            <p:cNvPr id="30730" name="Text Box 26"/>
            <p:cNvSpPr txBox="1">
              <a:spLocks noChangeArrowheads="1"/>
            </p:cNvSpPr>
            <p:nvPr/>
          </p:nvSpPr>
          <p:spPr bwMode="auto">
            <a:xfrm>
              <a:off x="2619" y="2750"/>
              <a:ext cx="696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 b="1"/>
                <a:t>discharged</a:t>
              </a:r>
            </a:p>
            <a:p>
              <a:r>
                <a:rPr lang="en-US" sz="1300" b="1"/>
                <a:t>nematocyst</a:t>
              </a:r>
              <a:endParaRPr lang="en-US" sz="1300"/>
            </a:p>
            <a:p>
              <a:endParaRPr lang="en-US" sz="1300"/>
            </a:p>
          </p:txBody>
        </p:sp>
        <p:sp>
          <p:nvSpPr>
            <p:cNvPr id="30731" name="Line 28"/>
            <p:cNvSpPr>
              <a:spLocks noChangeShapeType="1"/>
            </p:cNvSpPr>
            <p:nvPr/>
          </p:nvSpPr>
          <p:spPr bwMode="auto">
            <a:xfrm flipH="1" flipV="1">
              <a:off x="2293" y="326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29"/>
            <p:cNvSpPr>
              <a:spLocks noChangeShapeType="1"/>
            </p:cNvSpPr>
            <p:nvPr/>
          </p:nvSpPr>
          <p:spPr bwMode="auto">
            <a:xfrm flipV="1">
              <a:off x="2533" y="350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30"/>
            <p:cNvSpPr>
              <a:spLocks noChangeShapeType="1"/>
            </p:cNvSpPr>
            <p:nvPr/>
          </p:nvSpPr>
          <p:spPr bwMode="auto">
            <a:xfrm>
              <a:off x="3013" y="302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26" name="Picture 2" descr="http://www.getsafesea.com/images/stinging_proces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713" y="4460875"/>
            <a:ext cx="533876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>
          <a:xfrm>
            <a:off x="4951413" y="1752600"/>
            <a:ext cx="3963987" cy="1524000"/>
          </a:xfrm>
          <a:prstGeom prst="wedgeRoundRectCallout">
            <a:avLst>
              <a:gd name="adj1" fmla="val 18285"/>
              <a:gd name="adj2" fmla="val 49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/>
                </a:solidFill>
              </a:rPr>
              <a:t>Vinegar neutralizes Jellyfish stings! So use that FIRST should you get stung…have urine be a second option.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00FF"/>
      </a:lt1>
      <a:dk2>
        <a:srgbClr val="000000"/>
      </a:dk2>
      <a:lt2>
        <a:srgbClr val="808080"/>
      </a:lt2>
      <a:accent1>
        <a:srgbClr val="BBE0E3"/>
      </a:accent1>
      <a:accent2>
        <a:srgbClr val="19194C"/>
      </a:accent2>
      <a:accent3>
        <a:srgbClr val="28FFF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366</Words>
  <Application>Microsoft Office PowerPoint</Application>
  <PresentationFormat>On-screen Show (4:3)</PresentationFormat>
  <Paragraphs>99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Slide 1</vt:lpstr>
      <vt:lpstr>Slide 2</vt:lpstr>
      <vt:lpstr>CNIDARIA</vt:lpstr>
      <vt:lpstr>Body Plan</vt:lpstr>
      <vt:lpstr>Characteristics</vt:lpstr>
      <vt:lpstr>Characteristics</vt:lpstr>
      <vt:lpstr>Slide 7</vt:lpstr>
      <vt:lpstr>Characteristics</vt:lpstr>
      <vt:lpstr>Characteristics</vt:lpstr>
      <vt:lpstr>Feeding</vt:lpstr>
      <vt:lpstr>Respiration, Circulation, Excretion</vt:lpstr>
      <vt:lpstr>Response</vt:lpstr>
      <vt:lpstr>Reproduction</vt:lpstr>
      <vt:lpstr>Habitat</vt:lpstr>
      <vt:lpstr>Role in Ecosystem</vt:lpstr>
      <vt:lpstr>Role in Ecosystem</vt:lpstr>
      <vt:lpstr>Role in Ecosystem</vt:lpstr>
      <vt:lpstr>Classes</vt:lpstr>
      <vt:lpstr>Hydrozoa</vt:lpstr>
      <vt:lpstr>Slide 20</vt:lpstr>
      <vt:lpstr>Scyphyzoa</vt:lpstr>
      <vt:lpstr>Cubozoa</vt:lpstr>
      <vt:lpstr>Anthozoa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Smith</dc:creator>
  <cp:lastModifiedBy>Kristen</cp:lastModifiedBy>
  <cp:revision>19</cp:revision>
  <dcterms:created xsi:type="dcterms:W3CDTF">2013-01-30T20:11:13Z</dcterms:created>
  <dcterms:modified xsi:type="dcterms:W3CDTF">2013-04-04T14:47:17Z</dcterms:modified>
</cp:coreProperties>
</file>