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58" r:id="rId3"/>
    <p:sldId id="260" r:id="rId4"/>
    <p:sldId id="259" r:id="rId5"/>
    <p:sldId id="261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64" r:id="rId17"/>
    <p:sldId id="266" r:id="rId18"/>
    <p:sldId id="262" r:id="rId19"/>
    <p:sldId id="26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72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22D8D2-FD12-45BD-96B8-15F78A271B49}" type="datetimeFigureOut">
              <a:rPr lang="en-US" smtClean="0"/>
              <a:t>11/7/2013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1814F8-7FD0-4160-95E4-8C410F8E2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42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C46832-C036-430F-A18D-E8BE328F37B2}" type="slidenum">
              <a:rPr lang="en-US"/>
              <a:pPr/>
              <a:t>8</a:t>
            </a:fld>
            <a:endParaRPr lang="en-US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711" y="4344025"/>
            <a:ext cx="5028579" cy="4114488"/>
          </a:xfrm>
        </p:spPr>
        <p:txBody>
          <a:bodyPr/>
          <a:lstStyle/>
          <a:p>
            <a:r>
              <a:rPr lang="en-CA"/>
              <a:t>Fig. 23.p477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C926D0-F08D-4817-8085-F1C17552D36F}" type="slidenum">
              <a:rPr lang="en-US"/>
              <a:pPr/>
              <a:t>9</a:t>
            </a:fld>
            <a:endParaRPr lang="en-US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711" y="4344025"/>
            <a:ext cx="5028579" cy="4114488"/>
          </a:xfrm>
        </p:spPr>
        <p:txBody>
          <a:bodyPr/>
          <a:lstStyle/>
          <a:p>
            <a:r>
              <a:rPr lang="en-CA"/>
              <a:t>Fig. 23.p478a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DF08C5-8E25-441D-9558-87C3FABC7B7F}" type="slidenum">
              <a:rPr lang="en-US"/>
              <a:pPr/>
              <a:t>10</a:t>
            </a:fld>
            <a:endParaRPr lang="en-US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711" y="4344025"/>
            <a:ext cx="5028579" cy="4114488"/>
          </a:xfrm>
        </p:spPr>
        <p:txBody>
          <a:bodyPr/>
          <a:lstStyle/>
          <a:p>
            <a:r>
              <a:rPr lang="en-CA"/>
              <a:t>Fig. 23.p478a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816C82-E1F7-4206-8433-67369C752335}" type="slidenum">
              <a:rPr lang="en-US"/>
              <a:pPr/>
              <a:t>11</a:t>
            </a:fld>
            <a:endParaRPr lang="en-US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711" y="4344025"/>
            <a:ext cx="5028579" cy="4114488"/>
          </a:xfrm>
        </p:spPr>
        <p:txBody>
          <a:bodyPr/>
          <a:lstStyle/>
          <a:p>
            <a:r>
              <a:rPr lang="en-CA"/>
              <a:t>Fig. 23.p478a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618C23-2313-4ED5-929A-8E42A0F212E1}" type="slidenum">
              <a:rPr lang="en-US"/>
              <a:pPr/>
              <a:t>12</a:t>
            </a:fld>
            <a:endParaRPr lang="en-US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711" y="4344025"/>
            <a:ext cx="5028579" cy="4114488"/>
          </a:xfrm>
        </p:spPr>
        <p:txBody>
          <a:bodyPr/>
          <a:lstStyle/>
          <a:p>
            <a:r>
              <a:rPr lang="en-CA"/>
              <a:t>Fig. 23.p478b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2BE9F3-C635-4F81-B06D-4534ED160830}" type="slidenum">
              <a:rPr lang="en-US"/>
              <a:pPr/>
              <a:t>13</a:t>
            </a:fld>
            <a:endParaRPr lang="en-US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711" y="4344025"/>
            <a:ext cx="5028579" cy="4114488"/>
          </a:xfrm>
        </p:spPr>
        <p:txBody>
          <a:bodyPr/>
          <a:lstStyle/>
          <a:p>
            <a:r>
              <a:rPr lang="en-CA"/>
              <a:t>Fig. 23.14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A72DF-83AF-4049-A366-7E5215820524}" type="datetimeFigureOut">
              <a:rPr lang="en-US" smtClean="0"/>
              <a:t>11/7/2013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36F9D-DEC8-46AD-B297-4B520D101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039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A72DF-83AF-4049-A366-7E5215820524}" type="datetimeFigureOut">
              <a:rPr lang="en-US" smtClean="0"/>
              <a:t>11/7/2013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36F9D-DEC8-46AD-B297-4B520D101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470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A72DF-83AF-4049-A366-7E5215820524}" type="datetimeFigureOut">
              <a:rPr lang="en-US" smtClean="0"/>
              <a:t>11/7/2013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36F9D-DEC8-46AD-B297-4B520D101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0637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6B640ED-1418-44F7-9D9A-9B422260CFA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656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DF30CF6-F883-4C70-B4D1-8B7AD0C6FDD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019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A72DF-83AF-4049-A366-7E5215820524}" type="datetimeFigureOut">
              <a:rPr lang="en-US" smtClean="0"/>
              <a:t>11/7/2013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36F9D-DEC8-46AD-B297-4B520D101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992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A72DF-83AF-4049-A366-7E5215820524}" type="datetimeFigureOut">
              <a:rPr lang="en-US" smtClean="0"/>
              <a:t>11/7/2013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36F9D-DEC8-46AD-B297-4B520D101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759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A72DF-83AF-4049-A366-7E5215820524}" type="datetimeFigureOut">
              <a:rPr lang="en-US" smtClean="0"/>
              <a:t>11/7/2013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36F9D-DEC8-46AD-B297-4B520D101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873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A72DF-83AF-4049-A366-7E5215820524}" type="datetimeFigureOut">
              <a:rPr lang="en-US" smtClean="0"/>
              <a:t>11/7/2013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36F9D-DEC8-46AD-B297-4B520D101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694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A72DF-83AF-4049-A366-7E5215820524}" type="datetimeFigureOut">
              <a:rPr lang="en-US" smtClean="0"/>
              <a:t>11/7/2013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36F9D-DEC8-46AD-B297-4B520D101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055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A72DF-83AF-4049-A366-7E5215820524}" type="datetimeFigureOut">
              <a:rPr lang="en-US" smtClean="0"/>
              <a:t>11/7/2013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36F9D-DEC8-46AD-B297-4B520D101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500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A72DF-83AF-4049-A366-7E5215820524}" type="datetimeFigureOut">
              <a:rPr lang="en-US" smtClean="0"/>
              <a:t>11/7/2013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36F9D-DEC8-46AD-B297-4B520D101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828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A72DF-83AF-4049-A366-7E5215820524}" type="datetimeFigureOut">
              <a:rPr lang="en-US" smtClean="0"/>
              <a:t>11/7/2013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536F9D-DEC8-46AD-B297-4B520D101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288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0A72DF-83AF-4049-A366-7E5215820524}" type="datetimeFigureOut">
              <a:rPr lang="en-US" smtClean="0"/>
              <a:t>11/7/2013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536F9D-DEC8-46AD-B297-4B520D101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301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e8jM94pNssc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animal+phyla+cladogram&amp;source=images&amp;cd=&amp;cad=rja&amp;docid=m3AhDKbFVjVLjM&amp;tbnid=qPLPAkl5EqU9LM:&amp;ved=0CAUQjRw&amp;url=http://sites.google.com/site/whatwasassignedandorhandedout/&amp;ei=qkAZUbiWIafg0QGwo4FA&amp;bvm=bv.42080656,d.dmQ&amp;psig=AFQjCNFMcFSmeed7AhUVaYlyJXp3pe66EA&amp;ust=1360695848890209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HB9MpBT2Ac0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m/url?sa=i&amp;source=images&amp;cd=&amp;cad=rja&amp;docid=57XP18CAtQdc5M&amp;tbnid=mCGRy_TLNHHIUM:&amp;ved=0CAgQjRwwAA&amp;url=http://science.kennesaw.edu/~jdirnber/Bio2108/Lecture/LecBiodiversity/BioDivAnimals.html&amp;ei=GeM4Ucu-AsHs0QHG4IHgBQ&amp;psig=AFQjCNH7ge0dw1LL5OiN6zhHAw6T8x_Gkw&amp;ust=1362769049090492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2049" y="152400"/>
            <a:ext cx="8786060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+mn-cs"/>
              </a:rPr>
              <a:t>PHYLUM </a:t>
            </a:r>
            <a:r>
              <a:rPr lang="en-US" sz="8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  <a:cs typeface="+mn-cs"/>
              </a:rPr>
              <a:t>CHRODATA</a:t>
            </a:r>
            <a:endParaRPr lang="en-US" sz="8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19903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4416" y="37070"/>
            <a:ext cx="9144000" cy="6858000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3250" name="Picture 2" descr="23_p478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905000"/>
            <a:ext cx="4948237" cy="372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3251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92D050"/>
                </a:solidFill>
              </a:rPr>
              <a:t>Circulation</a:t>
            </a:r>
            <a:endParaRPr lang="en-US" sz="6000" dirty="0">
              <a:solidFill>
                <a:srgbClr val="FF3300"/>
              </a:solidFill>
            </a:endParaRPr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3738563" cy="45259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Stronger </a:t>
            </a:r>
            <a:r>
              <a:rPr lang="en-US" b="1" u="sng" dirty="0">
                <a:solidFill>
                  <a:schemeClr val="bg1"/>
                </a:solidFill>
              </a:rPr>
              <a:t>heart</a:t>
            </a:r>
            <a:r>
              <a:rPr lang="en-US" dirty="0">
                <a:solidFill>
                  <a:schemeClr val="bg1"/>
                </a:solidFill>
              </a:rPr>
              <a:t> to circulate blood faster</a:t>
            </a:r>
          </a:p>
        </p:txBody>
      </p:sp>
      <p:sp>
        <p:nvSpPr>
          <p:cNvPr id="53253" name="Slide Number Placeholder 4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fld id="{0A3385D9-F6B1-4DD9-9518-46509205D834}" type="slidenum">
              <a:rPr lang="en-US" sz="1400"/>
              <a:pPr algn="r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37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5298" name="Picture 2" descr="23_p478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081" y="2133600"/>
            <a:ext cx="4948237" cy="372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299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92D050"/>
                </a:solidFill>
              </a:rPr>
              <a:t>Digestion</a:t>
            </a:r>
            <a:endParaRPr lang="en-US" sz="6000" dirty="0">
              <a:solidFill>
                <a:srgbClr val="FF3300"/>
              </a:solidFill>
            </a:endParaRPr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57163" y="1726189"/>
            <a:ext cx="4038600" cy="45259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Digest more food</a:t>
            </a:r>
          </a:p>
          <a:p>
            <a:pPr lvl="1"/>
            <a:r>
              <a:rPr lang="en-US" sz="3200" dirty="0" err="1">
                <a:solidFill>
                  <a:schemeClr val="bg1"/>
                </a:solidFill>
              </a:rPr>
              <a:t>Muscularized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b="1" u="sng" dirty="0">
                <a:solidFill>
                  <a:schemeClr val="bg1"/>
                </a:solidFill>
              </a:rPr>
              <a:t>gut</a:t>
            </a:r>
            <a:r>
              <a:rPr lang="en-US" sz="3200" dirty="0">
                <a:solidFill>
                  <a:schemeClr val="bg1"/>
                </a:solidFill>
              </a:rPr>
              <a:t>  </a:t>
            </a:r>
          </a:p>
          <a:p>
            <a:pPr lvl="1"/>
            <a:r>
              <a:rPr lang="en-US" sz="3200" dirty="0">
                <a:solidFill>
                  <a:schemeClr val="bg1"/>
                </a:solidFill>
              </a:rPr>
              <a:t>Digestive </a:t>
            </a:r>
            <a:r>
              <a:rPr lang="en-US" sz="3200" b="1" u="sng" dirty="0">
                <a:solidFill>
                  <a:schemeClr val="bg1"/>
                </a:solidFill>
              </a:rPr>
              <a:t>glands</a:t>
            </a:r>
          </a:p>
          <a:p>
            <a:pPr lvl="2"/>
            <a:r>
              <a:rPr lang="en-US" sz="3200" dirty="0">
                <a:solidFill>
                  <a:schemeClr val="bg1"/>
                </a:solidFill>
              </a:rPr>
              <a:t>Liver</a:t>
            </a:r>
          </a:p>
          <a:p>
            <a:pPr lvl="2"/>
            <a:r>
              <a:rPr lang="en-US" sz="3200" dirty="0">
                <a:solidFill>
                  <a:schemeClr val="bg1"/>
                </a:solidFill>
              </a:rPr>
              <a:t>Pancreas</a:t>
            </a:r>
          </a:p>
          <a:p>
            <a:pPr lvl="1">
              <a:buFontTx/>
              <a:buNone/>
            </a:pPr>
            <a:r>
              <a:rPr lang="en-US" sz="3200" dirty="0">
                <a:solidFill>
                  <a:schemeClr val="bg1"/>
                </a:solidFill>
              </a:rPr>
              <a:t>		</a:t>
            </a:r>
          </a:p>
        </p:txBody>
      </p:sp>
      <p:sp>
        <p:nvSpPr>
          <p:cNvPr id="55301" name="Slide Number Placeholder 4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fld id="{73E05AD5-C254-408C-8F24-AA0D851269A7}" type="slidenum">
              <a:rPr lang="en-US" sz="1400"/>
              <a:pPr algn="r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308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7346" name="Picture 2" descr="23_p478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599" y="2209800"/>
            <a:ext cx="4587081" cy="3251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347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92D050"/>
                </a:solidFill>
              </a:rPr>
              <a:t>Nervous System</a:t>
            </a:r>
            <a:endParaRPr lang="en-US" sz="6000" dirty="0">
              <a:solidFill>
                <a:srgbClr val="FF3300"/>
              </a:solidFill>
            </a:endParaRPr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76200" y="1750868"/>
            <a:ext cx="4267200" cy="4525963"/>
          </a:xfrm>
        </p:spPr>
        <p:txBody>
          <a:bodyPr/>
          <a:lstStyle/>
          <a:p>
            <a:r>
              <a:rPr lang="en-US" sz="2800" dirty="0">
                <a:solidFill>
                  <a:schemeClr val="bg1"/>
                </a:solidFill>
              </a:rPr>
              <a:t>More complex for better</a:t>
            </a:r>
          </a:p>
          <a:p>
            <a:pPr lvl="1"/>
            <a:r>
              <a:rPr lang="en-US" b="1" u="sng" dirty="0">
                <a:solidFill>
                  <a:schemeClr val="bg1"/>
                </a:solidFill>
              </a:rPr>
              <a:t>Motor</a:t>
            </a:r>
            <a:r>
              <a:rPr lang="en-US" dirty="0">
                <a:solidFill>
                  <a:schemeClr val="bg1"/>
                </a:solidFill>
              </a:rPr>
              <a:t> control of body to capture food</a:t>
            </a:r>
          </a:p>
          <a:p>
            <a:pPr lvl="1"/>
            <a:r>
              <a:rPr lang="en-US" b="1" u="sng" dirty="0">
                <a:solidFill>
                  <a:schemeClr val="bg1"/>
                </a:solidFill>
              </a:rPr>
              <a:t>Sensory</a:t>
            </a:r>
            <a:r>
              <a:rPr lang="en-US" dirty="0">
                <a:solidFill>
                  <a:schemeClr val="bg1"/>
                </a:solidFill>
              </a:rPr>
              <a:t> detection of the animals environment</a:t>
            </a:r>
          </a:p>
          <a:p>
            <a:pPr lvl="1"/>
            <a:r>
              <a:rPr lang="en-US" b="1" u="sng" dirty="0">
                <a:solidFill>
                  <a:schemeClr val="bg1"/>
                </a:solidFill>
              </a:rPr>
              <a:t>Integration</a:t>
            </a:r>
            <a:r>
              <a:rPr lang="en-US" dirty="0">
                <a:solidFill>
                  <a:schemeClr val="bg1"/>
                </a:solidFill>
              </a:rPr>
              <a:t> centers (brain) </a:t>
            </a:r>
          </a:p>
        </p:txBody>
      </p:sp>
      <p:sp>
        <p:nvSpPr>
          <p:cNvPr id="57350" name="Slide Number Placeholder 4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fld id="{59DFCFE7-E46E-45AF-8FC4-417E31B2C44B}" type="slidenum">
              <a:rPr lang="en-US" sz="1400"/>
              <a:pPr algn="r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847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92D050"/>
                </a:solidFill>
              </a:rPr>
              <a:t>Nervous System</a:t>
            </a:r>
            <a:endParaRPr lang="en-CA" sz="6000" dirty="0">
              <a:solidFill>
                <a:srgbClr val="FF3300"/>
              </a:solidFill>
            </a:endParaRPr>
          </a:p>
        </p:txBody>
      </p:sp>
      <p:pic>
        <p:nvPicPr>
          <p:cNvPr id="59395" name="Picture 3" descr="23_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1200"/>
            <a:ext cx="9036050" cy="274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9396" name="Group 4"/>
          <p:cNvGrpSpPr>
            <a:grpSpLocks/>
          </p:cNvGrpSpPr>
          <p:nvPr/>
        </p:nvGrpSpPr>
        <p:grpSpPr bwMode="auto">
          <a:xfrm>
            <a:off x="6934200" y="3367087"/>
            <a:ext cx="1981200" cy="2043113"/>
            <a:chOff x="4272" y="2208"/>
            <a:chExt cx="1248" cy="1287"/>
          </a:xfrm>
        </p:grpSpPr>
        <p:sp>
          <p:nvSpPr>
            <p:cNvPr id="59397" name="Text Box 5"/>
            <p:cNvSpPr txBox="1">
              <a:spLocks noChangeArrowheads="1"/>
            </p:cNvSpPr>
            <p:nvPr/>
          </p:nvSpPr>
          <p:spPr bwMode="auto">
            <a:xfrm>
              <a:off x="4272" y="3168"/>
              <a:ext cx="1248" cy="327"/>
            </a:xfrm>
            <a:prstGeom prst="rect">
              <a:avLst/>
            </a:prstGeom>
            <a:noFill/>
            <a:ln w="9525">
              <a:solidFill>
                <a:srgbClr val="FFC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800" b="1" dirty="0">
                  <a:solidFill>
                    <a:schemeClr val="bg1"/>
                  </a:solidFill>
                </a:rPr>
                <a:t>Forebrain</a:t>
              </a:r>
            </a:p>
          </p:txBody>
        </p:sp>
        <p:sp>
          <p:nvSpPr>
            <p:cNvPr id="59398" name="Line 6"/>
            <p:cNvSpPr>
              <a:spLocks noChangeShapeType="1"/>
            </p:cNvSpPr>
            <p:nvPr/>
          </p:nvSpPr>
          <p:spPr bwMode="auto">
            <a:xfrm flipH="1" flipV="1">
              <a:off x="4704" y="2208"/>
              <a:ext cx="96" cy="960"/>
            </a:xfrm>
            <a:prstGeom prst="line">
              <a:avLst/>
            </a:prstGeom>
            <a:noFill/>
            <a:ln w="57150">
              <a:solidFill>
                <a:srgbClr val="FFC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9399" name="Group 7"/>
          <p:cNvGrpSpPr>
            <a:grpSpLocks/>
          </p:cNvGrpSpPr>
          <p:nvPr/>
        </p:nvGrpSpPr>
        <p:grpSpPr bwMode="auto">
          <a:xfrm>
            <a:off x="4724877" y="3168979"/>
            <a:ext cx="2361724" cy="2637622"/>
            <a:chOff x="2973" y="2064"/>
            <a:chExt cx="1539" cy="1509"/>
          </a:xfrm>
        </p:grpSpPr>
        <p:sp>
          <p:nvSpPr>
            <p:cNvPr id="59400" name="Text Box 8"/>
            <p:cNvSpPr txBox="1">
              <a:spLocks noChangeArrowheads="1"/>
            </p:cNvSpPr>
            <p:nvPr/>
          </p:nvSpPr>
          <p:spPr bwMode="auto">
            <a:xfrm>
              <a:off x="2973" y="3264"/>
              <a:ext cx="1248" cy="309"/>
            </a:xfrm>
            <a:prstGeom prst="rect">
              <a:avLst/>
            </a:prstGeom>
            <a:noFill/>
            <a:ln w="9525">
              <a:solidFill>
                <a:srgbClr val="FFC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800" b="1" dirty="0" smtClean="0">
                  <a:solidFill>
                    <a:schemeClr val="bg1"/>
                  </a:solidFill>
                </a:rPr>
                <a:t>Midbrain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59401" name="Line 9"/>
            <p:cNvSpPr>
              <a:spLocks noChangeShapeType="1"/>
            </p:cNvSpPr>
            <p:nvPr/>
          </p:nvSpPr>
          <p:spPr bwMode="auto">
            <a:xfrm flipV="1">
              <a:off x="3744" y="2064"/>
              <a:ext cx="768" cy="1200"/>
            </a:xfrm>
            <a:prstGeom prst="line">
              <a:avLst/>
            </a:prstGeom>
            <a:noFill/>
            <a:ln w="57150">
              <a:solidFill>
                <a:srgbClr val="FFC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9402" name="Group 10"/>
          <p:cNvGrpSpPr>
            <a:grpSpLocks/>
          </p:cNvGrpSpPr>
          <p:nvPr/>
        </p:nvGrpSpPr>
        <p:grpSpPr bwMode="auto">
          <a:xfrm>
            <a:off x="2375571" y="3048000"/>
            <a:ext cx="4482428" cy="2299955"/>
            <a:chOff x="1553" y="2016"/>
            <a:chExt cx="2719" cy="1303"/>
          </a:xfrm>
        </p:grpSpPr>
        <p:sp>
          <p:nvSpPr>
            <p:cNvPr id="59403" name="Text Box 11"/>
            <p:cNvSpPr txBox="1">
              <a:spLocks noChangeArrowheads="1"/>
            </p:cNvSpPr>
            <p:nvPr/>
          </p:nvSpPr>
          <p:spPr bwMode="auto">
            <a:xfrm>
              <a:off x="1553" y="3023"/>
              <a:ext cx="1248" cy="296"/>
            </a:xfrm>
            <a:prstGeom prst="rect">
              <a:avLst/>
            </a:prstGeom>
            <a:noFill/>
            <a:ln w="9525">
              <a:solidFill>
                <a:srgbClr val="FFC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800" b="1" dirty="0">
                  <a:solidFill>
                    <a:schemeClr val="bg1"/>
                  </a:solidFill>
                </a:rPr>
                <a:t>Hindbrain</a:t>
              </a:r>
            </a:p>
          </p:txBody>
        </p:sp>
        <p:sp>
          <p:nvSpPr>
            <p:cNvPr id="59404" name="Line 12"/>
            <p:cNvSpPr>
              <a:spLocks noChangeShapeType="1"/>
            </p:cNvSpPr>
            <p:nvPr/>
          </p:nvSpPr>
          <p:spPr bwMode="auto">
            <a:xfrm flipV="1">
              <a:off x="2784" y="2016"/>
              <a:ext cx="1488" cy="1008"/>
            </a:xfrm>
            <a:prstGeom prst="line">
              <a:avLst/>
            </a:prstGeom>
            <a:noFill/>
            <a:ln w="57150">
              <a:solidFill>
                <a:srgbClr val="FFC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9405" name="Slide Number Placeholder 4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fld id="{5BB12351-E70D-48DB-AC18-911D7DA860F6}" type="slidenum">
              <a:rPr lang="en-US" sz="1400"/>
              <a:pPr algn="r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974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1000"/>
                                        <p:tgtEl>
                                          <p:spTgt spid="59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1000"/>
                                        <p:tgtEl>
                                          <p:spTgt spid="59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92D050"/>
                </a:solidFill>
              </a:rPr>
              <a:t>Subphyla</a:t>
            </a:r>
            <a:endParaRPr lang="en-US" sz="6000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i="1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Phylum</a:t>
            </a:r>
            <a:r>
              <a:rPr lang="en-GB" i="1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GB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b="1" kern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Chordata</a:t>
            </a:r>
            <a:endParaRPr lang="en-GB" b="1" kern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1"/>
            <a:r>
              <a:rPr lang="en-GB" sz="3200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GB" sz="3200" i="1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Subphylum.</a:t>
            </a:r>
            <a:r>
              <a:rPr lang="en-GB" sz="3200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3200" b="1" kern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Urochordata</a:t>
            </a:r>
            <a:endParaRPr lang="en-GB" sz="3200" b="1" kern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1"/>
            <a:r>
              <a:rPr lang="en-GB" sz="3200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GB" sz="3200" i="1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Subphylum.</a:t>
            </a:r>
            <a:r>
              <a:rPr lang="en-GB" sz="3200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3200" b="1" kern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Cephalochordata</a:t>
            </a:r>
            <a:endParaRPr lang="en-GB" sz="3200" b="1" kern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1"/>
            <a:r>
              <a:rPr lang="en-GB" sz="3200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GB" sz="3200" i="1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Subphylum.</a:t>
            </a:r>
            <a:r>
              <a:rPr lang="en-GB" sz="3200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3200" b="1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Vertebrata</a:t>
            </a:r>
          </a:p>
          <a:p>
            <a:pPr>
              <a:lnSpc>
                <a:spcPct val="95000"/>
              </a:lnSpc>
            </a:pPr>
            <a:endParaRPr lang="en-US" b="1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576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err="1" smtClean="0">
                <a:solidFill>
                  <a:srgbClr val="92D050"/>
                </a:solidFill>
              </a:rPr>
              <a:t>Urochordata</a:t>
            </a:r>
            <a:endParaRPr lang="en-US" sz="6000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5000"/>
              </a:lnSpc>
            </a:pPr>
            <a:r>
              <a:rPr lang="en-US" b="1" dirty="0" smtClean="0">
                <a:solidFill>
                  <a:schemeClr val="bg1"/>
                </a:solidFill>
              </a:rPr>
              <a:t>Animals that take </a:t>
            </a:r>
            <a:r>
              <a:rPr lang="en-US" b="1" dirty="0">
                <a:solidFill>
                  <a:schemeClr val="bg1"/>
                </a:solidFill>
              </a:rPr>
              <a:t>in </a:t>
            </a:r>
            <a:r>
              <a:rPr lang="en-US" b="1" dirty="0" smtClean="0">
                <a:solidFill>
                  <a:schemeClr val="bg1"/>
                </a:solidFill>
              </a:rPr>
              <a:t>and filter water </a:t>
            </a:r>
            <a:r>
              <a:rPr lang="en-US" b="1" dirty="0">
                <a:solidFill>
                  <a:schemeClr val="bg1"/>
                </a:solidFill>
              </a:rPr>
              <a:t>through an </a:t>
            </a:r>
            <a:r>
              <a:rPr lang="en-US" b="1" u="sng" dirty="0">
                <a:solidFill>
                  <a:schemeClr val="bg1"/>
                </a:solidFill>
              </a:rPr>
              <a:t>incurrent </a:t>
            </a:r>
            <a:r>
              <a:rPr lang="en-US" b="1" u="sng" dirty="0" smtClean="0">
                <a:solidFill>
                  <a:schemeClr val="bg1"/>
                </a:solidFill>
              </a:rPr>
              <a:t>and </a:t>
            </a:r>
            <a:r>
              <a:rPr lang="en-US" b="1" u="sng" dirty="0" err="1" smtClean="0">
                <a:solidFill>
                  <a:schemeClr val="bg1"/>
                </a:solidFill>
              </a:rPr>
              <a:t>excurrent</a:t>
            </a:r>
            <a:r>
              <a:rPr lang="en-US" b="1" u="sng" dirty="0" smtClean="0">
                <a:solidFill>
                  <a:schemeClr val="bg1"/>
                </a:solidFill>
              </a:rPr>
              <a:t> siphon</a:t>
            </a:r>
            <a:r>
              <a:rPr lang="en-US" b="1" dirty="0" smtClean="0">
                <a:solidFill>
                  <a:schemeClr val="bg1"/>
                </a:solidFill>
              </a:rPr>
              <a:t>. </a:t>
            </a:r>
          </a:p>
          <a:p>
            <a:pPr lvl="1">
              <a:lnSpc>
                <a:spcPct val="95000"/>
              </a:lnSpc>
            </a:pPr>
            <a:r>
              <a:rPr lang="en-US" b="1" dirty="0" smtClean="0">
                <a:solidFill>
                  <a:schemeClr val="bg1"/>
                </a:solidFill>
              </a:rPr>
              <a:t>Feeding</a:t>
            </a:r>
          </a:p>
          <a:p>
            <a:pPr lvl="1">
              <a:lnSpc>
                <a:spcPct val="95000"/>
              </a:lnSpc>
            </a:pPr>
            <a:r>
              <a:rPr lang="en-US" b="1" dirty="0" smtClean="0">
                <a:solidFill>
                  <a:schemeClr val="bg1"/>
                </a:solidFill>
              </a:rPr>
              <a:t>Respiration</a:t>
            </a:r>
          </a:p>
          <a:p>
            <a:pPr lvl="1">
              <a:lnSpc>
                <a:spcPct val="95000"/>
              </a:lnSpc>
            </a:pPr>
            <a:endParaRPr lang="en-US" b="1" dirty="0" smtClean="0">
              <a:solidFill>
                <a:schemeClr val="bg1"/>
              </a:solidFill>
            </a:endParaRPr>
          </a:p>
          <a:p>
            <a:pPr>
              <a:lnSpc>
                <a:spcPct val="95000"/>
              </a:lnSpc>
            </a:pPr>
            <a:r>
              <a:rPr lang="en-US" b="1" dirty="0" smtClean="0">
                <a:solidFill>
                  <a:schemeClr val="bg1"/>
                </a:solidFill>
              </a:rPr>
              <a:t>Most </a:t>
            </a:r>
            <a:r>
              <a:rPr lang="en-US" b="1" dirty="0">
                <a:solidFill>
                  <a:schemeClr val="bg1"/>
                </a:solidFill>
              </a:rPr>
              <a:t>adult tunicates are sessile and attached to rocks or similarly suitable surfaces on the ocean </a:t>
            </a:r>
            <a:r>
              <a:rPr lang="en-US" b="1" dirty="0" smtClean="0">
                <a:solidFill>
                  <a:schemeClr val="bg1"/>
                </a:solidFill>
              </a:rPr>
              <a:t>floor.</a:t>
            </a:r>
            <a:endParaRPr lang="en-US" b="1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79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09" y="1118874"/>
            <a:ext cx="7622382" cy="5716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228599" y="287542"/>
            <a:ext cx="8686801" cy="818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572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573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7145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1717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6289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861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5433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sz="2800" b="1" dirty="0">
                <a:solidFill>
                  <a:schemeClr val="bg1"/>
                </a:solidFill>
                <a:latin typeface="Arial" charset="0"/>
              </a:rPr>
              <a:t>Chordates that are NOT vertebrates: </a:t>
            </a:r>
            <a:br>
              <a:rPr lang="en-US" sz="2800" b="1" dirty="0">
                <a:solidFill>
                  <a:schemeClr val="bg1"/>
                </a:solidFill>
                <a:latin typeface="Arial" charset="0"/>
              </a:rPr>
            </a:br>
            <a:r>
              <a:rPr lang="en-US" sz="2800" b="1" dirty="0">
                <a:solidFill>
                  <a:schemeClr val="bg1"/>
                </a:solidFill>
                <a:latin typeface="Arial" charset="0"/>
              </a:rPr>
              <a:t>Sea Squirts or Tunicates</a:t>
            </a:r>
          </a:p>
        </p:txBody>
      </p:sp>
      <p:sp>
        <p:nvSpPr>
          <p:cNvPr id="2" name="Rectangle 1"/>
          <p:cNvSpPr/>
          <p:nvPr/>
        </p:nvSpPr>
        <p:spPr>
          <a:xfrm>
            <a:off x="760808" y="6465970"/>
            <a:ext cx="7622381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http://www.youtube.com/watch?v=e8jM94pNssc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89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02266"/>
            <a:ext cx="3896202" cy="482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448" y="1523048"/>
            <a:ext cx="4220528" cy="2134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4723448" y="3810000"/>
            <a:ext cx="422052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572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573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7145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1717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6289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0861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5433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95000"/>
              </a:lnSpc>
            </a:pPr>
            <a:r>
              <a:rPr lang="en-US" sz="4000" b="1" dirty="0">
                <a:solidFill>
                  <a:schemeClr val="bg1"/>
                </a:solidFill>
                <a:latin typeface="Arial" charset="0"/>
              </a:rPr>
              <a:t>Lancelet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err="1" smtClean="0">
                <a:solidFill>
                  <a:srgbClr val="92D050"/>
                </a:solidFill>
              </a:rPr>
              <a:t>Cephalochordata</a:t>
            </a:r>
            <a:endParaRPr lang="en-US" sz="60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34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92D050"/>
                </a:solidFill>
              </a:rPr>
              <a:t>Vertebrates</a:t>
            </a:r>
            <a:endParaRPr lang="en-US" sz="6000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5000"/>
              </a:lnSpc>
            </a:pPr>
            <a:r>
              <a:rPr lang="en-US" b="1" dirty="0">
                <a:solidFill>
                  <a:schemeClr val="bg1"/>
                </a:solidFill>
                <a:latin typeface="Arial" charset="0"/>
              </a:rPr>
              <a:t>Animals with a backbone or vertebral column (endoskeleton)</a:t>
            </a:r>
            <a:endParaRPr lang="en-US" b="1" dirty="0">
              <a:solidFill>
                <a:schemeClr val="bg1"/>
              </a:solidFill>
            </a:endParaRPr>
          </a:p>
          <a:p>
            <a:pPr>
              <a:lnSpc>
                <a:spcPct val="95000"/>
              </a:lnSpc>
            </a:pPr>
            <a:r>
              <a:rPr lang="en-US" b="1" dirty="0" smtClean="0">
                <a:solidFill>
                  <a:schemeClr val="bg1"/>
                </a:solidFill>
                <a:latin typeface="Arial" charset="0"/>
              </a:rPr>
              <a:t>Have </a:t>
            </a:r>
            <a:r>
              <a:rPr lang="en-US" b="1" dirty="0">
                <a:solidFill>
                  <a:schemeClr val="bg1"/>
                </a:solidFill>
                <a:latin typeface="Arial" charset="0"/>
              </a:rPr>
              <a:t>spinal cord - dorsal, hollow nerve cord </a:t>
            </a:r>
            <a:endParaRPr lang="en-US" b="1" dirty="0">
              <a:solidFill>
                <a:schemeClr val="bg1"/>
              </a:solidFill>
            </a:endParaRPr>
          </a:p>
          <a:p>
            <a:pPr>
              <a:lnSpc>
                <a:spcPct val="95000"/>
              </a:lnSpc>
            </a:pPr>
            <a:r>
              <a:rPr lang="en-US" b="1" dirty="0" smtClean="0">
                <a:solidFill>
                  <a:schemeClr val="bg1"/>
                </a:solidFill>
                <a:latin typeface="Arial" charset="0"/>
              </a:rPr>
              <a:t>Front </a:t>
            </a:r>
            <a:r>
              <a:rPr lang="en-US" b="1" dirty="0">
                <a:solidFill>
                  <a:schemeClr val="bg1"/>
                </a:solidFill>
                <a:latin typeface="Arial" charset="0"/>
              </a:rPr>
              <a:t>end of spinal cord develops a </a:t>
            </a:r>
            <a:r>
              <a:rPr lang="en-US" b="1" dirty="0" smtClean="0">
                <a:solidFill>
                  <a:schemeClr val="bg1"/>
                </a:solidFill>
                <a:latin typeface="Arial" charset="0"/>
              </a:rPr>
              <a:t>brain</a:t>
            </a:r>
          </a:p>
          <a:p>
            <a:pPr>
              <a:lnSpc>
                <a:spcPct val="95000"/>
              </a:lnSpc>
            </a:pPr>
            <a:endParaRPr lang="en-US" b="1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39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92D050"/>
                </a:solidFill>
              </a:rPr>
              <a:t>Vertebrates</a:t>
            </a:r>
            <a:endParaRPr lang="en-US" sz="6000" dirty="0">
              <a:solidFill>
                <a:srgbClr val="92D05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600" b="1" u="sng" dirty="0" smtClean="0">
                <a:solidFill>
                  <a:schemeClr val="bg1"/>
                </a:solidFill>
                <a:latin typeface="Arial" charset="0"/>
              </a:rPr>
              <a:t>Jawless </a:t>
            </a:r>
            <a:r>
              <a:rPr lang="en-US" sz="3600" b="1" u="sng" dirty="0">
                <a:solidFill>
                  <a:schemeClr val="bg1"/>
                </a:solidFill>
                <a:latin typeface="Arial" charset="0"/>
              </a:rPr>
              <a:t>Fish </a:t>
            </a:r>
            <a:r>
              <a:rPr lang="en-US" sz="3600" b="1" dirty="0">
                <a:solidFill>
                  <a:schemeClr val="bg1"/>
                </a:solidFill>
                <a:latin typeface="Arial" charset="0"/>
              </a:rPr>
              <a:t>(lamprey, </a:t>
            </a:r>
            <a:r>
              <a:rPr lang="en-US" sz="3600" b="1" dirty="0" smtClean="0">
                <a:solidFill>
                  <a:schemeClr val="bg1"/>
                </a:solidFill>
                <a:latin typeface="Arial" charset="0"/>
              </a:rPr>
              <a:t>hagfish)</a:t>
            </a:r>
          </a:p>
          <a:p>
            <a:r>
              <a:rPr lang="en-US" sz="3600" b="1" u="sng" dirty="0" smtClean="0">
                <a:solidFill>
                  <a:schemeClr val="bg1"/>
                </a:solidFill>
                <a:latin typeface="Arial" charset="0"/>
              </a:rPr>
              <a:t>Cartilage </a:t>
            </a:r>
            <a:r>
              <a:rPr lang="en-US" sz="3600" b="1" u="sng" dirty="0">
                <a:solidFill>
                  <a:schemeClr val="bg1"/>
                </a:solidFill>
                <a:latin typeface="Arial" charset="0"/>
              </a:rPr>
              <a:t>Fish </a:t>
            </a:r>
            <a:r>
              <a:rPr lang="en-US" sz="3600" b="1" dirty="0">
                <a:solidFill>
                  <a:schemeClr val="bg1"/>
                </a:solidFill>
                <a:latin typeface="Arial" charset="0"/>
              </a:rPr>
              <a:t>(sharks, rays</a:t>
            </a:r>
            <a:r>
              <a:rPr lang="en-US" sz="3600" b="1" dirty="0" smtClean="0">
                <a:solidFill>
                  <a:schemeClr val="bg1"/>
                </a:solidFill>
                <a:latin typeface="Arial" charset="0"/>
              </a:rPr>
              <a:t>…)</a:t>
            </a:r>
          </a:p>
          <a:p>
            <a:r>
              <a:rPr lang="en-US" sz="3600" b="1" u="sng" dirty="0" smtClean="0">
                <a:solidFill>
                  <a:schemeClr val="bg1"/>
                </a:solidFill>
                <a:latin typeface="Arial" charset="0"/>
              </a:rPr>
              <a:t>Bony </a:t>
            </a:r>
            <a:r>
              <a:rPr lang="en-US" sz="3600" b="1" u="sng" dirty="0">
                <a:solidFill>
                  <a:schemeClr val="bg1"/>
                </a:solidFill>
                <a:latin typeface="Arial" charset="0"/>
              </a:rPr>
              <a:t>Fish </a:t>
            </a:r>
            <a:r>
              <a:rPr lang="en-US" sz="3600" b="1" dirty="0">
                <a:solidFill>
                  <a:schemeClr val="bg1"/>
                </a:solidFill>
                <a:latin typeface="Arial" charset="0"/>
              </a:rPr>
              <a:t>(salmon, catfish, goldfish</a:t>
            </a:r>
            <a:r>
              <a:rPr lang="en-US" sz="3600" b="1" dirty="0" smtClean="0">
                <a:solidFill>
                  <a:schemeClr val="bg1"/>
                </a:solidFill>
                <a:latin typeface="Arial" charset="0"/>
              </a:rPr>
              <a:t>…)</a:t>
            </a:r>
          </a:p>
          <a:p>
            <a:r>
              <a:rPr lang="en-US" sz="3600" b="1" u="sng" dirty="0" smtClean="0">
                <a:solidFill>
                  <a:schemeClr val="bg1"/>
                </a:solidFill>
                <a:latin typeface="Arial" charset="0"/>
              </a:rPr>
              <a:t>Amphibians</a:t>
            </a:r>
            <a:r>
              <a:rPr lang="en-US" sz="3600" b="1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3600" b="1" dirty="0">
                <a:solidFill>
                  <a:schemeClr val="bg1"/>
                </a:solidFill>
                <a:latin typeface="Arial" charset="0"/>
              </a:rPr>
              <a:t>(frogs, salamanders</a:t>
            </a:r>
            <a:r>
              <a:rPr lang="en-US" sz="3600" b="1" dirty="0" smtClean="0">
                <a:solidFill>
                  <a:schemeClr val="bg1"/>
                </a:solidFill>
                <a:latin typeface="Arial" charset="0"/>
              </a:rPr>
              <a:t>…)</a:t>
            </a:r>
          </a:p>
          <a:p>
            <a:r>
              <a:rPr lang="en-US" sz="3600" b="1" u="sng" dirty="0" smtClean="0">
                <a:solidFill>
                  <a:schemeClr val="bg1"/>
                </a:solidFill>
                <a:latin typeface="Arial" charset="0"/>
              </a:rPr>
              <a:t>Reptiles</a:t>
            </a:r>
            <a:r>
              <a:rPr lang="en-US" sz="3600" b="1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3600" b="1" dirty="0">
                <a:solidFill>
                  <a:schemeClr val="bg1"/>
                </a:solidFill>
                <a:latin typeface="Arial" charset="0"/>
              </a:rPr>
              <a:t>(lizards, turtles</a:t>
            </a:r>
            <a:r>
              <a:rPr lang="en-US" sz="3600" b="1" dirty="0" smtClean="0">
                <a:solidFill>
                  <a:schemeClr val="bg1"/>
                </a:solidFill>
                <a:latin typeface="Arial" charset="0"/>
              </a:rPr>
              <a:t>…)</a:t>
            </a:r>
          </a:p>
          <a:p>
            <a:r>
              <a:rPr lang="en-US" sz="3600" b="1" u="sng" dirty="0" smtClean="0">
                <a:solidFill>
                  <a:schemeClr val="bg1"/>
                </a:solidFill>
                <a:latin typeface="Arial" charset="0"/>
              </a:rPr>
              <a:t>Birds</a:t>
            </a:r>
            <a:r>
              <a:rPr lang="en-US" sz="3600" b="1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3600" b="1" dirty="0">
                <a:solidFill>
                  <a:schemeClr val="bg1"/>
                </a:solidFill>
                <a:latin typeface="Arial" charset="0"/>
              </a:rPr>
              <a:t>(sparrows, hawks</a:t>
            </a:r>
            <a:r>
              <a:rPr lang="en-US" sz="3600" b="1" dirty="0" smtClean="0">
                <a:solidFill>
                  <a:schemeClr val="bg1"/>
                </a:solidFill>
                <a:latin typeface="Arial" charset="0"/>
              </a:rPr>
              <a:t>…)</a:t>
            </a:r>
          </a:p>
          <a:p>
            <a:r>
              <a:rPr lang="en-US" sz="3600" b="1" u="sng" dirty="0" smtClean="0">
                <a:solidFill>
                  <a:schemeClr val="bg1"/>
                </a:solidFill>
                <a:latin typeface="Arial" charset="0"/>
              </a:rPr>
              <a:t>Mammals</a:t>
            </a:r>
            <a:r>
              <a:rPr lang="en-US" sz="3600" b="1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3600" b="1" dirty="0">
                <a:solidFill>
                  <a:schemeClr val="bg1"/>
                </a:solidFill>
                <a:latin typeface="Arial" charset="0"/>
              </a:rPr>
              <a:t>(humans, whales, cats..)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39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http://kvhs.nbed.nb.ca/gallant/biology/Cladogram_animalia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059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Oval 4"/>
          <p:cNvSpPr>
            <a:spLocks noChangeArrowheads="1"/>
          </p:cNvSpPr>
          <p:nvPr/>
        </p:nvSpPr>
        <p:spPr bwMode="auto">
          <a:xfrm>
            <a:off x="8077200" y="0"/>
            <a:ext cx="1028700" cy="2819400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>
            <a:prstShdw prst="shdw17" dist="17961" dir="2700000">
              <a:srgbClr val="990000"/>
            </a:prstShdw>
          </a:effec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84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92D050"/>
                </a:solidFill>
              </a:rPr>
              <a:t>Chordates</a:t>
            </a:r>
            <a:endParaRPr lang="en-US" sz="6000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Kingdom </a:t>
            </a:r>
            <a:r>
              <a:rPr lang="en-US" b="1" dirty="0" err="1" smtClean="0">
                <a:solidFill>
                  <a:schemeClr val="bg1"/>
                </a:solidFill>
              </a:rPr>
              <a:t>Animalia</a:t>
            </a:r>
            <a:endParaRPr lang="en-US" b="1" dirty="0" smtClean="0">
              <a:solidFill>
                <a:schemeClr val="bg1"/>
              </a:solidFill>
            </a:endParaRPr>
          </a:p>
          <a:p>
            <a:r>
              <a:rPr lang="en-US" b="1" dirty="0" smtClean="0">
                <a:solidFill>
                  <a:schemeClr val="bg1"/>
                </a:solidFill>
              </a:rPr>
              <a:t>Phylum </a:t>
            </a:r>
            <a:r>
              <a:rPr lang="en-US" b="1" dirty="0" err="1" smtClean="0">
                <a:solidFill>
                  <a:schemeClr val="bg1"/>
                </a:solidFill>
              </a:rPr>
              <a:t>Chordata</a:t>
            </a:r>
            <a:endParaRPr lang="en-US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3981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92D050"/>
                </a:solidFill>
              </a:rPr>
              <a:t>Body Plan</a:t>
            </a:r>
            <a:endParaRPr lang="en-US" sz="6000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u="sng" dirty="0" smtClean="0">
                <a:solidFill>
                  <a:srgbClr val="FFFFFF"/>
                </a:solidFill>
              </a:rPr>
              <a:t>Levels of Organization</a:t>
            </a:r>
            <a:r>
              <a:rPr lang="en-US" b="1" dirty="0" smtClean="0">
                <a:solidFill>
                  <a:srgbClr val="FFFFFF"/>
                </a:solidFill>
              </a:rPr>
              <a:t>: Specialized Cells,  Tissues, Organs, Organ Systems</a:t>
            </a:r>
          </a:p>
          <a:p>
            <a:r>
              <a:rPr lang="en-US" b="1" u="sng" dirty="0" smtClean="0">
                <a:solidFill>
                  <a:srgbClr val="FFFFFF"/>
                </a:solidFill>
              </a:rPr>
              <a:t>Body Symmetry</a:t>
            </a:r>
            <a:r>
              <a:rPr lang="en-US" b="1" dirty="0" smtClean="0">
                <a:solidFill>
                  <a:srgbClr val="FFFFFF"/>
                </a:solidFill>
              </a:rPr>
              <a:t>: Bilateral</a:t>
            </a:r>
          </a:p>
          <a:p>
            <a:r>
              <a:rPr lang="en-US" b="1" u="sng" dirty="0" smtClean="0">
                <a:solidFill>
                  <a:srgbClr val="FFFFFF"/>
                </a:solidFill>
              </a:rPr>
              <a:t>Germ Layers</a:t>
            </a:r>
            <a:r>
              <a:rPr lang="en-US" b="1" dirty="0" smtClean="0">
                <a:solidFill>
                  <a:srgbClr val="FFFFFF"/>
                </a:solidFill>
              </a:rPr>
              <a:t>: Three</a:t>
            </a:r>
          </a:p>
          <a:p>
            <a:r>
              <a:rPr lang="en-US" b="1" u="sng" dirty="0" smtClean="0">
                <a:solidFill>
                  <a:srgbClr val="FFFFFF"/>
                </a:solidFill>
              </a:rPr>
              <a:t>Body Cavity</a:t>
            </a:r>
            <a:r>
              <a:rPr lang="en-US" b="1" dirty="0" smtClean="0">
                <a:solidFill>
                  <a:srgbClr val="FFFFFF"/>
                </a:solidFill>
              </a:rPr>
              <a:t>: True Coelom</a:t>
            </a:r>
          </a:p>
          <a:p>
            <a:r>
              <a:rPr lang="en-US" b="1" u="sng" dirty="0" smtClean="0">
                <a:solidFill>
                  <a:srgbClr val="FFFFFF"/>
                </a:solidFill>
              </a:rPr>
              <a:t>Embryological Development</a:t>
            </a:r>
            <a:r>
              <a:rPr lang="en-US" b="1" dirty="0" smtClean="0">
                <a:solidFill>
                  <a:srgbClr val="FFFFFF"/>
                </a:solidFill>
              </a:rPr>
              <a:t>: </a:t>
            </a:r>
            <a:r>
              <a:rPr lang="en-US" b="1" dirty="0" err="1" smtClean="0">
                <a:solidFill>
                  <a:srgbClr val="FFFFFF"/>
                </a:solidFill>
              </a:rPr>
              <a:t>Deuterostome</a:t>
            </a:r>
            <a:endParaRPr lang="en-US" b="1" dirty="0" smtClean="0">
              <a:solidFill>
                <a:srgbClr val="FFFFFF"/>
              </a:solidFill>
            </a:endParaRPr>
          </a:p>
          <a:p>
            <a:r>
              <a:rPr lang="en-US" b="1" u="sng" dirty="0" smtClean="0">
                <a:solidFill>
                  <a:srgbClr val="FFFFFF"/>
                </a:solidFill>
              </a:rPr>
              <a:t>Segmentation</a:t>
            </a:r>
            <a:r>
              <a:rPr lang="en-US" b="1" dirty="0" smtClean="0">
                <a:solidFill>
                  <a:srgbClr val="FFFFFF"/>
                </a:solidFill>
              </a:rPr>
              <a:t>: Present</a:t>
            </a:r>
          </a:p>
          <a:p>
            <a:r>
              <a:rPr lang="en-US" b="1" u="sng" dirty="0" smtClean="0">
                <a:solidFill>
                  <a:srgbClr val="FFFFFF"/>
                </a:solidFill>
              </a:rPr>
              <a:t>Cephalization</a:t>
            </a:r>
            <a:r>
              <a:rPr lang="en-US" b="1" dirty="0" smtClean="0">
                <a:solidFill>
                  <a:srgbClr val="FFFFFF"/>
                </a:solidFill>
              </a:rPr>
              <a:t>: Present</a:t>
            </a:r>
          </a:p>
        </p:txBody>
      </p:sp>
    </p:spTree>
    <p:extLst>
      <p:ext uri="{BB962C8B-B14F-4D97-AF65-F5344CB8AC3E}">
        <p14:creationId xmlns:p14="http://schemas.microsoft.com/office/powerpoint/2010/main" val="3883331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92D050"/>
                </a:solidFill>
              </a:rPr>
              <a:t>Characteristics</a:t>
            </a:r>
            <a:endParaRPr lang="en-US" sz="6000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1" indent="-342900">
              <a:lnSpc>
                <a:spcPct val="95000"/>
              </a:lnSpc>
              <a:buFont typeface="Arial" pitchFamily="34" charset="0"/>
              <a:buChar char="•"/>
            </a:pPr>
            <a:r>
              <a:rPr lang="en-US" sz="3200" b="1" dirty="0" smtClean="0">
                <a:solidFill>
                  <a:schemeClr val="bg1"/>
                </a:solidFill>
                <a:latin typeface="Arial" charset="0"/>
              </a:rPr>
              <a:t>They have a dorsal, hollow </a:t>
            </a:r>
            <a:r>
              <a:rPr lang="en-US" sz="3200" b="1" u="sng" dirty="0" smtClean="0">
                <a:solidFill>
                  <a:schemeClr val="bg1"/>
                </a:solidFill>
                <a:latin typeface="Arial" charset="0"/>
              </a:rPr>
              <a:t>nerve cord </a:t>
            </a:r>
            <a:r>
              <a:rPr lang="en-US" sz="3200" b="1" dirty="0" smtClean="0">
                <a:solidFill>
                  <a:schemeClr val="bg1"/>
                </a:solidFill>
                <a:latin typeface="Arial" charset="0"/>
              </a:rPr>
              <a:t>and a </a:t>
            </a:r>
            <a:r>
              <a:rPr lang="en-US" sz="3200" b="1" u="sng" dirty="0" err="1" smtClean="0">
                <a:solidFill>
                  <a:schemeClr val="bg1"/>
                </a:solidFill>
                <a:latin typeface="Arial" charset="0"/>
              </a:rPr>
              <a:t>notocord</a:t>
            </a:r>
            <a:endParaRPr lang="en-US" sz="3200" b="1" u="sng" dirty="0" smtClean="0">
              <a:solidFill>
                <a:schemeClr val="bg1"/>
              </a:solidFill>
              <a:latin typeface="Arial" charset="0"/>
            </a:endParaRPr>
          </a:p>
          <a:p>
            <a:pPr marL="342900" lvl="1" indent="-342900">
              <a:lnSpc>
                <a:spcPct val="95000"/>
              </a:lnSpc>
              <a:buFont typeface="Arial" pitchFamily="34" charset="0"/>
              <a:buChar char="•"/>
            </a:pPr>
            <a:r>
              <a:rPr lang="en-US" sz="3200" b="1" u="sng" dirty="0">
                <a:solidFill>
                  <a:schemeClr val="bg1"/>
                </a:solidFill>
                <a:latin typeface="Arial" charset="0"/>
              </a:rPr>
              <a:t>P</a:t>
            </a:r>
            <a:r>
              <a:rPr lang="en-US" sz="3200" b="1" u="sng" dirty="0" smtClean="0">
                <a:solidFill>
                  <a:schemeClr val="bg1"/>
                </a:solidFill>
                <a:latin typeface="Arial" charset="0"/>
              </a:rPr>
              <a:t>haryngeal pouches </a:t>
            </a:r>
            <a:r>
              <a:rPr lang="en-US" sz="3200" b="1" dirty="0" smtClean="0">
                <a:solidFill>
                  <a:schemeClr val="bg1"/>
                </a:solidFill>
                <a:latin typeface="Arial" charset="0"/>
              </a:rPr>
              <a:t>(become gills)</a:t>
            </a:r>
          </a:p>
          <a:p>
            <a:pPr marL="342900" lvl="1" indent="-342900">
              <a:lnSpc>
                <a:spcPct val="95000"/>
              </a:lnSpc>
              <a:buFont typeface="Arial" pitchFamily="34" charset="0"/>
              <a:buChar char="•"/>
            </a:pPr>
            <a:r>
              <a:rPr lang="en-US" sz="3200" b="1" u="sng" dirty="0" smtClean="0">
                <a:solidFill>
                  <a:schemeClr val="bg1"/>
                </a:solidFill>
                <a:latin typeface="Arial" charset="0"/>
              </a:rPr>
              <a:t>Tail </a:t>
            </a:r>
            <a:r>
              <a:rPr lang="en-US" sz="3200" b="1" dirty="0" smtClean="0">
                <a:solidFill>
                  <a:schemeClr val="bg1"/>
                </a:solidFill>
                <a:latin typeface="Arial" charset="0"/>
              </a:rPr>
              <a:t>- extends beyond anus</a:t>
            </a:r>
          </a:p>
          <a:p>
            <a:pPr>
              <a:lnSpc>
                <a:spcPct val="95000"/>
              </a:lnSpc>
            </a:pPr>
            <a:r>
              <a:rPr lang="en-US" b="1" dirty="0" smtClean="0">
                <a:solidFill>
                  <a:schemeClr val="bg1"/>
                </a:solidFill>
                <a:latin typeface="Arial" charset="0"/>
              </a:rPr>
              <a:t>Most chordates are vertebrates</a:t>
            </a:r>
          </a:p>
          <a:p>
            <a:pPr lvl="1">
              <a:lnSpc>
                <a:spcPct val="95000"/>
              </a:lnSpc>
            </a:pPr>
            <a:r>
              <a:rPr lang="en-US" sz="3200" b="1" dirty="0" smtClean="0">
                <a:solidFill>
                  <a:schemeClr val="bg1"/>
                </a:solidFill>
                <a:latin typeface="Arial" charset="0"/>
              </a:rPr>
              <a:t>(SUBPHYLUM VERTEBRATA)</a:t>
            </a:r>
          </a:p>
          <a:p>
            <a:pPr marL="342900" lvl="1" indent="-342900">
              <a:lnSpc>
                <a:spcPct val="95000"/>
              </a:lnSpc>
              <a:buFont typeface="Arial" pitchFamily="34" charset="0"/>
              <a:buChar char="•"/>
            </a:pPr>
            <a:endParaRPr lang="en-US" b="1" dirty="0" smtClean="0">
              <a:solidFill>
                <a:schemeClr val="bg1"/>
              </a:solidFill>
            </a:endParaRPr>
          </a:p>
          <a:p>
            <a:pPr>
              <a:lnSpc>
                <a:spcPct val="95000"/>
              </a:lnSpc>
            </a:pPr>
            <a:endParaRPr lang="en-US" sz="4000" dirty="0" smtClean="0">
              <a:solidFill>
                <a:schemeClr val="bg1"/>
              </a:solidFill>
              <a:latin typeface="Arial" charset="0"/>
            </a:endParaRPr>
          </a:p>
          <a:p>
            <a:pPr marL="342900" lvl="1" indent="-342900">
              <a:lnSpc>
                <a:spcPct val="95000"/>
              </a:lnSpc>
              <a:buFont typeface="Arial" pitchFamily="34" charset="0"/>
              <a:buChar char="•"/>
            </a:pPr>
            <a:endParaRPr lang="en-US" b="1" dirty="0" smtClean="0">
              <a:solidFill>
                <a:schemeClr val="bg1"/>
              </a:solidFill>
              <a:latin typeface="Arial" charset="0"/>
            </a:endParaRPr>
          </a:p>
          <a:p>
            <a:pPr>
              <a:lnSpc>
                <a:spcPct val="95000"/>
              </a:lnSpc>
            </a:pPr>
            <a:endParaRPr lang="en-US" sz="36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95400" y="6248400"/>
            <a:ext cx="6324600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2"/>
              </a:rPr>
              <a:t>http://www.youtube.com/watch?v=HB9MpBT2Ac0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2398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smtClean="0">
                <a:solidFill>
                  <a:srgbClr val="92D050"/>
                </a:solidFill>
              </a:rPr>
              <a:t>Characteristics</a:t>
            </a:r>
            <a:endParaRPr lang="en-US" sz="6000" dirty="0">
              <a:solidFill>
                <a:srgbClr val="92D050"/>
              </a:solidFill>
            </a:endParaRPr>
          </a:p>
        </p:txBody>
      </p:sp>
      <p:pic>
        <p:nvPicPr>
          <p:cNvPr id="1026" name="Picture 2" descr="http://science.kennesaw.edu/~jdirnber/Bio2108/Lecture/LecBiodiversity/34_03ChordateCharacters-L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00200"/>
            <a:ext cx="7924800" cy="4404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1893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92D050"/>
                </a:solidFill>
              </a:rPr>
              <a:t>Feeding</a:t>
            </a:r>
            <a:endParaRPr lang="en-US" sz="6000" b="1" dirty="0">
              <a:solidFill>
                <a:srgbClr val="92D050"/>
              </a:solidFill>
            </a:endParaRPr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267200" y="1600200"/>
            <a:ext cx="4876800" cy="45259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From </a:t>
            </a:r>
            <a:r>
              <a:rPr lang="en-US" b="1" u="sng" dirty="0">
                <a:solidFill>
                  <a:schemeClr val="bg1"/>
                </a:solidFill>
              </a:rPr>
              <a:t>filter</a:t>
            </a:r>
            <a:r>
              <a:rPr lang="en-US" dirty="0">
                <a:solidFill>
                  <a:schemeClr val="bg1"/>
                </a:solidFill>
              </a:rPr>
              <a:t> feeding ancestors to active predators</a:t>
            </a:r>
          </a:p>
          <a:p>
            <a:pPr lvl="1"/>
            <a:r>
              <a:rPr lang="en-US" sz="3200" u="sng" dirty="0">
                <a:solidFill>
                  <a:schemeClr val="bg1"/>
                </a:solidFill>
              </a:rPr>
              <a:t>Mobility</a:t>
            </a:r>
          </a:p>
          <a:p>
            <a:pPr lvl="1"/>
            <a:r>
              <a:rPr lang="en-US" sz="3200" u="sng" dirty="0">
                <a:solidFill>
                  <a:schemeClr val="bg1"/>
                </a:solidFill>
              </a:rPr>
              <a:t>Oxygen capture</a:t>
            </a:r>
          </a:p>
          <a:p>
            <a:pPr lvl="1"/>
            <a:r>
              <a:rPr lang="en-US" sz="3200" u="sng" dirty="0">
                <a:solidFill>
                  <a:schemeClr val="bg1"/>
                </a:solidFill>
              </a:rPr>
              <a:t>Digestion</a:t>
            </a:r>
          </a:p>
          <a:p>
            <a:pPr lvl="1"/>
            <a:r>
              <a:rPr lang="en-US" sz="3200" u="sng" dirty="0">
                <a:solidFill>
                  <a:schemeClr val="bg1"/>
                </a:solidFill>
              </a:rPr>
              <a:t>Circulation</a:t>
            </a:r>
          </a:p>
          <a:p>
            <a:pPr lvl="1"/>
            <a:r>
              <a:rPr lang="en-US" sz="3200" u="sng" dirty="0">
                <a:solidFill>
                  <a:schemeClr val="bg1"/>
                </a:solidFill>
              </a:rPr>
              <a:t>Nervous system</a:t>
            </a:r>
          </a:p>
        </p:txBody>
      </p:sp>
      <p:pic>
        <p:nvPicPr>
          <p:cNvPr id="48133" name="Picture 5" descr="shark_juvini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81200"/>
            <a:ext cx="3810000" cy="258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134" name="Slide Number Placeholder 4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fld id="{CB5DDE84-B731-4424-B088-1E5F96050B1F}" type="slidenum">
              <a:rPr lang="en-US" sz="1400"/>
              <a:pPr algn="r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67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49154" name="Picture 2" descr="23_p47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575" y="1752600"/>
            <a:ext cx="4924425" cy="458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155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92D050"/>
                </a:solidFill>
              </a:rPr>
              <a:t>Skeletal Changes</a:t>
            </a:r>
            <a:endParaRPr lang="en-US" sz="6000" dirty="0">
              <a:solidFill>
                <a:srgbClr val="FF3300"/>
              </a:solidFill>
            </a:endParaRPr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752600"/>
            <a:ext cx="4572000" cy="45259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Skeleton becomes </a:t>
            </a:r>
            <a:r>
              <a:rPr lang="en-US" b="1" u="sng" dirty="0" smtClean="0">
                <a:solidFill>
                  <a:schemeClr val="bg1"/>
                </a:solidFill>
              </a:rPr>
              <a:t>stronger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to work with bigger muscles</a:t>
            </a:r>
          </a:p>
          <a:p>
            <a:r>
              <a:rPr lang="en-US" dirty="0">
                <a:solidFill>
                  <a:schemeClr val="bg1"/>
                </a:solidFill>
              </a:rPr>
              <a:t>Allows more </a:t>
            </a:r>
            <a:r>
              <a:rPr lang="en-US" b="1" u="sng" dirty="0">
                <a:solidFill>
                  <a:schemeClr val="bg1"/>
                </a:solidFill>
              </a:rPr>
              <a:t>rapid</a:t>
            </a:r>
            <a:r>
              <a:rPr lang="en-US" dirty="0">
                <a:solidFill>
                  <a:schemeClr val="bg1"/>
                </a:solidFill>
              </a:rPr>
              <a:t> movement</a:t>
            </a:r>
          </a:p>
        </p:txBody>
      </p:sp>
      <p:sp>
        <p:nvSpPr>
          <p:cNvPr id="49157" name="Slide Number Placeholder 4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fld id="{CFAE83B5-CEDD-4CAA-A2CE-6FA079447011}" type="slidenum">
              <a:rPr lang="en-US" sz="1400"/>
              <a:pPr algn="r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40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1202" name="Picture 2" descr="23_p478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5763" y="2438400"/>
            <a:ext cx="4948237" cy="372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03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92D050"/>
                </a:solidFill>
              </a:rPr>
              <a:t>Oxygen Capture</a:t>
            </a:r>
            <a:endParaRPr lang="en-US" sz="6000" dirty="0">
              <a:solidFill>
                <a:srgbClr val="FF3300"/>
              </a:solidFill>
            </a:endParaRPr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600200"/>
            <a:ext cx="4343400" cy="45259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Gill slit and muscular </a:t>
            </a:r>
            <a:r>
              <a:rPr lang="en-US" b="1" u="sng" dirty="0">
                <a:solidFill>
                  <a:schemeClr val="bg1"/>
                </a:solidFill>
              </a:rPr>
              <a:t>pharynx</a:t>
            </a:r>
            <a:r>
              <a:rPr lang="en-US" dirty="0">
                <a:solidFill>
                  <a:schemeClr val="bg1"/>
                </a:solidFill>
              </a:rPr>
              <a:t> will move more </a:t>
            </a:r>
            <a:r>
              <a:rPr lang="en-US" dirty="0" smtClean="0">
                <a:solidFill>
                  <a:schemeClr val="bg1"/>
                </a:solidFill>
              </a:rPr>
              <a:t>water </a:t>
            </a:r>
            <a:r>
              <a:rPr lang="en-US" dirty="0">
                <a:solidFill>
                  <a:schemeClr val="bg1"/>
                </a:solidFill>
              </a:rPr>
              <a:t>over </a:t>
            </a:r>
            <a:r>
              <a:rPr lang="en-US" b="1" u="sng" dirty="0">
                <a:solidFill>
                  <a:schemeClr val="bg1"/>
                </a:solidFill>
              </a:rPr>
              <a:t>gills</a:t>
            </a:r>
          </a:p>
          <a:p>
            <a:pPr lvl="1"/>
            <a:r>
              <a:rPr lang="en-US" sz="3200" b="1" u="sng" dirty="0">
                <a:solidFill>
                  <a:schemeClr val="bg1"/>
                </a:solidFill>
              </a:rPr>
              <a:t>More</a:t>
            </a:r>
            <a:r>
              <a:rPr lang="en-US" sz="3200" dirty="0">
                <a:solidFill>
                  <a:schemeClr val="bg1"/>
                </a:solidFill>
              </a:rPr>
              <a:t> oxygen is extracted from water</a:t>
            </a:r>
          </a:p>
        </p:txBody>
      </p:sp>
      <p:sp>
        <p:nvSpPr>
          <p:cNvPr id="51205" name="Slide Number Placeholder 4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fld id="{5EC5F436-B7E4-40CC-8D72-4078A553451C}" type="slidenum">
              <a:rPr lang="en-US" sz="1400"/>
              <a:pPr algn="r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25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2821</TotalTime>
  <Words>333</Words>
  <Application>Microsoft Office PowerPoint</Application>
  <PresentationFormat>On-screen Show (4:3)</PresentationFormat>
  <Paragraphs>99</Paragraphs>
  <Slides>19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Chordates</vt:lpstr>
      <vt:lpstr>Body Plan</vt:lpstr>
      <vt:lpstr>Characteristics</vt:lpstr>
      <vt:lpstr>PowerPoint Presentation</vt:lpstr>
      <vt:lpstr>Feeding</vt:lpstr>
      <vt:lpstr>Skeletal Changes</vt:lpstr>
      <vt:lpstr>Oxygen Capture</vt:lpstr>
      <vt:lpstr>Circulation</vt:lpstr>
      <vt:lpstr>Digestion</vt:lpstr>
      <vt:lpstr>Nervous System</vt:lpstr>
      <vt:lpstr>Nervous System</vt:lpstr>
      <vt:lpstr>Subphyla</vt:lpstr>
      <vt:lpstr>Urochordata</vt:lpstr>
      <vt:lpstr>PowerPoint Presentation</vt:lpstr>
      <vt:lpstr>PowerPoint Presentation</vt:lpstr>
      <vt:lpstr>Vertebrates</vt:lpstr>
      <vt:lpstr>Vertebrates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Kristen Smith</dc:creator>
  <cp:lastModifiedBy>Kristen Pelkey</cp:lastModifiedBy>
  <cp:revision>12</cp:revision>
  <dcterms:created xsi:type="dcterms:W3CDTF">2013-03-07T17:26:31Z</dcterms:created>
  <dcterms:modified xsi:type="dcterms:W3CDTF">2013-11-07T20:04:48Z</dcterms:modified>
</cp:coreProperties>
</file>