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67" r:id="rId3"/>
    <p:sldId id="286" r:id="rId4"/>
    <p:sldId id="257" r:id="rId5"/>
    <p:sldId id="258" r:id="rId6"/>
    <p:sldId id="259" r:id="rId7"/>
    <p:sldId id="268" r:id="rId8"/>
    <p:sldId id="260" r:id="rId9"/>
    <p:sldId id="261" r:id="rId10"/>
    <p:sldId id="262" r:id="rId11"/>
    <p:sldId id="287" r:id="rId12"/>
    <p:sldId id="263" r:id="rId13"/>
    <p:sldId id="288" r:id="rId14"/>
    <p:sldId id="264" r:id="rId15"/>
    <p:sldId id="265" r:id="rId16"/>
    <p:sldId id="269" r:id="rId17"/>
    <p:sldId id="289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71" r:id="rId27"/>
    <p:sldId id="285" r:id="rId28"/>
    <p:sldId id="274" r:id="rId29"/>
    <p:sldId id="272" r:id="rId30"/>
    <p:sldId id="290" r:id="rId31"/>
    <p:sldId id="273" r:id="rId32"/>
    <p:sldId id="293" r:id="rId33"/>
    <p:sldId id="294" r:id="rId34"/>
    <p:sldId id="298" r:id="rId35"/>
    <p:sldId id="322" r:id="rId36"/>
    <p:sldId id="323" r:id="rId37"/>
    <p:sldId id="324" r:id="rId38"/>
    <p:sldId id="326" r:id="rId39"/>
    <p:sldId id="327" r:id="rId40"/>
    <p:sldId id="334" r:id="rId41"/>
    <p:sldId id="335" r:id="rId42"/>
    <p:sldId id="336" r:id="rId43"/>
    <p:sldId id="337" r:id="rId44"/>
    <p:sldId id="338" r:id="rId45"/>
    <p:sldId id="340" r:id="rId46"/>
    <p:sldId id="342" r:id="rId47"/>
    <p:sldId id="343" r:id="rId48"/>
    <p:sldId id="344" r:id="rId49"/>
    <p:sldId id="366" r:id="rId50"/>
    <p:sldId id="345" r:id="rId51"/>
    <p:sldId id="354" r:id="rId52"/>
    <p:sldId id="355" r:id="rId53"/>
    <p:sldId id="356" r:id="rId54"/>
    <p:sldId id="357" r:id="rId55"/>
    <p:sldId id="358" r:id="rId56"/>
    <p:sldId id="359" r:id="rId57"/>
    <p:sldId id="360" r:id="rId58"/>
    <p:sldId id="275" r:id="rId59"/>
    <p:sldId id="362" r:id="rId60"/>
    <p:sldId id="363" r:id="rId61"/>
    <p:sldId id="364" r:id="rId62"/>
    <p:sldId id="365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7EEE8BA-92D7-4671-8830-D1D6B6163E03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28F6D91-AE5D-46B9-B5DA-8BA937D90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56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30" tIns="44865" rIns="89730" bIns="44865" anchor="b"/>
          <a:lstStyle/>
          <a:p>
            <a:pPr algn="r" defTabSz="896938"/>
            <a:fld id="{9E2FC40A-CED1-4A65-9EC0-2256F3CD933F}" type="slidenum">
              <a:rPr lang="en-US" sz="1200"/>
              <a:pPr algn="r" defTabSz="896938"/>
              <a:t>3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8838" y="4868863"/>
            <a:ext cx="4722812" cy="3236912"/>
          </a:xfrm>
          <a:noFill/>
          <a:ln/>
        </p:spPr>
        <p:txBody>
          <a:bodyPr lIns="89730" tIns="44865" rIns="89730" bIns="44865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2A019E-CFFA-4BE4-BEAF-C66625C982EC}" type="slidenum">
              <a:rPr lang="en-US"/>
              <a:pPr eaLnBrk="1" hangingPunct="1"/>
              <a:t>36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025"/>
            <a:ext cx="5029200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00"/>
                </a:solidFill>
                <a:latin typeface="Geneva" charset="0"/>
              </a:rPr>
              <a:t>Figure: FG31-18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  <a:latin typeface="Geneva" charset="0"/>
            </a:endParaRP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  <a:latin typeface="Geneva" charset="0"/>
              </a:rPr>
              <a:t>Title: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  <a:latin typeface="Geneva" charset="0"/>
              </a:rPr>
              <a:t>Honeybee society.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  <a:latin typeface="Geneva" charset="0"/>
            </a:endParaRP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  <a:latin typeface="Geneva" charset="0"/>
              </a:rPr>
              <a:t>Caption:</a:t>
            </a:r>
          </a:p>
          <a:p>
            <a:pPr eaLnBrk="1" hangingPunct="1"/>
            <a:r>
              <a:rPr lang="en-US" altLang="en-US" smtClean="0">
                <a:solidFill>
                  <a:srgbClr val="000000"/>
                </a:solidFill>
                <a:latin typeface="Geneva" charset="0"/>
              </a:rPr>
              <a:t>Out of thousands of females in a honeybee colony, only one bee, the queen, is likely to bear offspring. Each colony is composed of numerous female worker bees, a small number of male drones—whose sole function is to mate with a queen—and the queen bee herself. Shown is a group of workers surrounding a queen in a North American hive.  </a:t>
            </a:r>
          </a:p>
          <a:p>
            <a:pPr eaLnBrk="1" hangingPunct="1"/>
            <a:endParaRPr lang="en-US" altLang="en-US" smtClean="0">
              <a:solidFill>
                <a:srgbClr val="000000"/>
              </a:solidFill>
              <a:latin typeface="Geneva" charset="0"/>
            </a:endParaRP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8F6D91-AE5D-46B9-B5DA-8BA937D9067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729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5F966-9D93-4DF5-B3DB-81BFB6DFBA1D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65DC9-152C-44A6-B4DA-31CF910D1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4F126-0989-4B0F-9BC1-5B317BF78BE5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05675-27CB-4096-A6D5-A14273DE2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BAEF6-567B-4450-8EF4-E7C8C557512A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39561-5F56-4278-82F6-FD0D0F10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614F4-5FE6-4A3A-B75C-1498D51DF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90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A36DC-9067-4EF8-A76C-D4C8158C3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98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BF182-0EC7-4BC9-A4DC-137FEB9F1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00DB6-949E-44A3-8A77-3F1841897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44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4F3F8-05F6-4F90-B298-61EEB735B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6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C2F83-2B32-408B-9BBF-FD87704CB553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C7CBC-1607-4843-9BAB-E8B03E763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A7705-1638-47EF-A38C-F4A2BC4EA67E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6EBDD-8BD7-4296-8DDB-8BA7AEA93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E4136-6775-428B-9F2D-6342FFC98662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6EB19-2B34-4769-9A9F-E4192DA12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69D55-A4B4-4203-A689-996E8681967B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E4D66-407A-4AB8-835C-DE521FC4B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1B04E-39D8-41B4-B882-EDBD44C36CD9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2074F-18EB-41DF-8657-0C710DFE1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C8312-171D-4F02-A5DB-1E4754EE28AB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07876-D842-4C8E-8ECB-540388556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B7F5B-3B0F-4552-889C-EA18D8CCFB06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6B10A-049A-4C1C-AD3A-25A15BD18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57EBF-9DC2-4EA8-AAE0-51F83FEEA5AC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40D4D-53E5-495B-8460-591C05560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2168BE-4008-4DA5-9384-C24EC1695CBE}" type="datetimeFigureOut">
              <a:rPr lang="en-US"/>
              <a:pPr>
                <a:defRPr/>
              </a:pPr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2F78A8-0881-488C-B285-63423D216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  <p:sldLayoutId id="2147483661" r:id="rId13"/>
    <p:sldLayoutId id="2147483663" r:id="rId14"/>
    <p:sldLayoutId id="2147483665" r:id="rId15"/>
    <p:sldLayoutId id="214748366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source=images&amp;cd=&amp;cad=rja&amp;docid=Perpnp3bKIRgKM&amp;tbnid=E1sISPPi9PkdCM:&amp;ved=0CAgQjRwwADgU&amp;url=http://knowingthese.blogspot.com/2010/06/insect-swarms-problem.html&amp;ei=lvW5Ue2vC8fKqAGFxoHgCA&amp;psig=AFQjCNGcAlluE_XXT7KVCK8KHUv2Oe54fQ&amp;ust=1371227926219058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www.google.com/url?sa=i&amp;source=images&amp;cd=&amp;cad=rja&amp;docid=gWt-bLSA5BKulM&amp;tbnid=B7pVql4WMrg_vM:&amp;ved=0CAgQjRwwAA&amp;url=http://www.orkin.com/other/bed-bugs/bed-bug-infestation/&amp;ei=hfW5UfGlG8uzqQGa-4A4&amp;psig=AFQjCNErSkwmPHmEW9n5aZLa17iDkj-AGQ&amp;ust=137122790948782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youtube.com/watch?v=G7fyLA_GGc4" TargetMode="Externa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animal+phyla+cladogram&amp;source=images&amp;cd=&amp;cad=rja&amp;docid=m3AhDKbFVjVLjM&amp;tbnid=qPLPAkl5EqU9LM:&amp;ved=0CAUQjRw&amp;url=http://sites.google.com/site/whatwasassignedandorhandedout/&amp;ei=qkAZUbiWIafg0QGwo4FA&amp;bvm=bv.42080656,d.dmQ&amp;psig=AFQjCNFMcFSmeed7AhUVaYlyJXp3pe66EA&amp;ust=13606958488902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om/url?sa=i&amp;source=images&amp;cd=&amp;cad=rja&amp;docid=IGxEHsaX865QSM&amp;tbnid=Fx4wsnr3DV5RBM:&amp;ved=&amp;url=http://www.britannica.com/EBchecked/media/108346/Relative-sizes-of-the-honeybee-worker-queen-and-drone&amp;ei=rv65Uef_JYnXrAHk4YCoBQ&amp;psig=AFQjCNF-tqOXH95q8iW5OR43p_-n9IkZEQ&amp;ust=1371230254662271" TargetMode="Externa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docid=3zqA-nZic9lbeM&amp;tbnid=Ejta8dyzGGaNHM:&amp;ved=0CAgQjRwwAA&amp;url=http://beneficialbugs.org/bugs/Honeybee/honey_bee.htm&amp;ei=jf65UfiTKoSLrAHa-4CwAw&amp;psig=AFQjCNET59t0PnJa4yD57rIbYHtDpgQteg&amp;ust=1371230221724868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docid=MvKb-jGu26tCDM&amp;tbnid=9P2ubz3vaswMsM:&amp;ved=0CAgQjRwwAA&amp;url=http://myths-made-real.blogspot.com/2011/12/creature-feature-silkworms.html&amp;ei=Qf65UYK3DNKargGfwYGICA&amp;psig=AFQjCNH8Ab2L0n664Pub4QszrglENgtzog&amp;ust=1371230145236348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gif"/><Relationship Id="rId2" Type="http://schemas.openxmlformats.org/officeDocument/2006/relationships/hyperlink" Target="http://www.google.com/url?sa=i&amp;source=images&amp;cd=&amp;cad=rja&amp;docid=fBq-UP8yGEwkNM&amp;tbnid=LVJkS9k7kzICEM:&amp;ved=0CAgQjRwwADgI&amp;url=http://www.datehookup.com/Thread-1102815-121.htm&amp;ei=Dv-5UbfRGJS4rgGbu4C4Dw&amp;psig=AFQjCNFNTqsBZcQfJCQrPTFvY8s92xaOtw&amp;ust=1371230350436088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google.com/url?sa=i&amp;source=images&amp;cd=&amp;cad=rja&amp;docid=UQvpxPC4LxhmbM&amp;tbnid=6-Fi-KVo3cfwtM:&amp;ved=&amp;url=http%3A%2F%2Fgifsoup.com%2Fview%2F4624292%2Fdung-beetle-2.html&amp;ei=z_-5Udf5C8G2qgG02oHgCQ&amp;psig=AFQjCNGNNrjQu2A8nQHRSvpkcA4_qBNESg&amp;ust=1371230543233121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://www.google.com/url?sa=i&amp;source=images&amp;cd=&amp;cad=rja&amp;docid=F9UwzeT8HY7faM&amp;tbnid=02Dib8D3rvVeDM:&amp;ved=0CAgQjRwwADgs&amp;url=http://www.bbc.co.uk/nature/life/Dung_beetle&amp;ei=Pf-5UdSDLoyxrgHxxYHIBw&amp;psig=AFQjCNEcVncAQ_VXEd-MUWapgjLGkF1uGg&amp;ust=1371230397790169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docid=-Brss9bU3Kof1M&amp;tbnid=Dnl_pMsE9gBN2M:&amp;ved=&amp;url=http://other95.blogspot.com/2008/01/on-fly-of-wine-cellars.html&amp;ei=YP25UemXNsLgqQHrmYGIDw&amp;psig=AFQjCNFAJCjRa7xZl5Q3KkTYmaGgK2Tucg&amp;ust=1371229920922723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docid=46yq26KX6oIAYM&amp;tbnid=afjifYYt-f71VM:&amp;ved=0CAgQjRwwADgX&amp;url=http://www.utcrops.com/cotton/cotton_insects/Pests/boll_weevil.htm&amp;ei=3vu5UZWUNcTIrQHkl4GIAQ&amp;psig=AFQjCNEsGtBui30634T27nkldr9MbVyQyg&amp;ust=1371229534904374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docid=p1wTRQWs2KxoGM&amp;tbnid=sZH1fydwd-EVfM:&amp;ved=0CAgQjRwwADgI&amp;url=http://lancaster.unl.edu/pest/resources/integratedflea.shtml&amp;ei=g_y5Ub6cENGgrgGclYEw&amp;psig=AFQjCNGBcvn2eG3d_x4mSgloKYm4bAhM7g&amp;ust=1371229699312795" TargetMode="External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google.com/url?sa=i&amp;source=images&amp;cd=&amp;cad=rja&amp;docid=WjMk6pqhojxHRM&amp;tbnid=MdOHS0hQ2rMleM:&amp;ved=0CAgQjRwwADgU&amp;url=http://www.hoofstockvet.com/blog/?p=153&amp;ei=xvy5UfmwG8nIqgG3woDYAw&amp;psig=AFQjCNEEry8-2ZmRQhkVMVnkhldoDcJUFQ&amp;ust=1371229766484964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hyperlink" Target="http://www.google.com/url?sa=i&amp;source=images&amp;cd=&amp;cad=rja&amp;docid=9HAKI-w-c0ZgKM&amp;tbnid=10DeFvuT1nAltM:&amp;ved=0CAgQjRwwADgI&amp;url=http://www.drsfostersmith.com/product/prod_display.cfm?pcatid=23034&amp;ei=iPy5UdjrK4uMrQHL0YHIDw&amp;psig=AFQjCNHpfwA9uAe8Lp0rIzmhpqxx7sbdrQ&amp;ust=1371229704753281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493" y="152400"/>
            <a:ext cx="866718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PHYLUM ARTHROPOD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Response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525963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Paired main nerve cords running along their bodies below the gut.</a:t>
            </a:r>
          </a:p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Cords form a pair of ganalia from which sensory and motor nerves run to other parts of the segment. </a:t>
            </a:r>
          </a:p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Connected by commissures (relatively large bundles of nerves), which give arthropod nervous systems a characteristic "ladder-like" appearance. </a:t>
            </a:r>
          </a:p>
        </p:txBody>
      </p:sp>
      <p:pic>
        <p:nvPicPr>
          <p:cNvPr id="30724" name="Picture 5" descr="File:Arthropod body struct 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5754688"/>
            <a:ext cx="33528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0" y="533400"/>
            <a:ext cx="9144000" cy="6019800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CCFF66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687" name="Picture 7" descr="Figure_28_04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22325"/>
            <a:ext cx="9144000" cy="5197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Reproduction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199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A few arthropods are hermaphroditic</a:t>
            </a:r>
          </a:p>
          <a:p>
            <a:pPr lvl="1" eaLnBrk="1" hangingPunct="1"/>
            <a:r>
              <a:rPr lang="en-US" sz="3200" b="1" dirty="0" smtClean="0">
                <a:solidFill>
                  <a:srgbClr val="FFFFFF"/>
                </a:solidFill>
              </a:rPr>
              <a:t>Barnacles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Individuals of most species remain of one sex all their lives. 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Metamorphosis ( egg - larva - adult)</a:t>
            </a:r>
          </a:p>
          <a:p>
            <a:pPr eaLnBrk="1" hangingPunct="1"/>
            <a:endParaRPr lang="en-US" sz="2800" b="1" dirty="0" smtClean="0">
              <a:solidFill>
                <a:srgbClr val="FFFFFF"/>
              </a:solidFill>
            </a:endParaRPr>
          </a:p>
        </p:txBody>
      </p:sp>
      <p:pic>
        <p:nvPicPr>
          <p:cNvPr id="32775" name="Picture 7" descr="amblyopone-larva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8654" y="4419600"/>
            <a:ext cx="3146691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metamorphos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9144000" cy="4183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Habitat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AHH they’re literally everywhere. 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6" y="2362200"/>
            <a:ext cx="44577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http://cdn.orkin.com/images/bed_bugs/mattress-infested-with-bed-bugs_1593x115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2362200"/>
            <a:ext cx="482917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http://2.bp.blogspot.com/_ex4t9hjANtQ/TCnjQXhtKFI/AAAAAAAAAIw/pMb-lfqnRbg/s1600/locustswarm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385999"/>
            <a:ext cx="3197225" cy="24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Subphylum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4300" b="1" dirty="0" err="1" smtClean="0">
                <a:solidFill>
                  <a:srgbClr val="FFFFFF"/>
                </a:solidFill>
              </a:rPr>
              <a:t>Chelicerates</a:t>
            </a:r>
            <a:r>
              <a:rPr lang="en-US" sz="4300" b="1" dirty="0" smtClean="0">
                <a:solidFill>
                  <a:srgbClr val="FFFFFF"/>
                </a:solidFill>
              </a:rPr>
              <a:t> </a:t>
            </a:r>
          </a:p>
          <a:p>
            <a:pPr lvl="1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900" b="1" dirty="0" smtClean="0">
                <a:solidFill>
                  <a:srgbClr val="FFFFFF"/>
                </a:solidFill>
              </a:rPr>
              <a:t>spiders and scorpions</a:t>
            </a:r>
            <a:endParaRPr lang="en-US" b="1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4300" b="1" dirty="0" smtClean="0">
                <a:solidFill>
                  <a:srgbClr val="FFFFFF"/>
                </a:solidFill>
              </a:rPr>
              <a:t>Crustaceans  </a:t>
            </a:r>
          </a:p>
          <a:p>
            <a:pPr lvl="1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900" b="1" dirty="0" smtClean="0">
                <a:solidFill>
                  <a:srgbClr val="FFFFFF"/>
                </a:solidFill>
              </a:rPr>
              <a:t>lobsters, crabs, shrimp, crayfish</a:t>
            </a:r>
            <a:endParaRPr lang="en-US" b="1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4300" b="1" dirty="0" err="1" smtClean="0">
                <a:solidFill>
                  <a:srgbClr val="FFFFFF"/>
                </a:solidFill>
              </a:rPr>
              <a:t>Uniramia</a:t>
            </a:r>
            <a:r>
              <a:rPr lang="en-US" sz="4300" b="1" dirty="0" smtClean="0">
                <a:solidFill>
                  <a:srgbClr val="FFFFFF"/>
                </a:solidFill>
              </a:rPr>
              <a:t> </a:t>
            </a:r>
          </a:p>
          <a:p>
            <a:pPr lvl="1"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3900" b="1" dirty="0" smtClean="0">
                <a:solidFill>
                  <a:srgbClr val="FFFFFF"/>
                </a:solidFill>
              </a:rPr>
              <a:t>insects, millipedes, centipedes</a:t>
            </a:r>
          </a:p>
          <a:p>
            <a:pPr eaLnBrk="1" hangingPunct="1"/>
            <a:endParaRPr lang="en-US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Chelicerates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24000"/>
            <a:ext cx="8915400" cy="4525963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FFFF"/>
                </a:solidFill>
              </a:rPr>
              <a:t>Includes Class Arachnida - spiders, ticks, scorpions, mites and horseshoe crabs </a:t>
            </a:r>
          </a:p>
          <a:p>
            <a:pPr eaLnBrk="1" hangingPunct="1"/>
            <a:r>
              <a:rPr lang="en-US" sz="2800" b="1" smtClean="0">
                <a:solidFill>
                  <a:srgbClr val="FFFFFF"/>
                </a:solidFill>
              </a:rPr>
              <a:t>Have a cephalothorax (fused head and thorax) and abdomen </a:t>
            </a:r>
          </a:p>
          <a:p>
            <a:pPr eaLnBrk="1" hangingPunct="1"/>
            <a:r>
              <a:rPr lang="en-US" sz="2800" b="1" smtClean="0">
                <a:solidFill>
                  <a:srgbClr val="FFFFFF"/>
                </a:solidFill>
              </a:rPr>
              <a:t>Spinnerets in spiders make webs </a:t>
            </a:r>
          </a:p>
          <a:p>
            <a:pPr eaLnBrk="1" hangingPunct="1"/>
            <a:r>
              <a:rPr lang="en-US" sz="2800" b="1" smtClean="0">
                <a:solidFill>
                  <a:srgbClr val="FFFFFF"/>
                </a:solidFill>
              </a:rPr>
              <a:t>No antenna</a:t>
            </a:r>
          </a:p>
          <a:p>
            <a:pPr eaLnBrk="1" hangingPunct="1">
              <a:buFont typeface="Arial" charset="0"/>
              <a:buNone/>
            </a:pPr>
            <a:endParaRPr lang="en-US" sz="2800" b="1" smtClean="0">
              <a:solidFill>
                <a:srgbClr val="FFFFFF"/>
              </a:solidFill>
            </a:endParaRPr>
          </a:p>
        </p:txBody>
      </p:sp>
      <p:pic>
        <p:nvPicPr>
          <p:cNvPr id="38919" name="Picture 7" descr="Spider_web_with_dew_drops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011613"/>
            <a:ext cx="4267200" cy="2846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6629400" y="4724400"/>
            <a:ext cx="2362200" cy="2133600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CCFF66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9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Chelicerates</a:t>
            </a:r>
          </a:p>
        </p:txBody>
      </p:sp>
      <p:sp>
        <p:nvSpPr>
          <p:cNvPr id="75780" name="Content Placeholder 2"/>
          <p:cNvSpPr>
            <a:spLocks noGrp="1"/>
          </p:cNvSpPr>
          <p:nvPr>
            <p:ph idx="4294967295"/>
          </p:nvPr>
        </p:nvSpPr>
        <p:spPr>
          <a:xfrm>
            <a:off x="228600" y="1600200"/>
            <a:ext cx="4572000" cy="30480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FFFF"/>
                </a:solidFill>
              </a:rPr>
              <a:t>Have 6 pairs of jointed appendages: </a:t>
            </a:r>
          </a:p>
          <a:p>
            <a:pPr eaLnBrk="1" hangingPunct="1"/>
            <a:r>
              <a:rPr lang="en-US" sz="2800" b="1" smtClean="0">
                <a:solidFill>
                  <a:srgbClr val="FFFFFF"/>
                </a:solidFill>
              </a:rPr>
              <a:t>Chelicerae - claws or fangs (1 pair) - (spiders have venom) </a:t>
            </a:r>
          </a:p>
          <a:p>
            <a:pPr eaLnBrk="1" hangingPunct="1"/>
            <a:r>
              <a:rPr lang="en-US" sz="2800" b="1" smtClean="0">
                <a:solidFill>
                  <a:srgbClr val="FFFFFF"/>
                </a:solidFill>
              </a:rPr>
              <a:t>Pedipalps - used for feeding, sensing, transferring sperm (1 pair) </a:t>
            </a:r>
          </a:p>
          <a:p>
            <a:pPr eaLnBrk="1" hangingPunct="1"/>
            <a:r>
              <a:rPr lang="en-US" sz="2800" b="1" smtClean="0">
                <a:solidFill>
                  <a:srgbClr val="FFFFFF"/>
                </a:solidFill>
              </a:rPr>
              <a:t>Walking legs - movement (4 pairs) </a:t>
            </a:r>
          </a:p>
          <a:p>
            <a:pPr eaLnBrk="1" hangingPunct="1"/>
            <a:endParaRPr lang="en-US" sz="2800" b="1" smtClean="0">
              <a:solidFill>
                <a:srgbClr val="FFFFFF"/>
              </a:solidFill>
            </a:endParaRPr>
          </a:p>
        </p:txBody>
      </p:sp>
      <p:pic>
        <p:nvPicPr>
          <p:cNvPr id="75782" name="Picture 6" descr="spid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4724400"/>
            <a:ext cx="2667000" cy="2354263"/>
          </a:xfrm>
          <a:prstGeom prst="rect">
            <a:avLst/>
          </a:prstGeom>
          <a:noFill/>
        </p:spPr>
      </p:pic>
      <p:pic>
        <p:nvPicPr>
          <p:cNvPr id="75785" name="Picture 9" descr="spider-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447800"/>
            <a:ext cx="4114800" cy="3086100"/>
          </a:xfrm>
          <a:prstGeom prst="rect">
            <a:avLst/>
          </a:prstGeom>
          <a:noFill/>
        </p:spPr>
      </p:pic>
      <p:pic>
        <p:nvPicPr>
          <p:cNvPr id="75789" name="Picture 13" descr="spid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648200"/>
            <a:ext cx="1657350" cy="2209800"/>
          </a:xfrm>
          <a:prstGeom prst="rect">
            <a:avLst/>
          </a:prstGeom>
          <a:noFill/>
        </p:spPr>
      </p:pic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0" y="6287700"/>
            <a:ext cx="4800600" cy="523220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sz="1400" b="1" dirty="0">
                <a:hlinkClick r:id="rId6"/>
              </a:rPr>
              <a:t>http://</a:t>
            </a:r>
            <a:r>
              <a:rPr lang="en-US" sz="1400" b="1" dirty="0" smtClean="0">
                <a:hlinkClick r:id="rId6"/>
              </a:rPr>
              <a:t>www.youtube.com/watch?v=G7fyLA_GGc4</a:t>
            </a:r>
            <a:endParaRPr lang="en-US" sz="1400" b="1" dirty="0" smtClean="0"/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VIDEO LINK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096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6000" b="1" smtClean="0">
                <a:solidFill>
                  <a:schemeClr val="folHlink"/>
                </a:solidFill>
              </a:rPr>
              <a:t>Loxosceles reclusa</a:t>
            </a:r>
          </a:p>
        </p:txBody>
      </p:sp>
      <p:sp>
        <p:nvSpPr>
          <p:cNvPr id="4096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752600"/>
            <a:ext cx="4038600" cy="4525963"/>
          </a:xfrm>
        </p:spPr>
        <p:txBody>
          <a:bodyPr/>
          <a:lstStyle/>
          <a:p>
            <a:r>
              <a:rPr lang="en-US" sz="2800" b="1" smtClean="0">
                <a:solidFill>
                  <a:srgbClr val="FFFFFF"/>
                </a:solidFill>
              </a:rPr>
              <a:t>Fiddle back spider</a:t>
            </a:r>
          </a:p>
          <a:p>
            <a:pPr lvl="1"/>
            <a:r>
              <a:rPr lang="en-US" b="1" smtClean="0">
                <a:solidFill>
                  <a:srgbClr val="FFFFFF"/>
                </a:solidFill>
              </a:rPr>
              <a:t>Brown recluse</a:t>
            </a:r>
          </a:p>
          <a:p>
            <a:pPr lvl="1"/>
            <a:r>
              <a:rPr lang="en-US" b="1" smtClean="0">
                <a:solidFill>
                  <a:srgbClr val="FFFFFF"/>
                </a:solidFill>
              </a:rPr>
              <a:t>Brown</a:t>
            </a:r>
          </a:p>
          <a:p>
            <a:pPr lvl="1"/>
            <a:r>
              <a:rPr lang="en-US" b="1" smtClean="0">
                <a:solidFill>
                  <a:srgbClr val="FFFFFF"/>
                </a:solidFill>
              </a:rPr>
              <a:t>Violin</a:t>
            </a:r>
          </a:p>
          <a:p>
            <a:r>
              <a:rPr lang="en-US" sz="2800" b="1" smtClean="0">
                <a:solidFill>
                  <a:srgbClr val="FFFFFF"/>
                </a:solidFill>
              </a:rPr>
              <a:t>Necrotoxin</a:t>
            </a:r>
          </a:p>
        </p:txBody>
      </p:sp>
      <p:pic>
        <p:nvPicPr>
          <p:cNvPr id="40964" name="Picture 12" descr="brown recluse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724400" y="1676400"/>
            <a:ext cx="4038600" cy="3673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6000" b="1" smtClean="0">
                <a:solidFill>
                  <a:schemeClr val="folHlink"/>
                </a:solidFill>
              </a:rPr>
              <a:t>Loxosceles reclusa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981200"/>
            <a:ext cx="8305800" cy="4221163"/>
          </a:xfrm>
        </p:spPr>
        <p:txBody>
          <a:bodyPr/>
          <a:lstStyle/>
          <a:p>
            <a:r>
              <a:rPr lang="en-US" sz="3600" b="1" smtClean="0">
                <a:solidFill>
                  <a:srgbClr val="FFFFFF"/>
                </a:solidFill>
              </a:rPr>
              <a:t>The gradual necrosis of tissue</a:t>
            </a:r>
          </a:p>
          <a:p>
            <a:endParaRPr lang="en-US" sz="2800" b="1" smtClean="0">
              <a:solidFill>
                <a:srgbClr val="FFFFFF"/>
              </a:solidFill>
            </a:endParaRPr>
          </a:p>
          <a:p>
            <a:endParaRPr lang="en-US" sz="2800" b="1" smtClean="0">
              <a:solidFill>
                <a:srgbClr val="FFFFFF"/>
              </a:solidFill>
            </a:endParaRPr>
          </a:p>
        </p:txBody>
      </p:sp>
      <p:pic>
        <p:nvPicPr>
          <p:cNvPr id="43012" name="Picture 6" descr="spider-patma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3124200"/>
            <a:ext cx="4495800" cy="2865438"/>
          </a:xfrm>
        </p:spPr>
      </p:pic>
      <p:pic>
        <p:nvPicPr>
          <p:cNvPr id="43013" name="Picture 7" descr="brown_spider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52400" y="3124200"/>
            <a:ext cx="4267200" cy="2852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kvhs.nbed.nb.ca/gallant/biology/Cladogram_animalia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8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Oval 4"/>
          <p:cNvSpPr>
            <a:spLocks noChangeArrowheads="1"/>
          </p:cNvSpPr>
          <p:nvPr/>
        </p:nvSpPr>
        <p:spPr bwMode="auto">
          <a:xfrm>
            <a:off x="5715000" y="1143000"/>
            <a:ext cx="1295400" cy="1752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6000" b="1" smtClean="0">
                <a:solidFill>
                  <a:schemeClr val="folHlink"/>
                </a:solidFill>
              </a:rPr>
              <a:t>Day 3</a:t>
            </a:r>
          </a:p>
        </p:txBody>
      </p:sp>
      <p:pic>
        <p:nvPicPr>
          <p:cNvPr id="45059" name="Picture 4" descr="Day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1600200"/>
            <a:ext cx="603408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6000" b="1" smtClean="0">
                <a:solidFill>
                  <a:schemeClr val="folHlink"/>
                </a:solidFill>
              </a:rPr>
              <a:t>Day 4</a:t>
            </a:r>
          </a:p>
        </p:txBody>
      </p:sp>
      <p:pic>
        <p:nvPicPr>
          <p:cNvPr id="47107" name="Picture 5" descr="Day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6000" b="1" smtClean="0">
                <a:solidFill>
                  <a:schemeClr val="folHlink"/>
                </a:solidFill>
              </a:rPr>
              <a:t>Day 5</a:t>
            </a:r>
          </a:p>
        </p:txBody>
      </p:sp>
      <p:pic>
        <p:nvPicPr>
          <p:cNvPr id="49155" name="Picture 5" descr="Day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6000" b="1" smtClean="0">
                <a:solidFill>
                  <a:schemeClr val="folHlink"/>
                </a:solidFill>
              </a:rPr>
              <a:t>Day 6</a:t>
            </a:r>
          </a:p>
        </p:txBody>
      </p:sp>
      <p:pic>
        <p:nvPicPr>
          <p:cNvPr id="51203" name="Picture 5" descr="Day 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6000" b="1" smtClean="0">
                <a:solidFill>
                  <a:schemeClr val="folHlink"/>
                </a:solidFill>
              </a:rPr>
              <a:t>Day 9</a:t>
            </a:r>
          </a:p>
        </p:txBody>
      </p:sp>
      <p:pic>
        <p:nvPicPr>
          <p:cNvPr id="53251" name="Picture 5" descr="Day 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6000" b="1" smtClean="0">
                <a:solidFill>
                  <a:schemeClr val="folHlink"/>
                </a:solidFill>
              </a:rPr>
              <a:t>Day 10</a:t>
            </a:r>
          </a:p>
        </p:txBody>
      </p:sp>
      <p:pic>
        <p:nvPicPr>
          <p:cNvPr id="55299" name="Picture 5" descr="Day 1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346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Crustacea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FFFFFF"/>
                </a:solidFill>
              </a:rPr>
              <a:t>Marine members include shrimp, lobster, barnacles, &amp; crabs </a:t>
            </a:r>
          </a:p>
          <a:p>
            <a:pPr eaLnBrk="1" hangingPunct="1"/>
            <a:r>
              <a:rPr lang="en-US" sz="2400" b="1" dirty="0" smtClean="0">
                <a:solidFill>
                  <a:srgbClr val="FFFFFF"/>
                </a:solidFill>
              </a:rPr>
              <a:t>Terrestrial crustaceans called isopods (</a:t>
            </a:r>
            <a:r>
              <a:rPr lang="en-US" sz="2400" b="1" dirty="0" err="1" smtClean="0">
                <a:solidFill>
                  <a:srgbClr val="FFFFFF"/>
                </a:solidFill>
              </a:rPr>
              <a:t>pillbugs</a:t>
            </a:r>
            <a:r>
              <a:rPr lang="en-US" sz="2400" b="1" dirty="0" smtClean="0">
                <a:solidFill>
                  <a:srgbClr val="FFFFFF"/>
                </a:solidFill>
              </a:rPr>
              <a:t> or </a:t>
            </a:r>
            <a:r>
              <a:rPr lang="en-US" sz="2400" b="1" dirty="0" err="1" smtClean="0">
                <a:solidFill>
                  <a:srgbClr val="FFFFFF"/>
                </a:solidFill>
              </a:rPr>
              <a:t>rollypollys</a:t>
            </a:r>
            <a:r>
              <a:rPr lang="en-US" sz="2400" b="1" dirty="0" smtClean="0">
                <a:solidFill>
                  <a:srgbClr val="FFFFFF"/>
                </a:solidFill>
              </a:rPr>
              <a:t>) </a:t>
            </a:r>
          </a:p>
          <a:p>
            <a:pPr eaLnBrk="1" hangingPunct="1"/>
            <a:r>
              <a:rPr lang="en-US" sz="2400" b="1" dirty="0" smtClean="0">
                <a:solidFill>
                  <a:srgbClr val="FFFFFF"/>
                </a:solidFill>
              </a:rPr>
              <a:t>Freshwater members include crayfish and daphnia </a:t>
            </a:r>
          </a:p>
          <a:p>
            <a:pPr eaLnBrk="1" hangingPunct="1"/>
            <a:r>
              <a:rPr lang="en-US" sz="2400" b="1" dirty="0" smtClean="0">
                <a:solidFill>
                  <a:srgbClr val="FFFFFF"/>
                </a:solidFill>
              </a:rPr>
              <a:t>All have mandibles for chewing or tearing </a:t>
            </a:r>
          </a:p>
          <a:p>
            <a:pPr eaLnBrk="1" hangingPunct="1"/>
            <a:r>
              <a:rPr lang="en-US" sz="2400" b="1" dirty="0" smtClean="0">
                <a:solidFill>
                  <a:srgbClr val="FFFFFF"/>
                </a:solidFill>
              </a:rPr>
              <a:t>Have cephalothorax and abdomen </a:t>
            </a:r>
          </a:p>
          <a:p>
            <a:pPr eaLnBrk="1" hangingPunct="1"/>
            <a:r>
              <a:rPr lang="en-US" sz="2400" b="1" dirty="0" smtClean="0">
                <a:solidFill>
                  <a:srgbClr val="FFFFFF"/>
                </a:solidFill>
              </a:rPr>
              <a:t>Lobsters and large </a:t>
            </a:r>
            <a:r>
              <a:rPr lang="en-US" sz="2400" b="1" dirty="0" err="1" smtClean="0">
                <a:solidFill>
                  <a:srgbClr val="FFFFFF"/>
                </a:solidFill>
              </a:rPr>
              <a:t>custraceans</a:t>
            </a:r>
            <a:r>
              <a:rPr lang="en-US" sz="2400" b="1" dirty="0" smtClean="0">
                <a:solidFill>
                  <a:srgbClr val="FFFFFF"/>
                </a:solidFill>
              </a:rPr>
              <a:t> are called Decapods </a:t>
            </a:r>
          </a:p>
          <a:p>
            <a:pPr eaLnBrk="1" hangingPunct="1"/>
            <a:r>
              <a:rPr lang="en-US" sz="2400" b="1" dirty="0" smtClean="0">
                <a:solidFill>
                  <a:srgbClr val="FFFFFF"/>
                </a:solidFill>
              </a:rPr>
              <a:t>Barnacles are sessile (don't move) </a:t>
            </a:r>
          </a:p>
          <a:p>
            <a:pPr eaLnBrk="1" hangingPunct="1"/>
            <a:r>
              <a:rPr lang="en-US" sz="2400" b="1" dirty="0" smtClean="0">
                <a:solidFill>
                  <a:srgbClr val="FFFFFF"/>
                </a:solidFill>
              </a:rPr>
              <a:t>Have 10 pairs of jointed appendages </a:t>
            </a:r>
          </a:p>
          <a:p>
            <a:pPr eaLnBrk="1" hangingPunct="1"/>
            <a:r>
              <a:rPr lang="en-US" sz="2400" b="1" dirty="0" smtClean="0">
                <a:solidFill>
                  <a:srgbClr val="FFFFFF"/>
                </a:solidFill>
              </a:rPr>
              <a:t>Breathe through gills </a:t>
            </a:r>
          </a:p>
          <a:p>
            <a:pPr eaLnBrk="1" hangingPunct="1"/>
            <a:endParaRPr lang="en-US" sz="2400" b="1" dirty="0" smtClean="0">
              <a:solidFill>
                <a:srgbClr val="FFFFFF"/>
              </a:solidFill>
            </a:endParaRPr>
          </a:p>
          <a:p>
            <a:pPr eaLnBrk="1" hangingPunct="1"/>
            <a:endParaRPr lang="en-US" sz="2400" b="1" dirty="0" smtClean="0">
              <a:solidFill>
                <a:srgbClr val="FFFFFF"/>
              </a:solidFill>
            </a:endParaRPr>
          </a:p>
          <a:p>
            <a:pPr lvl="1" eaLnBrk="1" hangingPunct="1"/>
            <a:endParaRPr lang="en-US" sz="2400" b="1" dirty="0" smtClean="0">
              <a:solidFill>
                <a:srgbClr val="FFFFFF"/>
              </a:solidFill>
            </a:endParaRPr>
          </a:p>
          <a:p>
            <a:pPr eaLnBrk="1" hangingPunct="1"/>
            <a:endParaRPr lang="en-US" sz="2400" b="1" dirty="0" smtClean="0">
              <a:solidFill>
                <a:srgbClr val="FFFFFF"/>
              </a:solidFill>
            </a:endParaRPr>
          </a:p>
          <a:p>
            <a:pPr lvl="2" eaLnBrk="1" hangingPunct="1"/>
            <a:endParaRPr lang="en-US" b="1" dirty="0" smtClean="0">
              <a:solidFill>
                <a:srgbClr val="FFFFFF"/>
              </a:solidFill>
            </a:endParaRPr>
          </a:p>
          <a:p>
            <a:pPr eaLnBrk="1" hangingPunct="1"/>
            <a:endParaRPr lang="en-US" sz="2400" b="1" dirty="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US" sz="2400" b="1" dirty="0" smtClean="0">
              <a:solidFill>
                <a:srgbClr val="FFFFFF"/>
              </a:solidFill>
            </a:endParaRPr>
          </a:p>
          <a:p>
            <a:pPr lvl="2" eaLnBrk="1" hangingPunct="1"/>
            <a:endParaRPr lang="en-US" b="1" dirty="0" smtClean="0">
              <a:solidFill>
                <a:srgbClr val="FFFFFF"/>
              </a:solidFill>
            </a:endParaRPr>
          </a:p>
          <a:p>
            <a:pPr eaLnBrk="1" hangingPunct="1"/>
            <a:endParaRPr lang="en-US" sz="2400" b="1" dirty="0" smtClean="0">
              <a:solidFill>
                <a:srgbClr val="FFFFFF"/>
              </a:solidFill>
            </a:endParaRPr>
          </a:p>
          <a:p>
            <a:pPr eaLnBrk="1" hangingPunct="1"/>
            <a:endParaRPr lang="en-US" sz="24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406826_502279476459735_1897163546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6988"/>
            <a:ext cx="7620000" cy="6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04800" y="6491288"/>
            <a:ext cx="8382000" cy="366712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CCFF66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MONSTER TASMANIAN KING CRAB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1442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Uniramia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US" sz="4400" b="1" smtClean="0">
                <a:solidFill>
                  <a:srgbClr val="FFFFFF"/>
                </a:solidFill>
              </a:rPr>
              <a:t>Includes 3 classes:</a:t>
            </a:r>
          </a:p>
          <a:p>
            <a:pPr lvl="1" eaLnBrk="1" hangingPunct="1"/>
            <a:r>
              <a:rPr lang="en-US" sz="4000" b="1" smtClean="0">
                <a:solidFill>
                  <a:srgbClr val="FFFFFF"/>
                </a:solidFill>
              </a:rPr>
              <a:t> Chilopoda (centipedes)</a:t>
            </a:r>
          </a:p>
          <a:p>
            <a:pPr lvl="1" eaLnBrk="1" hangingPunct="1"/>
            <a:r>
              <a:rPr lang="en-US" sz="4000" b="1" smtClean="0">
                <a:solidFill>
                  <a:srgbClr val="FFFFFF"/>
                </a:solidFill>
              </a:rPr>
              <a:t> Diplopoda (millipedes)</a:t>
            </a:r>
          </a:p>
          <a:p>
            <a:pPr lvl="1" eaLnBrk="1" hangingPunct="1"/>
            <a:r>
              <a:rPr lang="en-US" sz="4000" b="1" smtClean="0">
                <a:solidFill>
                  <a:srgbClr val="FFFFFF"/>
                </a:solidFill>
              </a:rPr>
              <a:t> Insecta </a:t>
            </a:r>
          </a:p>
          <a:p>
            <a:pPr eaLnBrk="1" hangingPunct="1"/>
            <a:endParaRPr lang="en-US" sz="4400" b="1" smtClean="0">
              <a:solidFill>
                <a:srgbClr val="FFFFFF"/>
              </a:solidFill>
            </a:endParaRPr>
          </a:p>
          <a:p>
            <a:pPr lvl="1" eaLnBrk="1" hangingPunct="1"/>
            <a:endParaRPr lang="en-US" sz="4400" b="1" smtClean="0">
              <a:solidFill>
                <a:srgbClr val="FFFFFF"/>
              </a:solidFill>
            </a:endParaRPr>
          </a:p>
          <a:p>
            <a:pPr eaLnBrk="1" hangingPunct="1"/>
            <a:endParaRPr lang="en-US" sz="4400" b="1" smtClean="0">
              <a:solidFill>
                <a:srgbClr val="FFFFFF"/>
              </a:solidFill>
            </a:endParaRPr>
          </a:p>
          <a:p>
            <a:pPr lvl="2" eaLnBrk="1" hangingPunct="1"/>
            <a:endParaRPr lang="en-US" sz="4400" b="1" smtClean="0">
              <a:solidFill>
                <a:srgbClr val="FFFFFF"/>
              </a:solidFill>
            </a:endParaRPr>
          </a:p>
          <a:p>
            <a:pPr eaLnBrk="1" hangingPunct="1"/>
            <a:endParaRPr lang="en-US" sz="4400" b="1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en-US" sz="4400" b="1" smtClean="0">
              <a:solidFill>
                <a:srgbClr val="FFFFFF"/>
              </a:solidFill>
            </a:endParaRPr>
          </a:p>
          <a:p>
            <a:pPr lvl="2" eaLnBrk="1" hangingPunct="1"/>
            <a:endParaRPr lang="en-US" sz="4400" b="1" smtClean="0">
              <a:solidFill>
                <a:srgbClr val="FFFFFF"/>
              </a:solidFill>
            </a:endParaRPr>
          </a:p>
          <a:p>
            <a:pPr eaLnBrk="1" hangingPunct="1"/>
            <a:endParaRPr lang="en-US" sz="4400" b="1" smtClean="0">
              <a:solidFill>
                <a:srgbClr val="FFFFFF"/>
              </a:solidFill>
            </a:endParaRPr>
          </a:p>
          <a:p>
            <a:pPr eaLnBrk="1" hangingPunct="1"/>
            <a:endParaRPr lang="en-US" sz="4400" b="1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34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Uniramia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4294967295"/>
          </p:nvPr>
        </p:nvSpPr>
        <p:spPr>
          <a:xfrm>
            <a:off x="1524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Centipedes</a:t>
            </a:r>
          </a:p>
          <a:p>
            <a:pPr lvl="1" eaLnBrk="1" hangingPunct="1"/>
            <a:r>
              <a:rPr lang="en-US" b="1" smtClean="0">
                <a:solidFill>
                  <a:srgbClr val="FFFFFF"/>
                </a:solidFill>
              </a:rPr>
              <a:t>Name means “100 legs”</a:t>
            </a:r>
          </a:p>
          <a:p>
            <a:pPr lvl="2" eaLnBrk="1" hangingPunct="1"/>
            <a:r>
              <a:rPr lang="en-US" b="1" smtClean="0">
                <a:solidFill>
                  <a:srgbClr val="FFFFFF"/>
                </a:solidFill>
              </a:rPr>
              <a:t>Predators, poisonous</a:t>
            </a:r>
          </a:p>
          <a:p>
            <a:pPr lvl="2" eaLnBrk="1" hangingPunct="1"/>
            <a:r>
              <a:rPr lang="en-US" b="1" smtClean="0">
                <a:solidFill>
                  <a:srgbClr val="FFFFFF"/>
                </a:solidFill>
              </a:rPr>
              <a:t>1 pair of legs per segment</a:t>
            </a:r>
          </a:p>
          <a:p>
            <a:pPr eaLnBrk="1" hangingPunct="1"/>
            <a:endParaRPr lang="en-US" b="1" smtClean="0">
              <a:solidFill>
                <a:srgbClr val="FFFFFF"/>
              </a:solidFill>
            </a:endParaRPr>
          </a:p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Millipedes</a:t>
            </a:r>
          </a:p>
          <a:p>
            <a:pPr lvl="1" eaLnBrk="1" hangingPunct="1"/>
            <a:r>
              <a:rPr lang="en-US" b="1" smtClean="0">
                <a:solidFill>
                  <a:srgbClr val="FFFFFF"/>
                </a:solidFill>
              </a:rPr>
              <a:t>Name means “1000 legs”</a:t>
            </a:r>
          </a:p>
          <a:p>
            <a:pPr lvl="2" eaLnBrk="1" hangingPunct="1"/>
            <a:r>
              <a:rPr lang="en-US" b="1" smtClean="0">
                <a:solidFill>
                  <a:srgbClr val="FFFFFF"/>
                </a:solidFill>
              </a:rPr>
              <a:t>Herbivores</a:t>
            </a:r>
          </a:p>
          <a:p>
            <a:pPr lvl="2" eaLnBrk="1" hangingPunct="1"/>
            <a:r>
              <a:rPr lang="en-US" b="1" smtClean="0">
                <a:solidFill>
                  <a:srgbClr val="FFFFFF"/>
                </a:solidFill>
              </a:rPr>
              <a:t>2 pair of legs per segment</a:t>
            </a:r>
          </a:p>
          <a:p>
            <a:pPr lvl="2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80000"/>
              <a:buFont typeface="Courier New" pitchFamily="49" charset="0"/>
              <a:buChar char="o"/>
            </a:pPr>
            <a:endParaRPr lang="en-US" b="1" smtClean="0">
              <a:solidFill>
                <a:srgbClr val="FFFFFF"/>
              </a:solidFill>
            </a:endParaRPr>
          </a:p>
        </p:txBody>
      </p:sp>
      <p:pic>
        <p:nvPicPr>
          <p:cNvPr id="63495" name="Picture 7" descr="centipede-vs-millipe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209800"/>
            <a:ext cx="4114800" cy="3233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9635" name="Rectangle 32"/>
          <p:cNvSpPr>
            <a:spLocks noChangeArrowheads="1"/>
          </p:cNvSpPr>
          <p:nvPr/>
        </p:nvSpPr>
        <p:spPr bwMode="auto">
          <a:xfrm>
            <a:off x="0" y="1371600"/>
            <a:ext cx="9144000" cy="434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9636" name="Object 3"/>
          <p:cNvGraphicFramePr>
            <a:graphicFrameLocks/>
          </p:cNvGraphicFramePr>
          <p:nvPr/>
        </p:nvGraphicFramePr>
        <p:xfrm>
          <a:off x="0" y="1524000"/>
          <a:ext cx="7613650" cy="507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9" name="Chart" r:id="rId4" imgW="6096000" imgH="4067243" progId="MSGraph.Chart.8">
                  <p:embed followColorScheme="full"/>
                </p:oleObj>
              </mc:Choice>
              <mc:Fallback>
                <p:oleObj name="Chart" r:id="rId4" imgW="6096000" imgH="4067243" progId="MSGraph.Chart.8">
                  <p:embed followColorScheme="full"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7613650" cy="507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637" name="Group 4"/>
          <p:cNvGrpSpPr>
            <a:grpSpLocks/>
          </p:cNvGrpSpPr>
          <p:nvPr/>
        </p:nvGrpSpPr>
        <p:grpSpPr bwMode="auto">
          <a:xfrm>
            <a:off x="6334125" y="1371600"/>
            <a:ext cx="2809875" cy="4362450"/>
            <a:chOff x="3989" y="573"/>
            <a:chExt cx="1770" cy="2748"/>
          </a:xfrm>
        </p:grpSpPr>
        <p:sp>
          <p:nvSpPr>
            <p:cNvPr id="69638" name="Rectangle 5"/>
            <p:cNvSpPr>
              <a:spLocks noChangeArrowheads="1"/>
            </p:cNvSpPr>
            <p:nvPr/>
          </p:nvSpPr>
          <p:spPr bwMode="auto">
            <a:xfrm>
              <a:off x="4140" y="2117"/>
              <a:ext cx="12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Echinodermata</a:t>
              </a:r>
            </a:p>
          </p:txBody>
        </p:sp>
        <p:sp>
          <p:nvSpPr>
            <p:cNvPr id="69639" name="Rectangle 6"/>
            <p:cNvSpPr>
              <a:spLocks noChangeArrowheads="1"/>
            </p:cNvSpPr>
            <p:nvPr/>
          </p:nvSpPr>
          <p:spPr bwMode="auto">
            <a:xfrm>
              <a:off x="4140" y="3071"/>
              <a:ext cx="90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Ciliophora</a:t>
              </a:r>
            </a:p>
          </p:txBody>
        </p:sp>
        <p:sp>
          <p:nvSpPr>
            <p:cNvPr id="69640" name="Rectangle 7"/>
            <p:cNvSpPr>
              <a:spLocks noChangeArrowheads="1"/>
            </p:cNvSpPr>
            <p:nvPr/>
          </p:nvSpPr>
          <p:spPr bwMode="auto">
            <a:xfrm>
              <a:off x="4140" y="1021"/>
              <a:ext cx="8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Chordata</a:t>
              </a:r>
            </a:p>
          </p:txBody>
        </p:sp>
        <p:sp>
          <p:nvSpPr>
            <p:cNvPr id="69641" name="Oval 8"/>
            <p:cNvSpPr>
              <a:spLocks noChangeArrowheads="1"/>
            </p:cNvSpPr>
            <p:nvPr/>
          </p:nvSpPr>
          <p:spPr bwMode="auto">
            <a:xfrm>
              <a:off x="3989" y="1080"/>
              <a:ext cx="110" cy="11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2" name="Rectangle 9"/>
            <p:cNvSpPr>
              <a:spLocks noChangeArrowheads="1"/>
            </p:cNvSpPr>
            <p:nvPr/>
          </p:nvSpPr>
          <p:spPr bwMode="auto">
            <a:xfrm>
              <a:off x="4140" y="794"/>
              <a:ext cx="80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Mollusca</a:t>
              </a:r>
            </a:p>
          </p:txBody>
        </p:sp>
        <p:sp>
          <p:nvSpPr>
            <p:cNvPr id="69643" name="Oval 10"/>
            <p:cNvSpPr>
              <a:spLocks noChangeArrowheads="1"/>
            </p:cNvSpPr>
            <p:nvPr/>
          </p:nvSpPr>
          <p:spPr bwMode="auto">
            <a:xfrm>
              <a:off x="3989" y="853"/>
              <a:ext cx="110" cy="11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4" name="Rectangle 11"/>
            <p:cNvSpPr>
              <a:spLocks noChangeArrowheads="1"/>
            </p:cNvSpPr>
            <p:nvPr/>
          </p:nvSpPr>
          <p:spPr bwMode="auto">
            <a:xfrm>
              <a:off x="4140" y="1225"/>
              <a:ext cx="13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Platyhelminthes</a:t>
              </a:r>
            </a:p>
          </p:txBody>
        </p:sp>
        <p:sp>
          <p:nvSpPr>
            <p:cNvPr id="69645" name="Oval 12"/>
            <p:cNvSpPr>
              <a:spLocks noChangeArrowheads="1"/>
            </p:cNvSpPr>
            <p:nvPr/>
          </p:nvSpPr>
          <p:spPr bwMode="auto">
            <a:xfrm>
              <a:off x="3989" y="1298"/>
              <a:ext cx="110" cy="110"/>
            </a:xfrm>
            <a:prstGeom prst="ellipse">
              <a:avLst/>
            </a:prstGeom>
            <a:solidFill>
              <a:srgbClr val="0099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6" name="Rectangle 13"/>
            <p:cNvSpPr>
              <a:spLocks noChangeArrowheads="1"/>
            </p:cNvSpPr>
            <p:nvPr/>
          </p:nvSpPr>
          <p:spPr bwMode="auto">
            <a:xfrm>
              <a:off x="4140" y="1453"/>
              <a:ext cx="8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Nematoda</a:t>
              </a:r>
            </a:p>
          </p:txBody>
        </p:sp>
        <p:sp>
          <p:nvSpPr>
            <p:cNvPr id="69647" name="Oval 14"/>
            <p:cNvSpPr>
              <a:spLocks noChangeArrowheads="1"/>
            </p:cNvSpPr>
            <p:nvPr/>
          </p:nvSpPr>
          <p:spPr bwMode="auto">
            <a:xfrm>
              <a:off x="3989" y="1517"/>
              <a:ext cx="110" cy="110"/>
            </a:xfrm>
            <a:prstGeom prst="ellipse">
              <a:avLst/>
            </a:prstGeom>
            <a:solidFill>
              <a:srgbClr val="E3BE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8" name="Rectangle 15"/>
            <p:cNvSpPr>
              <a:spLocks noChangeArrowheads="1"/>
            </p:cNvSpPr>
            <p:nvPr/>
          </p:nvSpPr>
          <p:spPr bwMode="auto">
            <a:xfrm>
              <a:off x="4140" y="1887"/>
              <a:ext cx="7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Porifera</a:t>
              </a:r>
            </a:p>
          </p:txBody>
        </p:sp>
        <p:sp>
          <p:nvSpPr>
            <p:cNvPr id="69649" name="Oval 16"/>
            <p:cNvSpPr>
              <a:spLocks noChangeArrowheads="1"/>
            </p:cNvSpPr>
            <p:nvPr/>
          </p:nvSpPr>
          <p:spPr bwMode="auto">
            <a:xfrm>
              <a:off x="3989" y="1936"/>
              <a:ext cx="110" cy="11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0" name="Rectangle 17"/>
            <p:cNvSpPr>
              <a:spLocks noChangeArrowheads="1"/>
            </p:cNvSpPr>
            <p:nvPr/>
          </p:nvSpPr>
          <p:spPr bwMode="auto">
            <a:xfrm>
              <a:off x="4140" y="1674"/>
              <a:ext cx="7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Annelida</a:t>
              </a:r>
            </a:p>
          </p:txBody>
        </p:sp>
        <p:sp>
          <p:nvSpPr>
            <p:cNvPr id="69651" name="Oval 18"/>
            <p:cNvSpPr>
              <a:spLocks noChangeArrowheads="1"/>
            </p:cNvSpPr>
            <p:nvPr/>
          </p:nvSpPr>
          <p:spPr bwMode="auto">
            <a:xfrm>
              <a:off x="3989" y="1732"/>
              <a:ext cx="110" cy="11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2" name="Oval 19"/>
            <p:cNvSpPr>
              <a:spLocks noChangeArrowheads="1"/>
            </p:cNvSpPr>
            <p:nvPr/>
          </p:nvSpPr>
          <p:spPr bwMode="auto">
            <a:xfrm>
              <a:off x="3989" y="2161"/>
              <a:ext cx="110" cy="110"/>
            </a:xfrm>
            <a:prstGeom prst="ellipse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3" name="Oval 20"/>
            <p:cNvSpPr>
              <a:spLocks noChangeArrowheads="1"/>
            </p:cNvSpPr>
            <p:nvPr/>
          </p:nvSpPr>
          <p:spPr bwMode="auto">
            <a:xfrm>
              <a:off x="3989" y="2638"/>
              <a:ext cx="110" cy="11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Oval 21"/>
            <p:cNvSpPr>
              <a:spLocks noChangeArrowheads="1"/>
            </p:cNvSpPr>
            <p:nvPr/>
          </p:nvSpPr>
          <p:spPr bwMode="auto">
            <a:xfrm>
              <a:off x="4000" y="2895"/>
              <a:ext cx="110" cy="110"/>
            </a:xfrm>
            <a:prstGeom prst="ellipse">
              <a:avLst/>
            </a:prstGeom>
            <a:solidFill>
              <a:srgbClr val="FF33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Oval 22"/>
            <p:cNvSpPr>
              <a:spLocks noChangeArrowheads="1"/>
            </p:cNvSpPr>
            <p:nvPr/>
          </p:nvSpPr>
          <p:spPr bwMode="auto">
            <a:xfrm>
              <a:off x="4000" y="3122"/>
              <a:ext cx="110" cy="110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Rectangle 23"/>
            <p:cNvSpPr>
              <a:spLocks noChangeArrowheads="1"/>
            </p:cNvSpPr>
            <p:nvPr/>
          </p:nvSpPr>
          <p:spPr bwMode="auto">
            <a:xfrm>
              <a:off x="4140" y="2361"/>
              <a:ext cx="5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Other</a:t>
              </a:r>
            </a:p>
          </p:txBody>
        </p:sp>
        <p:sp>
          <p:nvSpPr>
            <p:cNvPr id="69657" name="Rectangle 24"/>
            <p:cNvSpPr>
              <a:spLocks noChangeArrowheads="1"/>
            </p:cNvSpPr>
            <p:nvPr/>
          </p:nvSpPr>
          <p:spPr bwMode="auto">
            <a:xfrm>
              <a:off x="4140" y="2830"/>
              <a:ext cx="102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Apicomplex</a:t>
              </a:r>
            </a:p>
          </p:txBody>
        </p:sp>
        <p:sp>
          <p:nvSpPr>
            <p:cNvPr id="69658" name="Rectangle 25"/>
            <p:cNvSpPr>
              <a:spLocks noChangeArrowheads="1"/>
            </p:cNvSpPr>
            <p:nvPr/>
          </p:nvSpPr>
          <p:spPr bwMode="auto">
            <a:xfrm>
              <a:off x="4140" y="2585"/>
              <a:ext cx="16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Sarcomastigophora</a:t>
              </a:r>
            </a:p>
          </p:txBody>
        </p:sp>
        <p:sp>
          <p:nvSpPr>
            <p:cNvPr id="69659" name="Oval 26"/>
            <p:cNvSpPr>
              <a:spLocks noChangeArrowheads="1"/>
            </p:cNvSpPr>
            <p:nvPr/>
          </p:nvSpPr>
          <p:spPr bwMode="auto">
            <a:xfrm>
              <a:off x="3989" y="2386"/>
              <a:ext cx="110" cy="110"/>
            </a:xfrm>
            <a:prstGeom prst="ellipse">
              <a:avLst/>
            </a:prstGeom>
            <a:solidFill>
              <a:srgbClr val="66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0" name="Rectangle 27"/>
            <p:cNvSpPr>
              <a:spLocks noChangeArrowheads="1"/>
            </p:cNvSpPr>
            <p:nvPr/>
          </p:nvSpPr>
          <p:spPr bwMode="auto">
            <a:xfrm>
              <a:off x="4140" y="573"/>
              <a:ext cx="9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Arthropoda</a:t>
              </a:r>
            </a:p>
          </p:txBody>
        </p:sp>
        <p:sp>
          <p:nvSpPr>
            <p:cNvPr id="69661" name="Oval 28"/>
            <p:cNvSpPr>
              <a:spLocks noChangeArrowheads="1"/>
            </p:cNvSpPr>
            <p:nvPr/>
          </p:nvSpPr>
          <p:spPr bwMode="auto">
            <a:xfrm>
              <a:off x="3989" y="632"/>
              <a:ext cx="110" cy="110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62" name="Title 1"/>
          <p:cNvSpPr>
            <a:spLocks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 b="1">
                <a:solidFill>
                  <a:schemeClr val="folHlink"/>
                </a:solidFill>
                <a:latin typeface="Calibri" pitchFamily="34" charset="0"/>
              </a:rPr>
              <a:t>Number of Species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0563" y="152400"/>
            <a:ext cx="586904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CLASS INSECTA</a:t>
            </a:r>
            <a:endParaRPr lang="en-US" sz="7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059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Class </a:t>
            </a:r>
            <a:r>
              <a:rPr lang="en-US" sz="6000" b="1" dirty="0" err="1" smtClean="0">
                <a:solidFill>
                  <a:srgbClr val="92D050"/>
                </a:solidFill>
              </a:rPr>
              <a:t>Insecta</a:t>
            </a:r>
            <a:endParaRPr lang="en-US" sz="6000" b="1" dirty="0" smtClean="0">
              <a:solidFill>
                <a:srgbClr val="92D050"/>
              </a:solidFill>
            </a:endParaRPr>
          </a:p>
        </p:txBody>
      </p:sp>
      <p:sp>
        <p:nvSpPr>
          <p:cNvPr id="65539" name="Rectangle 5"/>
          <p:cNvSpPr>
            <a:spLocks noGrp="1"/>
          </p:cNvSpPr>
          <p:nvPr>
            <p:ph type="body" idx="1"/>
          </p:nvPr>
        </p:nvSpPr>
        <p:spPr>
          <a:xfrm>
            <a:off x="152400" y="1646238"/>
            <a:ext cx="3657600" cy="4525962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Insect Characteristics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3 pairs of legs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1 pair of antennae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3 body segments (head, thorax, abdomen)</a:t>
            </a:r>
          </a:p>
          <a:p>
            <a:pPr lvl="2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80000"/>
              <a:buFont typeface="Courier New" pitchFamily="49" charset="0"/>
              <a:buChar char="o"/>
            </a:pPr>
            <a:endParaRPr lang="en-US" b="1" dirty="0" smtClean="0">
              <a:solidFill>
                <a:srgbClr val="FFFFFF"/>
              </a:solidFill>
            </a:endParaRPr>
          </a:p>
          <a:p>
            <a:pPr lvl="2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80000"/>
              <a:buFont typeface="Courier New" pitchFamily="49" charset="0"/>
              <a:buChar char="o"/>
            </a:pPr>
            <a:endParaRPr lang="en-US" b="1" dirty="0" smtClean="0">
              <a:solidFill>
                <a:srgbClr val="FFFFFF"/>
              </a:solidFill>
            </a:endParaRPr>
          </a:p>
        </p:txBody>
      </p:sp>
      <p:pic>
        <p:nvPicPr>
          <p:cNvPr id="65543" name="Picture 7" descr="insects_co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600200"/>
            <a:ext cx="5181600" cy="388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09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0E8313-A23C-415C-91AA-224B8CFE9C47}" type="slidenum">
              <a:rPr lang="en-US"/>
              <a:pPr eaLnBrk="1" hangingPunct="1"/>
              <a:t>32</a:t>
            </a:fld>
            <a:endParaRPr lang="en-US"/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b="1" dirty="0" smtClean="0">
                <a:solidFill>
                  <a:srgbClr val="92D050"/>
                </a:solidFill>
              </a:rPr>
              <a:t>Most Abundant and Diverse</a:t>
            </a:r>
            <a:endParaRPr lang="en-US" sz="5400" dirty="0" smtClean="0">
              <a:solidFill>
                <a:srgbClr val="FF5050"/>
              </a:solidFill>
            </a:endParaRPr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1,000,000+ species identified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May be as many as 30,000,000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More than all other animals combined</a:t>
            </a:r>
          </a:p>
          <a:p>
            <a:pPr eaLnBrk="1" hangingPunct="1"/>
            <a:endParaRPr lang="en-US" sz="2800" b="1" dirty="0" smtClean="0">
              <a:solidFill>
                <a:srgbClr val="FFFFFF"/>
              </a:solidFill>
            </a:endParaRPr>
          </a:p>
        </p:txBody>
      </p:sp>
      <p:pic>
        <p:nvPicPr>
          <p:cNvPr id="4101" name="Picture 7" descr="BugGro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209800"/>
            <a:ext cx="4495800" cy="2997200"/>
          </a:xfrm>
          <a:noFill/>
        </p:spPr>
      </p:pic>
    </p:spTree>
    <p:extLst>
      <p:ext uri="{BB962C8B-B14F-4D97-AF65-F5344CB8AC3E}">
        <p14:creationId xmlns:p14="http://schemas.microsoft.com/office/powerpoint/2010/main" val="39402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12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B1A298-8228-4E21-A9DB-6EE20E24B90E}" type="slidenum">
              <a:rPr lang="en-US"/>
              <a:pPr eaLnBrk="1" hangingPunct="1"/>
              <a:t>33</a:t>
            </a:fld>
            <a:endParaRPr 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Distribution</a:t>
            </a:r>
            <a:endParaRPr lang="en-US" sz="6000" dirty="0" smtClean="0">
              <a:solidFill>
                <a:srgbClr val="FF5050"/>
              </a:solidFill>
            </a:endParaRPr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Air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land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In the soil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Parasites 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Plants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Animals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Freshwater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Not marine???</a:t>
            </a:r>
          </a:p>
          <a:p>
            <a:pPr eaLnBrk="1" hangingPunct="1"/>
            <a:endParaRPr lang="en-US" b="1" dirty="0" smtClean="0">
              <a:solidFill>
                <a:srgbClr val="FFFFFF"/>
              </a:solidFill>
            </a:endParaRPr>
          </a:p>
        </p:txBody>
      </p:sp>
      <p:pic>
        <p:nvPicPr>
          <p:cNvPr id="5125" name="Picture 7" descr="lycaen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57400"/>
            <a:ext cx="3276600" cy="2806700"/>
          </a:xfrm>
          <a:noFill/>
        </p:spPr>
      </p:pic>
    </p:spTree>
    <p:extLst>
      <p:ext uri="{BB962C8B-B14F-4D97-AF65-F5344CB8AC3E}">
        <p14:creationId xmlns:p14="http://schemas.microsoft.com/office/powerpoint/2010/main" val="27061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2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28FC59-E524-494E-B031-A13524C8FD97}" type="slidenum">
              <a:rPr lang="en-US"/>
              <a:pPr eaLnBrk="1" hangingPunct="1"/>
              <a:t>34</a:t>
            </a:fld>
            <a:endParaRPr lang="en-US"/>
          </a:p>
        </p:txBody>
      </p:sp>
      <p:pic>
        <p:nvPicPr>
          <p:cNvPr id="9219" name="Picture 13" descr="insect_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8153400" cy="437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Evolution</a:t>
            </a:r>
            <a:endParaRPr lang="en-US" sz="6000" dirty="0" smtClean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7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79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E24F1C-7292-49B3-A596-AFA2AB9907C1}" type="slidenum">
              <a:rPr lang="en-US"/>
              <a:pPr eaLnBrk="1" hangingPunct="1"/>
              <a:t>35</a:t>
            </a:fld>
            <a:endParaRPr lang="en-US"/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Social Insects</a:t>
            </a:r>
            <a:endParaRPr lang="en-US" sz="6000" dirty="0" smtClean="0">
              <a:solidFill>
                <a:srgbClr val="FF5050"/>
              </a:solidFill>
            </a:endParaRPr>
          </a:p>
        </p:txBody>
      </p:sp>
      <p:sp>
        <p:nvSpPr>
          <p:cNvPr id="3379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Live in colonies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Queen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King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Soldiers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Workers</a:t>
            </a:r>
          </a:p>
        </p:txBody>
      </p:sp>
      <p:pic>
        <p:nvPicPr>
          <p:cNvPr id="33797" name="Picture 7" descr="termit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52600"/>
            <a:ext cx="4038600" cy="2692400"/>
          </a:xfrm>
          <a:noFill/>
        </p:spPr>
      </p:pic>
    </p:spTree>
    <p:extLst>
      <p:ext uri="{BB962C8B-B14F-4D97-AF65-F5344CB8AC3E}">
        <p14:creationId xmlns:p14="http://schemas.microsoft.com/office/powerpoint/2010/main" val="351541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48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9668A1C-4F4C-4038-BAA1-918DFBC9192F}" type="slidenum">
              <a:rPr lang="en-US"/>
              <a:pPr eaLnBrk="1" hangingPunct="1"/>
              <a:t>36</a:t>
            </a:fld>
            <a:endParaRPr lang="en-US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0"/>
            <a:ext cx="913606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584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6B2974-CA46-41BC-ABC0-D733F124E866}" type="slidenum">
              <a:rPr lang="en-US"/>
              <a:pPr eaLnBrk="1" hangingPunct="1"/>
              <a:t>37</a:t>
            </a:fld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About Bees</a:t>
            </a:r>
            <a:endParaRPr lang="en-US" sz="6000" b="1" dirty="0" smtClean="0">
              <a:solidFill>
                <a:srgbClr val="CCFF66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Queen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</a:rPr>
              <a:t>Lays eggs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</a:rPr>
              <a:t>Queen substance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Worker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</a:rPr>
              <a:t>Builds hive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</a:rPr>
              <a:t>Takes care of eggs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</a:rPr>
              <a:t>Attends to queen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</a:rPr>
              <a:t>Royal jelly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Drone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rgbClr val="FFFFFF"/>
                </a:solidFill>
              </a:rPr>
              <a:t>Fertilizes queen</a:t>
            </a:r>
          </a:p>
        </p:txBody>
      </p:sp>
      <p:pic>
        <p:nvPicPr>
          <p:cNvPr id="79874" name="Picture 2" descr="http://media-3.web.britannica.com/eb-media/28/91428-034-B47AA1F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2" y="1752600"/>
            <a:ext cx="442594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789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72C656-D656-4C6C-986B-1993771209B2}" type="slidenum">
              <a:rPr lang="en-US"/>
              <a:pPr eaLnBrk="1" hangingPunct="1"/>
              <a:t>38</a:t>
            </a:fld>
            <a:endParaRPr lang="en-US"/>
          </a:p>
        </p:txBody>
      </p:sp>
      <p:pic>
        <p:nvPicPr>
          <p:cNvPr id="37891" name="Picture 2" descr="Swa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0"/>
            <a:ext cx="51054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>
                <a:solidFill>
                  <a:srgbClr val="92D050"/>
                </a:solidFill>
              </a:rPr>
              <a:t>About Bees</a:t>
            </a:r>
            <a:endParaRPr lang="en-US" sz="6000" b="1" dirty="0" smtClean="0">
              <a:solidFill>
                <a:srgbClr val="FF0000"/>
              </a:solidFill>
            </a:endParaRPr>
          </a:p>
        </p:txBody>
      </p:sp>
      <p:sp>
        <p:nvSpPr>
          <p:cNvPr id="3789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276600" cy="4525963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New queen 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Leaves with part of the hive to start a new colony</a:t>
            </a:r>
          </a:p>
          <a:p>
            <a:pPr eaLnBrk="1" hangingPunct="1"/>
            <a:endParaRPr lang="en-US" sz="2800" b="1" dirty="0">
              <a:solidFill>
                <a:srgbClr val="FFFFFF"/>
              </a:solidFill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She’ll fly high, whoever can keep up is admitted to her colony!</a:t>
            </a:r>
          </a:p>
        </p:txBody>
      </p:sp>
    </p:spTree>
    <p:extLst>
      <p:ext uri="{BB962C8B-B14F-4D97-AF65-F5344CB8AC3E}">
        <p14:creationId xmlns:p14="http://schemas.microsoft.com/office/powerpoint/2010/main" val="29865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3A0D6E-9CE5-47B6-90A5-AE79B164628A}" type="slidenum">
              <a:rPr lang="en-US"/>
              <a:pPr eaLnBrk="1" hangingPunct="1"/>
              <a:t>39</a:t>
            </a:fld>
            <a:endParaRPr lang="en-US"/>
          </a:p>
        </p:txBody>
      </p:sp>
      <p:pic>
        <p:nvPicPr>
          <p:cNvPr id="38915" name="Picture 2" descr="waggle-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8686800" cy="6515100"/>
          </a:xfrm>
          <a:noFill/>
        </p:spPr>
      </p:pic>
    </p:spTree>
    <p:extLst>
      <p:ext uri="{BB962C8B-B14F-4D97-AF65-F5344CB8AC3E}">
        <p14:creationId xmlns:p14="http://schemas.microsoft.com/office/powerpoint/2010/main" val="207606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ARTHROPODA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lnSpc>
                <a:spcPct val="93000"/>
              </a:lnSpc>
              <a:spcBef>
                <a:spcPts val="2000"/>
              </a:spcBef>
              <a:buClr>
                <a:srgbClr val="FFFFFF"/>
              </a:buClr>
            </a:pPr>
            <a:r>
              <a:rPr lang="en-GB" b="1" smtClean="0">
                <a:solidFill>
                  <a:srgbClr val="FFFFFF"/>
                </a:solidFill>
              </a:rPr>
              <a:t>Kindgom Animalia</a:t>
            </a:r>
          </a:p>
          <a:p>
            <a:pPr eaLnBrk="1" hangingPunct="1">
              <a:lnSpc>
                <a:spcPct val="93000"/>
              </a:lnSpc>
              <a:spcBef>
                <a:spcPts val="2000"/>
              </a:spcBef>
              <a:buClr>
                <a:srgbClr val="FFFFFF"/>
              </a:buClr>
            </a:pPr>
            <a:r>
              <a:rPr lang="en-GB" b="1" smtClean="0">
                <a:solidFill>
                  <a:srgbClr val="FFFFFF"/>
                </a:solidFill>
              </a:rPr>
              <a:t>Phylum Arthropoda</a:t>
            </a:r>
          </a:p>
          <a:p>
            <a:pPr lvl="1" eaLnBrk="1" hangingPunct="1">
              <a:lnSpc>
                <a:spcPct val="93000"/>
              </a:lnSpc>
              <a:spcBef>
                <a:spcPts val="2000"/>
              </a:spcBef>
              <a:buClr>
                <a:srgbClr val="FFFFFF"/>
              </a:buClr>
            </a:pPr>
            <a:r>
              <a:rPr lang="en-US" b="1" smtClean="0">
                <a:solidFill>
                  <a:srgbClr val="FFFFFF"/>
                </a:solidFill>
              </a:rPr>
              <a:t>Arthropod means "jointed foot" - all arthropods have jointed appendages </a:t>
            </a:r>
            <a:endParaRPr lang="en-GB" b="1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93000"/>
              </a:lnSpc>
              <a:spcBef>
                <a:spcPts val="2000"/>
              </a:spcBef>
              <a:buClr>
                <a:srgbClr val="FFFFFF"/>
              </a:buClr>
            </a:pPr>
            <a:r>
              <a:rPr lang="en-GB" b="1" smtClean="0">
                <a:solidFill>
                  <a:srgbClr val="FFFFFF"/>
                </a:solidFill>
              </a:rPr>
              <a:t>Largest phylum  (75% all animals)</a:t>
            </a:r>
          </a:p>
          <a:p>
            <a:pPr lvl="1" eaLnBrk="1" hangingPunct="1"/>
            <a:r>
              <a:rPr lang="en-US" b="1" smtClean="0">
                <a:solidFill>
                  <a:srgbClr val="FFFFFF"/>
                </a:solidFill>
              </a:rPr>
              <a:t>Number of species</a:t>
            </a:r>
          </a:p>
          <a:p>
            <a:pPr lvl="1" eaLnBrk="1" hangingPunct="1"/>
            <a:r>
              <a:rPr lang="en-US" b="1" smtClean="0">
                <a:solidFill>
                  <a:srgbClr val="FFFFFF"/>
                </a:solidFill>
              </a:rPr>
              <a:t>Diversity</a:t>
            </a:r>
          </a:p>
          <a:p>
            <a:pPr lvl="1" eaLnBrk="1" hangingPunct="1"/>
            <a:r>
              <a:rPr lang="en-US" b="1" smtClean="0">
                <a:solidFill>
                  <a:srgbClr val="FFFFFF"/>
                </a:solidFill>
              </a:rPr>
              <a:t>Distribution</a:t>
            </a:r>
          </a:p>
          <a:p>
            <a:pPr lvl="1" eaLnBrk="1" hangingPunct="1"/>
            <a:r>
              <a:rPr lang="en-US" b="1" smtClean="0">
                <a:solidFill>
                  <a:srgbClr val="FFFFFF"/>
                </a:solidFill>
              </a:rPr>
              <a:t>Longevity</a:t>
            </a:r>
          </a:p>
          <a:p>
            <a:pPr eaLnBrk="1" hangingPunct="1"/>
            <a:endParaRPr lang="en-US" b="1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93000"/>
              </a:lnSpc>
              <a:spcBef>
                <a:spcPts val="2000"/>
              </a:spcBef>
              <a:buClr>
                <a:srgbClr val="FFFFFF"/>
              </a:buClr>
            </a:pPr>
            <a:endParaRPr lang="en-GB" b="1" smtClean="0">
              <a:solidFill>
                <a:srgbClr val="FFFFFF"/>
              </a:solidFill>
            </a:endParaRPr>
          </a:p>
          <a:p>
            <a:pPr eaLnBrk="1" hangingPunct="1"/>
            <a:endParaRPr lang="en-US" b="1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08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DFC180-5C53-41C5-B27C-A6EF46B462B8}" type="slidenum">
              <a:rPr lang="en-US"/>
              <a:pPr eaLnBrk="1" hangingPunct="1"/>
              <a:t>40</a:t>
            </a:fld>
            <a:endParaRPr lang="en-US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Beneficial Insects</a:t>
            </a:r>
            <a:endParaRPr lang="en-US" sz="6000" dirty="0" smtClean="0">
              <a:solidFill>
                <a:srgbClr val="CCFF66"/>
              </a:solidFill>
            </a:endParaRPr>
          </a:p>
        </p:txBody>
      </p:sp>
      <p:sp>
        <p:nvSpPr>
          <p:cNvPr id="46084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FFFF"/>
                </a:solidFill>
              </a:rPr>
              <a:t>Honey bee</a:t>
            </a:r>
          </a:p>
          <a:p>
            <a:pPr lvl="1" eaLnBrk="1" hangingPunct="1"/>
            <a:r>
              <a:rPr lang="en-US" sz="3200" b="1" dirty="0" smtClean="0">
                <a:solidFill>
                  <a:srgbClr val="FFFFFF"/>
                </a:solidFill>
              </a:rPr>
              <a:t>Honey</a:t>
            </a:r>
          </a:p>
          <a:p>
            <a:pPr lvl="1" eaLnBrk="1" hangingPunct="1"/>
            <a:r>
              <a:rPr lang="en-US" sz="3200" b="1" dirty="0" smtClean="0">
                <a:solidFill>
                  <a:srgbClr val="FFFFFF"/>
                </a:solidFill>
              </a:rPr>
              <a:t>Pollinates crops</a:t>
            </a:r>
          </a:p>
        </p:txBody>
      </p:sp>
      <p:pic>
        <p:nvPicPr>
          <p:cNvPr id="46085" name="Picture 8" descr="Honey-be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24000"/>
            <a:ext cx="4038600" cy="2740025"/>
          </a:xfrm>
          <a:noFill/>
        </p:spPr>
      </p:pic>
      <p:pic>
        <p:nvPicPr>
          <p:cNvPr id="78850" name="Picture 2" descr="http://beneficialbugs.org/bugs/Honeybee/honeybee_genehanso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49782"/>
            <a:ext cx="482917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1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10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A68C986-7BBF-467E-8274-3D5A1FD31567}" type="slidenum">
              <a:rPr lang="en-US"/>
              <a:pPr eaLnBrk="1" hangingPunct="1"/>
              <a:t>41</a:t>
            </a:fld>
            <a:endParaRPr lang="en-US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Lady bug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Eats harmful insects</a:t>
            </a:r>
          </a:p>
        </p:txBody>
      </p:sp>
      <p:pic>
        <p:nvPicPr>
          <p:cNvPr id="47109" name="Picture 6" descr="BigRedBu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52600"/>
            <a:ext cx="4038600" cy="3898900"/>
          </a:xfr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Beneficial Insects</a:t>
            </a:r>
            <a:endParaRPr lang="en-US" sz="6000" dirty="0" smtClean="0">
              <a:solidFill>
                <a:srgbClr val="CC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13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ED2084-C51F-40E4-9B62-80F4F17BBF7D}" type="slidenum">
              <a:rPr lang="en-US"/>
              <a:pPr eaLnBrk="1" hangingPunct="1"/>
              <a:t>42</a:t>
            </a:fld>
            <a:endParaRPr lang="en-US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Silkworm moth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Lava produces silk</a:t>
            </a:r>
          </a:p>
        </p:txBody>
      </p:sp>
      <p:pic>
        <p:nvPicPr>
          <p:cNvPr id="48133" name="Picture 6" descr="silk_mo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03425"/>
            <a:ext cx="4038600" cy="3717925"/>
          </a:xfrm>
          <a:noFill/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Beneficial Insects</a:t>
            </a:r>
            <a:endParaRPr lang="en-US" sz="6000" dirty="0" smtClean="0">
              <a:solidFill>
                <a:srgbClr val="CCFF66"/>
              </a:solidFill>
            </a:endParaRPr>
          </a:p>
        </p:txBody>
      </p:sp>
      <p:pic>
        <p:nvPicPr>
          <p:cNvPr id="77826" name="Picture 2" descr="http://4.bp.blogspot.com/_9vzd2fD5z7o/TSyLqzi83vI/AAAAAAAAA3s/Xt_tuuUYXUQ/s1600/silkworm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38100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3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915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F74028-B906-41C0-B36B-7ECBAE93C35B}" type="slidenum">
              <a:rPr lang="en-US"/>
              <a:pPr eaLnBrk="1" hangingPunct="1"/>
              <a:t>43</a:t>
            </a:fld>
            <a:endParaRPr lang="en-US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Breakdown dung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Beneficial Insects</a:t>
            </a:r>
            <a:endParaRPr lang="en-US" sz="6000" dirty="0" smtClean="0">
              <a:solidFill>
                <a:srgbClr val="CCFF66"/>
              </a:solidFill>
            </a:endParaRPr>
          </a:p>
        </p:txBody>
      </p:sp>
      <p:pic>
        <p:nvPicPr>
          <p:cNvPr id="80898" name="Picture 2" descr="http://i299.photobucket.com/albums/mm307/sources_album/dung-beetle-ori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06" y="1724025"/>
            <a:ext cx="4283857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http://ichef.bbci.co.uk/naturelibrary/images/ic/credit/640x395/d/du/dung_beetle/dung_beetle_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4191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8" name="Picture 2" descr="http://stream1.gifsoup.com/view8/4624292/dung-beetle-2-o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363" y="502920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8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017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08E6CD-AF2C-48B3-A0BD-01EC64E317CD}" type="slidenum">
              <a:rPr lang="en-US"/>
              <a:pPr eaLnBrk="1" hangingPunct="1"/>
              <a:t>44</a:t>
            </a:fld>
            <a:endParaRPr lang="en-US"/>
          </a:p>
        </p:txBody>
      </p:sp>
      <p:sp>
        <p:nvSpPr>
          <p:cNvPr id="50180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12192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Blow fly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Decompose dead bodies</a:t>
            </a:r>
          </a:p>
        </p:txBody>
      </p:sp>
      <p:pic>
        <p:nvPicPr>
          <p:cNvPr id="50181" name="Picture 6" descr="blowfl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3200400"/>
            <a:ext cx="4419600" cy="3157184"/>
          </a:xfrm>
          <a:noFill/>
        </p:spPr>
      </p:pic>
      <p:pic>
        <p:nvPicPr>
          <p:cNvPr id="50182" name="Picture 7" descr="blowflymag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200400"/>
            <a:ext cx="4038600" cy="3156239"/>
          </a:xfrm>
          <a:noFill/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Beneficial Insects</a:t>
            </a:r>
            <a:endParaRPr lang="en-US" sz="6000" dirty="0" smtClean="0">
              <a:solidFill>
                <a:srgbClr val="CC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222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3BEA5C-C123-48DC-9213-6731A466B43F}" type="slidenum">
              <a:rPr lang="en-US"/>
              <a:pPr eaLnBrk="1" hangingPunct="1"/>
              <a:t>45</a:t>
            </a:fld>
            <a:endParaRPr lang="en-US"/>
          </a:p>
        </p:txBody>
      </p:sp>
      <p:sp>
        <p:nvSpPr>
          <p:cNvPr id="52228" name="Rectangle 6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Drosophila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Genetics research</a:t>
            </a:r>
          </a:p>
        </p:txBody>
      </p:sp>
      <p:pic>
        <p:nvPicPr>
          <p:cNvPr id="52229" name="Picture 11" descr="drosophila-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485900"/>
            <a:ext cx="3962400" cy="3886200"/>
          </a:xfr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Beneficial Insects</a:t>
            </a:r>
            <a:endParaRPr lang="en-US" sz="6000" dirty="0" smtClean="0">
              <a:solidFill>
                <a:srgbClr val="CCFF66"/>
              </a:solidFill>
            </a:endParaRPr>
          </a:p>
        </p:txBody>
      </p:sp>
      <p:pic>
        <p:nvPicPr>
          <p:cNvPr id="76802" name="Picture 2" descr="http://3.bp.blogspot.com/_Avn14E-3prY/R5_pUkyfF9I/AAAAAAAAA0g/XLioUx_9P9Q/s400/drosophil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24200"/>
            <a:ext cx="4543425" cy="348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33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27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238FA5-A2F3-455C-9BB7-9C8683F5C7DB}" type="slidenum">
              <a:rPr lang="en-US"/>
              <a:pPr eaLnBrk="1" hangingPunct="1"/>
              <a:t>46</a:t>
            </a:fld>
            <a:endParaRPr lang="en-US"/>
          </a:p>
        </p:txBody>
      </p:sp>
      <p:sp>
        <p:nvSpPr>
          <p:cNvPr id="5427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Boll weevil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Destroys cotton</a:t>
            </a:r>
          </a:p>
        </p:txBody>
      </p:sp>
      <p:pic>
        <p:nvPicPr>
          <p:cNvPr id="54277" name="Picture 7" descr="boll_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44491"/>
            <a:ext cx="3886200" cy="4585304"/>
          </a:xfr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>
                <a:solidFill>
                  <a:srgbClr val="92D050"/>
                </a:solidFill>
              </a:rPr>
              <a:t>Harmful</a:t>
            </a:r>
            <a:r>
              <a:rPr lang="en-US" sz="6000" b="1" dirty="0" smtClean="0">
                <a:solidFill>
                  <a:srgbClr val="92D050"/>
                </a:solidFill>
              </a:rPr>
              <a:t> Insects</a:t>
            </a:r>
            <a:endParaRPr lang="en-US" sz="6000" dirty="0" smtClean="0">
              <a:solidFill>
                <a:srgbClr val="CCFF66"/>
              </a:solidFill>
            </a:endParaRPr>
          </a:p>
        </p:txBody>
      </p:sp>
      <p:pic>
        <p:nvPicPr>
          <p:cNvPr id="71682" name="Picture 2" descr="http://www.utcrops.com/cotton/cotton_insects/images/weev_sq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3" y="32004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16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29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10AF64-0B39-464C-9005-9FEEC7680D49}" type="slidenum">
              <a:rPr lang="en-US"/>
              <a:pPr eaLnBrk="1" hangingPunct="1"/>
              <a:t>47</a:t>
            </a:fld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Mosquitos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Vector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Malaria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Yellow fever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Encephalitis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West Nile virus</a:t>
            </a:r>
          </a:p>
        </p:txBody>
      </p:sp>
      <p:pic>
        <p:nvPicPr>
          <p:cNvPr id="55301" name="Picture 6" descr="anophe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371600"/>
            <a:ext cx="3657600" cy="3398808"/>
          </a:xfrm>
          <a:noFill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>
                <a:solidFill>
                  <a:srgbClr val="92D050"/>
                </a:solidFill>
              </a:rPr>
              <a:t>Harmful</a:t>
            </a:r>
            <a:r>
              <a:rPr lang="en-US" sz="6000" b="1" dirty="0" smtClean="0">
                <a:solidFill>
                  <a:srgbClr val="92D050"/>
                </a:solidFill>
              </a:rPr>
              <a:t> Insects</a:t>
            </a:r>
            <a:endParaRPr lang="en-US" sz="6000" dirty="0" smtClean="0">
              <a:solidFill>
                <a:srgbClr val="CCFF66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45" y="4038600"/>
            <a:ext cx="38195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8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632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3C9939-8B8E-4DE9-8FC5-4FE24054D121}" type="slidenum">
              <a:rPr lang="en-US"/>
              <a:pPr eaLnBrk="1" hangingPunct="1"/>
              <a:t>48</a:t>
            </a:fld>
            <a:endParaRPr lang="en-US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FFFF"/>
                </a:solidFill>
              </a:rPr>
              <a:t>Flea</a:t>
            </a:r>
          </a:p>
          <a:p>
            <a:pPr eaLnBrk="1" hangingPunct="1"/>
            <a:r>
              <a:rPr lang="en-US" sz="3600" b="1" dirty="0" smtClean="0">
                <a:solidFill>
                  <a:srgbClr val="FFFFFF"/>
                </a:solidFill>
              </a:rPr>
              <a:t>Vector for</a:t>
            </a:r>
          </a:p>
          <a:p>
            <a:pPr lvl="1" eaLnBrk="1" hangingPunct="1"/>
            <a:r>
              <a:rPr lang="en-US" sz="3200" b="1" dirty="0" smtClean="0">
                <a:solidFill>
                  <a:srgbClr val="FFFFFF"/>
                </a:solidFill>
              </a:rPr>
              <a:t>Plague</a:t>
            </a:r>
          </a:p>
          <a:p>
            <a:pPr lvl="1" eaLnBrk="1" hangingPunct="1">
              <a:buFontTx/>
              <a:buNone/>
            </a:pPr>
            <a:endParaRPr lang="en-US" sz="3200" b="1" dirty="0" smtClean="0">
              <a:solidFill>
                <a:srgbClr val="FFFFFF"/>
              </a:solidFill>
            </a:endParaRPr>
          </a:p>
          <a:p>
            <a:pPr lvl="1" eaLnBrk="1" hangingPunct="1"/>
            <a:endParaRPr lang="en-US" sz="3200" b="1" dirty="0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>
                <a:solidFill>
                  <a:srgbClr val="92D050"/>
                </a:solidFill>
              </a:rPr>
              <a:t>Harmful Insects</a:t>
            </a:r>
            <a:endParaRPr lang="en-US" sz="6000" dirty="0"/>
          </a:p>
        </p:txBody>
      </p:sp>
      <p:pic>
        <p:nvPicPr>
          <p:cNvPr id="75778" name="Picture 2" descr="http://lancaster.unl.edu/pest/images/bites/fleaoncatx45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2" y="4570053"/>
            <a:ext cx="4107873" cy="202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3" y="1295400"/>
            <a:ext cx="4114800" cy="322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http://www.hoofstockvet.com/blog/wp-content/uploads/2012/09/flea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18" y="3587839"/>
            <a:ext cx="4343400" cy="300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35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drsfostersmith.com/images/adinfo_flea_life_cycle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2180"/>
            <a:ext cx="7592291" cy="666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2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Body Plan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u="sng" smtClean="0">
                <a:solidFill>
                  <a:srgbClr val="FFFFFF"/>
                </a:solidFill>
              </a:rPr>
              <a:t>Levels of Organization</a:t>
            </a:r>
            <a:r>
              <a:rPr lang="en-US" b="1" smtClean="0">
                <a:solidFill>
                  <a:srgbClr val="FFFFFF"/>
                </a:solidFill>
              </a:rPr>
              <a:t>: Specialized Cells,  Tissues, and Organs</a:t>
            </a:r>
          </a:p>
          <a:p>
            <a:pPr eaLnBrk="1" hangingPunct="1"/>
            <a:r>
              <a:rPr lang="en-US" b="1" u="sng" smtClean="0">
                <a:solidFill>
                  <a:srgbClr val="FFFFFF"/>
                </a:solidFill>
              </a:rPr>
              <a:t>Body Symmetry</a:t>
            </a:r>
            <a:r>
              <a:rPr lang="en-US" b="1" smtClean="0">
                <a:solidFill>
                  <a:srgbClr val="FFFFFF"/>
                </a:solidFill>
              </a:rPr>
              <a:t>: Bilateral</a:t>
            </a:r>
          </a:p>
          <a:p>
            <a:pPr eaLnBrk="1" hangingPunct="1"/>
            <a:r>
              <a:rPr lang="en-US" b="1" u="sng" smtClean="0">
                <a:solidFill>
                  <a:srgbClr val="FFFFFF"/>
                </a:solidFill>
              </a:rPr>
              <a:t>Germ Layers</a:t>
            </a:r>
            <a:r>
              <a:rPr lang="en-US" b="1" smtClean="0">
                <a:solidFill>
                  <a:srgbClr val="FFFFFF"/>
                </a:solidFill>
              </a:rPr>
              <a:t>: Three</a:t>
            </a:r>
          </a:p>
          <a:p>
            <a:pPr eaLnBrk="1" hangingPunct="1"/>
            <a:r>
              <a:rPr lang="en-US" b="1" u="sng" smtClean="0">
                <a:solidFill>
                  <a:srgbClr val="FFFFFF"/>
                </a:solidFill>
              </a:rPr>
              <a:t>Body Cavity</a:t>
            </a:r>
            <a:r>
              <a:rPr lang="en-US" b="1" smtClean="0">
                <a:solidFill>
                  <a:srgbClr val="FFFFFF"/>
                </a:solidFill>
              </a:rPr>
              <a:t>: True Coelom</a:t>
            </a:r>
          </a:p>
          <a:p>
            <a:pPr eaLnBrk="1" hangingPunct="1"/>
            <a:r>
              <a:rPr lang="en-US" b="1" u="sng" smtClean="0">
                <a:solidFill>
                  <a:srgbClr val="FFFFFF"/>
                </a:solidFill>
              </a:rPr>
              <a:t>Embryological Development</a:t>
            </a:r>
            <a:r>
              <a:rPr lang="en-US" b="1" smtClean="0">
                <a:solidFill>
                  <a:srgbClr val="FFFFFF"/>
                </a:solidFill>
              </a:rPr>
              <a:t>: Protostome</a:t>
            </a:r>
          </a:p>
          <a:p>
            <a:pPr eaLnBrk="1" hangingPunct="1"/>
            <a:r>
              <a:rPr lang="en-US" b="1" u="sng" smtClean="0">
                <a:solidFill>
                  <a:srgbClr val="FFFFFF"/>
                </a:solidFill>
              </a:rPr>
              <a:t>Segmentation</a:t>
            </a:r>
            <a:r>
              <a:rPr lang="en-US" b="1" smtClean="0">
                <a:solidFill>
                  <a:srgbClr val="FFFFFF"/>
                </a:solidFill>
              </a:rPr>
              <a:t>: Present</a:t>
            </a:r>
          </a:p>
          <a:p>
            <a:pPr eaLnBrk="1" hangingPunct="1"/>
            <a:r>
              <a:rPr lang="en-US" b="1" u="sng" smtClean="0">
                <a:solidFill>
                  <a:srgbClr val="FFFFFF"/>
                </a:solidFill>
              </a:rPr>
              <a:t>Cephalization</a:t>
            </a:r>
            <a:r>
              <a:rPr lang="en-US" b="1" smtClean="0">
                <a:solidFill>
                  <a:srgbClr val="FFFFFF"/>
                </a:solidFill>
              </a:rPr>
              <a:t>: Present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34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96F44A-5202-4991-8E9B-21CC30CEFF42}" type="slidenum">
              <a:rPr lang="en-US"/>
              <a:pPr eaLnBrk="1" hangingPunct="1"/>
              <a:t>50</a:t>
            </a:fld>
            <a:endParaRPr lang="en-US"/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Rat flea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Vector for plague</a:t>
            </a:r>
          </a:p>
        </p:txBody>
      </p:sp>
      <p:pic>
        <p:nvPicPr>
          <p:cNvPr id="57349" name="Picture 7" descr="xenopsylla_cheop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22538"/>
            <a:ext cx="4038600" cy="2681287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>
                <a:solidFill>
                  <a:srgbClr val="92D050"/>
                </a:solidFill>
              </a:rPr>
              <a:t>Harmful Insects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834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65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165AA3-AD4F-43ED-8B03-4568B737340A}" type="slidenum">
              <a:rPr lang="en-US"/>
              <a:pPr eaLnBrk="1" hangingPunct="1"/>
              <a:t>51</a:t>
            </a:fld>
            <a:endParaRPr lang="en-US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Order </a:t>
            </a:r>
            <a:r>
              <a:rPr lang="en-US" sz="6000" b="1" dirty="0" err="1" smtClean="0">
                <a:solidFill>
                  <a:srgbClr val="92D050"/>
                </a:solidFill>
              </a:rPr>
              <a:t>Odonota</a:t>
            </a:r>
            <a:endParaRPr lang="en-US" sz="6000" b="1" dirty="0" smtClean="0">
              <a:solidFill>
                <a:srgbClr val="92D050"/>
              </a:solidFill>
            </a:endParaRP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Dragon flies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Damsel flies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Two pair of large wings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66565" name="Picture 9" descr="dragon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505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12" descr="damsel_fl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810000"/>
            <a:ext cx="3581400" cy="2568575"/>
          </a:xfrm>
          <a:noFill/>
        </p:spPr>
      </p:pic>
    </p:spTree>
    <p:extLst>
      <p:ext uri="{BB962C8B-B14F-4D97-AF65-F5344CB8AC3E}">
        <p14:creationId xmlns:p14="http://schemas.microsoft.com/office/powerpoint/2010/main" val="40558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758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EC0E66-CA89-43E5-98B7-BB7EA3D79146}" type="slidenum">
              <a:rPr lang="en-US"/>
              <a:pPr eaLnBrk="1" hangingPunct="1"/>
              <a:t>52</a:t>
            </a:fld>
            <a:endParaRPr lang="en-US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Order </a:t>
            </a:r>
            <a:r>
              <a:rPr lang="en-US" sz="6000" b="1" dirty="0" err="1" smtClean="0">
                <a:solidFill>
                  <a:srgbClr val="92D050"/>
                </a:solidFill>
              </a:rPr>
              <a:t>Orthoptera</a:t>
            </a:r>
            <a:endParaRPr lang="en-US" sz="6000" b="1" dirty="0" smtClean="0">
              <a:solidFill>
                <a:srgbClr val="92D050"/>
              </a:solidFill>
            </a:endParaRP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67589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81445" y="1600200"/>
            <a:ext cx="4246418" cy="4525963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Grasshopper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Cockroach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Praying mantis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Cricket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67590" name="Picture 6" descr="grasshopper2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3727" y="1371600"/>
            <a:ext cx="4057073" cy="2420720"/>
          </a:xfrm>
          <a:noFill/>
        </p:spPr>
      </p:pic>
      <p:pic>
        <p:nvPicPr>
          <p:cNvPr id="67591" name="Picture 12" descr="mantis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13" descr="Periplaneta_americ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1" y="4274127"/>
            <a:ext cx="4502727" cy="243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3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861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F5F073-96A8-4272-AFC7-92D60CCDC99A}" type="slidenum">
              <a:rPr lang="en-US"/>
              <a:pPr eaLnBrk="1" hangingPunct="1"/>
              <a:t>53</a:t>
            </a:fld>
            <a:endParaRPr lang="en-US"/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Order </a:t>
            </a:r>
            <a:r>
              <a:rPr lang="en-US" sz="6000" b="1" dirty="0" err="1" smtClean="0">
                <a:solidFill>
                  <a:srgbClr val="92D050"/>
                </a:solidFill>
              </a:rPr>
              <a:t>Dermaptera</a:t>
            </a:r>
            <a:endParaRPr lang="en-US" sz="6000" b="1" dirty="0" smtClean="0">
              <a:solidFill>
                <a:srgbClr val="92D050"/>
              </a:solidFill>
            </a:endParaRP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Earwigs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Forceps-like cerci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Short wings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68613" name="Picture 6" descr="earw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00200"/>
            <a:ext cx="4038600" cy="3041650"/>
          </a:xfrm>
          <a:noFill/>
        </p:spPr>
      </p:pic>
    </p:spTree>
    <p:extLst>
      <p:ext uri="{BB962C8B-B14F-4D97-AF65-F5344CB8AC3E}">
        <p14:creationId xmlns:p14="http://schemas.microsoft.com/office/powerpoint/2010/main" val="46915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963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030B3E-5EAD-44E0-9042-097ABA8F2625}" type="slidenum">
              <a:rPr lang="en-US"/>
              <a:pPr eaLnBrk="1" hangingPunct="1"/>
              <a:t>54</a:t>
            </a:fld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Order </a:t>
            </a:r>
            <a:r>
              <a:rPr lang="en-US" sz="6000" b="1" dirty="0" err="1" smtClean="0">
                <a:solidFill>
                  <a:srgbClr val="92D050"/>
                </a:solidFill>
              </a:rPr>
              <a:t>Isoptera</a:t>
            </a:r>
            <a:endParaRPr lang="en-US" sz="6000" b="1" dirty="0" smtClean="0">
              <a:solidFill>
                <a:srgbClr val="92D050"/>
              </a:solidFill>
            </a:endParaRP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Termites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White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Broad waist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Winged and wingless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69637" name="Picture 7" descr="termite-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295400"/>
            <a:ext cx="3733800" cy="2700338"/>
          </a:xfrm>
          <a:noFill/>
        </p:spPr>
      </p:pic>
      <p:pic>
        <p:nvPicPr>
          <p:cNvPr id="69638" name="Picture 8" descr="termite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4343400"/>
            <a:ext cx="3281363" cy="2187575"/>
          </a:xfrm>
          <a:noFill/>
        </p:spPr>
      </p:pic>
    </p:spTree>
    <p:extLst>
      <p:ext uri="{BB962C8B-B14F-4D97-AF65-F5344CB8AC3E}">
        <p14:creationId xmlns:p14="http://schemas.microsoft.com/office/powerpoint/2010/main" val="34883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065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5B199B-FBCF-4B12-A186-39F44E255283}" type="slidenum">
              <a:rPr lang="en-US"/>
              <a:pPr eaLnBrk="1" hangingPunct="1"/>
              <a:t>55</a:t>
            </a:fld>
            <a:endParaRPr lang="en-US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Order </a:t>
            </a:r>
            <a:r>
              <a:rPr lang="en-US" sz="6000" b="1" dirty="0" err="1" smtClean="0">
                <a:solidFill>
                  <a:srgbClr val="92D050"/>
                </a:solidFill>
              </a:rPr>
              <a:t>Homoptera</a:t>
            </a:r>
            <a:endParaRPr lang="en-US" sz="6000" b="1" dirty="0" smtClean="0">
              <a:solidFill>
                <a:srgbClr val="92D050"/>
              </a:solidFill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7066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Cicada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Aphids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Leaf hoppers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Roof-like wings</a:t>
            </a:r>
          </a:p>
        </p:txBody>
      </p:sp>
      <p:pic>
        <p:nvPicPr>
          <p:cNvPr id="70662" name="Picture 6" descr="cicada-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524000"/>
            <a:ext cx="4038600" cy="2643187"/>
          </a:xfrm>
          <a:noFill/>
        </p:spPr>
      </p:pic>
    </p:spTree>
    <p:extLst>
      <p:ext uri="{BB962C8B-B14F-4D97-AF65-F5344CB8AC3E}">
        <p14:creationId xmlns:p14="http://schemas.microsoft.com/office/powerpoint/2010/main" val="41976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168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6FA841-9C7F-4554-BBD3-4917AC0CB97C}" type="slidenum">
              <a:rPr lang="en-US"/>
              <a:pPr eaLnBrk="1" hangingPunct="1"/>
              <a:t>56</a:t>
            </a:fld>
            <a:endParaRPr lang="en-US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Order </a:t>
            </a:r>
            <a:r>
              <a:rPr lang="en-US" sz="6000" b="1" dirty="0" err="1" smtClean="0">
                <a:solidFill>
                  <a:srgbClr val="92D050"/>
                </a:solidFill>
              </a:rPr>
              <a:t>Hemiptera</a:t>
            </a:r>
            <a:endParaRPr lang="en-US" sz="6000" b="1" dirty="0" smtClean="0">
              <a:solidFill>
                <a:srgbClr val="92D050"/>
              </a:solidFill>
            </a:endParaRP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True bugs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Front wing</a:t>
            </a:r>
          </a:p>
          <a:p>
            <a:pPr lvl="1" eaLnBrk="1" hangingPunct="1"/>
            <a:r>
              <a:rPr lang="en-US" sz="2400" b="1" dirty="0" smtClean="0">
                <a:solidFill>
                  <a:srgbClr val="FFFFFF"/>
                </a:solidFill>
              </a:rPr>
              <a:t>Basal portion is leathery</a:t>
            </a:r>
          </a:p>
          <a:p>
            <a:pPr lvl="1" eaLnBrk="1" hangingPunct="1"/>
            <a:r>
              <a:rPr lang="en-US" sz="2400" b="1" dirty="0" smtClean="0">
                <a:solidFill>
                  <a:srgbClr val="FFFFFF"/>
                </a:solidFill>
              </a:rPr>
              <a:t>Apical portion of wing is membranous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71685" name="Picture 6" descr="Hemiptera-sp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447800"/>
            <a:ext cx="2886075" cy="5297384"/>
          </a:xfrm>
          <a:noFill/>
        </p:spPr>
      </p:pic>
    </p:spTree>
    <p:extLst>
      <p:ext uri="{BB962C8B-B14F-4D97-AF65-F5344CB8AC3E}">
        <p14:creationId xmlns:p14="http://schemas.microsoft.com/office/powerpoint/2010/main" val="80631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2706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38AC56-FD13-4DF3-B369-94FC463015DD}" type="slidenum">
              <a:rPr lang="en-US"/>
              <a:pPr eaLnBrk="1" hangingPunct="1"/>
              <a:t>57</a:t>
            </a:fld>
            <a:endParaRPr lang="en-US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Order </a:t>
            </a:r>
            <a:r>
              <a:rPr lang="en-US" sz="6000" b="1" dirty="0" err="1" smtClean="0">
                <a:solidFill>
                  <a:srgbClr val="92D050"/>
                </a:solidFill>
              </a:rPr>
              <a:t>Coleoptera</a:t>
            </a:r>
            <a:endParaRPr lang="en-US" sz="6000" b="1" dirty="0" smtClean="0">
              <a:solidFill>
                <a:srgbClr val="92D050"/>
              </a:solidFill>
            </a:endParaRPr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Beetles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350,000+ species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Hard front wings meet midline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Back wings membranous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72709" name="Picture 12" descr="beetle w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92381"/>
            <a:ext cx="3821113" cy="533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8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58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Order Lepidoptera</a:t>
            </a:r>
          </a:p>
        </p:txBody>
      </p:sp>
      <p:pic>
        <p:nvPicPr>
          <p:cNvPr id="67587" name="Picture 5" descr="532920_556674784364198_1392464694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2068" y="1461429"/>
            <a:ext cx="3613825" cy="54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bfly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6728" y="4764374"/>
            <a:ext cx="2819400" cy="2114550"/>
          </a:xfrm>
          <a:prstGeom prst="rect">
            <a:avLst/>
          </a:prstGeom>
          <a:noFill/>
        </p:spPr>
      </p:pic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11349" y="6491287"/>
            <a:ext cx="3352800" cy="366713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CCFF66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BLUE MORPHO BUTTERFLY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Butterflies</a:t>
            </a:r>
          </a:p>
          <a:p>
            <a:pPr lvl="1" eaLnBrk="1" hangingPunct="1"/>
            <a:r>
              <a:rPr lang="en-US" b="1" dirty="0" smtClean="0">
                <a:solidFill>
                  <a:srgbClr val="FFFFFF"/>
                </a:solidFill>
              </a:rPr>
              <a:t>Knobbed antennae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Moths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Scales on wings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Larva are </a:t>
            </a:r>
            <a:r>
              <a:rPr lang="en-US" b="1" dirty="0" err="1" smtClean="0">
                <a:solidFill>
                  <a:srgbClr val="FFFFFF"/>
                </a:solidFill>
              </a:rPr>
              <a:t>catepillars</a:t>
            </a:r>
            <a:endParaRPr lang="en-US" b="1" dirty="0" smtClean="0">
              <a:solidFill>
                <a:srgbClr val="FFFFFF"/>
              </a:solidFill>
            </a:endParaRPr>
          </a:p>
          <a:p>
            <a:pPr eaLnBrk="1" hangingPunct="1"/>
            <a:endParaRPr lang="en-US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475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9E4C6D-92D0-463C-9BC7-4E1B47F0DEB3}" type="slidenum">
              <a:rPr lang="en-US"/>
              <a:pPr eaLnBrk="1" hangingPunct="1"/>
              <a:t>59</a:t>
            </a:fld>
            <a:endParaRPr lang="en-US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Order </a:t>
            </a:r>
            <a:r>
              <a:rPr lang="en-US" sz="6000" b="1" dirty="0" err="1" smtClean="0">
                <a:solidFill>
                  <a:srgbClr val="92D050"/>
                </a:solidFill>
              </a:rPr>
              <a:t>Diptera</a:t>
            </a:r>
            <a:endParaRPr lang="en-US" sz="6000" b="1" dirty="0" smtClean="0">
              <a:solidFill>
                <a:srgbClr val="92D050"/>
              </a:solidFill>
            </a:endParaRPr>
          </a:p>
        </p:txBody>
      </p:sp>
      <p:sp>
        <p:nvSpPr>
          <p:cNvPr id="7475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Flies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Mosquitoes</a:t>
            </a:r>
          </a:p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One pair of wings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74757" name="Picture 6" descr="fli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4718" y="1447800"/>
            <a:ext cx="3009900" cy="2307590"/>
          </a:xfrm>
          <a:noFill/>
        </p:spPr>
      </p:pic>
      <p:pic>
        <p:nvPicPr>
          <p:cNvPr id="74758" name="Picture 9" descr="Aedes-treehole-mosqu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4724400" cy="279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94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Characteristics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FFFF"/>
                </a:solidFill>
              </a:rPr>
              <a:t>Exoskeleton (skeleton on outside)</a:t>
            </a:r>
          </a:p>
          <a:p>
            <a:pPr lvl="1" eaLnBrk="1" hangingPunct="1"/>
            <a:r>
              <a:rPr lang="en-US" b="1" u="sng" smtClean="0">
                <a:solidFill>
                  <a:srgbClr val="FFFFFF"/>
                </a:solidFill>
              </a:rPr>
              <a:t>Epicuticle</a:t>
            </a:r>
            <a:r>
              <a:rPr lang="en-US" b="1" smtClean="0">
                <a:solidFill>
                  <a:srgbClr val="FFFFFF"/>
                </a:solidFill>
              </a:rPr>
              <a:t>: outer layer </a:t>
            </a:r>
          </a:p>
          <a:p>
            <a:pPr lvl="2" eaLnBrk="1" hangingPunct="1"/>
            <a:r>
              <a:rPr lang="en-US" sz="2800" b="1" smtClean="0">
                <a:solidFill>
                  <a:srgbClr val="FFFFFF"/>
                </a:solidFill>
              </a:rPr>
              <a:t>Water proof</a:t>
            </a:r>
          </a:p>
          <a:p>
            <a:pPr lvl="1" eaLnBrk="1" hangingPunct="1"/>
            <a:r>
              <a:rPr lang="en-US" b="1" u="sng" smtClean="0">
                <a:solidFill>
                  <a:srgbClr val="FFFFFF"/>
                </a:solidFill>
              </a:rPr>
              <a:t>Procuticle</a:t>
            </a:r>
            <a:r>
              <a:rPr lang="en-US" b="1" smtClean="0">
                <a:solidFill>
                  <a:srgbClr val="FFFFFF"/>
                </a:solidFill>
              </a:rPr>
              <a:t>: inner layer</a:t>
            </a:r>
          </a:p>
          <a:p>
            <a:pPr lvl="2" eaLnBrk="1" hangingPunct="1"/>
            <a:r>
              <a:rPr lang="en-US" sz="2800" b="1" smtClean="0">
                <a:solidFill>
                  <a:srgbClr val="FFFFFF"/>
                </a:solidFill>
              </a:rPr>
              <a:t>Made of chitin</a:t>
            </a:r>
          </a:p>
          <a:p>
            <a:pPr eaLnBrk="1" hangingPunct="1"/>
            <a:r>
              <a:rPr lang="en-US" sz="2800" b="1" smtClean="0">
                <a:solidFill>
                  <a:srgbClr val="FFFFFF"/>
                </a:solidFill>
              </a:rPr>
              <a:t>Ecdysis (Molting)</a:t>
            </a:r>
          </a:p>
          <a:p>
            <a:pPr eaLnBrk="1" hangingPunct="1"/>
            <a:endParaRPr lang="en-US" sz="2800" b="1" smtClean="0">
              <a:solidFill>
                <a:srgbClr val="FFFFFF"/>
              </a:solidFill>
            </a:endParaRPr>
          </a:p>
        </p:txBody>
      </p:sp>
      <p:pic>
        <p:nvPicPr>
          <p:cNvPr id="22532" name="Picture 2" descr="Image Det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862388"/>
            <a:ext cx="449580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 descr="Image Det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412875"/>
            <a:ext cx="320040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6927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577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5B3B10-F28D-4F35-81EE-F6903A826D7C}" type="slidenum">
              <a:rPr lang="en-US"/>
              <a:pPr eaLnBrk="1" hangingPunct="1"/>
              <a:t>60</a:t>
            </a:fld>
            <a:endParaRPr lang="en-US"/>
          </a:p>
        </p:txBody>
      </p:sp>
      <p:pic>
        <p:nvPicPr>
          <p:cNvPr id="75779" name="Picture 10" descr="tarhaw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8527"/>
            <a:ext cx="3581400" cy="297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Order Hymenoptera</a:t>
            </a:r>
          </a:p>
        </p:txBody>
      </p:sp>
      <p:sp>
        <p:nvSpPr>
          <p:cNvPr id="7578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Bees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Wasps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Ants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Four membranous wings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Narrow waist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75782" name="Picture 16" descr="ant-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2977" y="4114800"/>
            <a:ext cx="3976645" cy="2590800"/>
          </a:xfrm>
          <a:noFill/>
        </p:spPr>
      </p:pic>
    </p:spTree>
    <p:extLst>
      <p:ext uri="{BB962C8B-B14F-4D97-AF65-F5344CB8AC3E}">
        <p14:creationId xmlns:p14="http://schemas.microsoft.com/office/powerpoint/2010/main" val="309868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680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B4FF68-65EA-490C-9450-B27109D03470}" type="slidenum">
              <a:rPr lang="en-US"/>
              <a:pPr eaLnBrk="1" hangingPunct="1"/>
              <a:t>61</a:t>
            </a:fld>
            <a:endParaRPr lang="en-US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Order </a:t>
            </a:r>
            <a:r>
              <a:rPr lang="en-US" sz="6000" b="1" dirty="0" err="1" smtClean="0">
                <a:solidFill>
                  <a:srgbClr val="92D050"/>
                </a:solidFill>
              </a:rPr>
              <a:t>Anoplura</a:t>
            </a:r>
            <a:endParaRPr lang="en-US" sz="6000" b="1" dirty="0" smtClean="0">
              <a:solidFill>
                <a:srgbClr val="92D050"/>
              </a:solidFill>
            </a:endParaRP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Lice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No wings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Single claw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Sucking mouth parts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parasites</a:t>
            </a:r>
          </a:p>
          <a:p>
            <a:pPr eaLnBrk="1" hangingPunct="1"/>
            <a:endParaRPr lang="en-US" sz="2800" dirty="0" smtClean="0"/>
          </a:p>
        </p:txBody>
      </p:sp>
      <p:pic>
        <p:nvPicPr>
          <p:cNvPr id="76805" name="Picture 6" descr="body_lou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600200"/>
            <a:ext cx="3657600" cy="4952326"/>
          </a:xfrm>
          <a:noFill/>
        </p:spPr>
      </p:pic>
    </p:spTree>
    <p:extLst>
      <p:ext uri="{BB962C8B-B14F-4D97-AF65-F5344CB8AC3E}">
        <p14:creationId xmlns:p14="http://schemas.microsoft.com/office/powerpoint/2010/main" val="32816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782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F2D4E1-DF4F-40F1-80EC-5677606526E8}" type="slidenum">
              <a:rPr lang="en-US"/>
              <a:pPr eaLnBrk="1" hangingPunct="1"/>
              <a:t>62</a:t>
            </a:fld>
            <a:endParaRPr lang="en-US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92D050"/>
                </a:solidFill>
              </a:rPr>
              <a:t>Order </a:t>
            </a:r>
            <a:r>
              <a:rPr lang="en-US" sz="6000" b="1" dirty="0" err="1" smtClean="0">
                <a:solidFill>
                  <a:srgbClr val="92D050"/>
                </a:solidFill>
              </a:rPr>
              <a:t>Siphonaptera</a:t>
            </a:r>
            <a:endParaRPr lang="en-US" sz="6000" b="1" dirty="0" smtClean="0">
              <a:solidFill>
                <a:srgbClr val="92D050"/>
              </a:solidFill>
            </a:endParaRPr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8655" y="1676400"/>
            <a:ext cx="4267200" cy="4525963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Fleas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Flattened laterally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Spines on legs and body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</a:rPr>
              <a:t>Parasites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pic>
        <p:nvPicPr>
          <p:cNvPr id="77829" name="Picture 6" descr="fle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676400"/>
            <a:ext cx="4191000" cy="4224798"/>
          </a:xfrm>
          <a:noFill/>
        </p:spPr>
      </p:pic>
    </p:spTree>
    <p:extLst>
      <p:ext uri="{BB962C8B-B14F-4D97-AF65-F5344CB8AC3E}">
        <p14:creationId xmlns:p14="http://schemas.microsoft.com/office/powerpoint/2010/main" val="15187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Characteristics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4294967295"/>
          </p:nvPr>
        </p:nvSpPr>
        <p:spPr>
          <a:xfrm>
            <a:off x="76200" y="1371600"/>
            <a:ext cx="4800600" cy="54864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Segmented bodies (obvious in larvae)</a:t>
            </a:r>
          </a:p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Adults have fused segments</a:t>
            </a:r>
          </a:p>
          <a:p>
            <a:pPr lvl="1" eaLnBrk="1" hangingPunct="1"/>
            <a:r>
              <a:rPr lang="en-US" sz="3200" b="1" smtClean="0">
                <a:solidFill>
                  <a:srgbClr val="FFFFFF"/>
                </a:solidFill>
              </a:rPr>
              <a:t>Head </a:t>
            </a:r>
          </a:p>
          <a:p>
            <a:pPr lvl="1" eaLnBrk="1" hangingPunct="1"/>
            <a:r>
              <a:rPr lang="en-US" sz="3200" b="1" smtClean="0">
                <a:solidFill>
                  <a:srgbClr val="FFFFFF"/>
                </a:solidFill>
              </a:rPr>
              <a:t>Thorax</a:t>
            </a:r>
          </a:p>
          <a:p>
            <a:pPr lvl="1" eaLnBrk="1" hangingPunct="1"/>
            <a:r>
              <a:rPr lang="en-US" sz="3200" b="1" smtClean="0">
                <a:solidFill>
                  <a:srgbClr val="FFFFFF"/>
                </a:solidFill>
              </a:rPr>
              <a:t>Abdomen</a:t>
            </a:r>
          </a:p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Some have a fused head and thorax -- the cephalothorax</a:t>
            </a:r>
          </a:p>
          <a:p>
            <a:pPr eaLnBrk="1" hangingPunct="1"/>
            <a:endParaRPr lang="en-US" sz="2800" b="1" smtClean="0">
              <a:solidFill>
                <a:srgbClr val="FFFFFF"/>
              </a:solidFill>
            </a:endParaRPr>
          </a:p>
        </p:txBody>
      </p:sp>
      <p:pic>
        <p:nvPicPr>
          <p:cNvPr id="24580" name="Picture 4" descr="http://rds.yahoo.com/_ylt=A0WTefUkWdlMlj4ArzCjzbkF/SIG=1323vim8v/EXP=1289398948/**http%3a/www.aragriculture.org/images/beekeeping/anatomy/internal/body_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0" y="1236663"/>
            <a:ext cx="46307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http://rds.yahoo.com/_ylt=A0WTefcZWtlMhBoA3rCjzbkF/SIG=1289q6a0p/EXP=1289399193/**http%3a/www.nicksspiders.com/nicksspiders/anatomy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4113" y="4114800"/>
            <a:ext cx="290988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smtClean="0">
                <a:solidFill>
                  <a:srgbClr val="92D050"/>
                </a:solidFill>
              </a:rPr>
              <a:t>Feeding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Complete digestive tract</a:t>
            </a:r>
          </a:p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Mandibles used for feeding</a:t>
            </a:r>
          </a:p>
        </p:txBody>
      </p:sp>
      <p:pic>
        <p:nvPicPr>
          <p:cNvPr id="26628" name="Picture 8" descr="File:Arthropod body struct 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830888"/>
            <a:ext cx="37338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social-wa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575" y="2895600"/>
            <a:ext cx="3629025" cy="3962400"/>
          </a:xfrm>
          <a:prstGeom prst="rect">
            <a:avLst/>
          </a:prstGeom>
          <a:noFill/>
        </p:spPr>
      </p:pic>
      <p:pic>
        <p:nvPicPr>
          <p:cNvPr id="26632" name="Picture 8" descr="f_2756989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895600"/>
            <a:ext cx="3733800" cy="2813050"/>
          </a:xfrm>
          <a:prstGeom prst="rect">
            <a:avLst/>
          </a:prstGeom>
          <a:noFill/>
        </p:spPr>
      </p:pic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4724400" y="5348288"/>
            <a:ext cx="3352800" cy="366712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CCFF66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GIANT STAG BEETLE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 smtClean="0">
                <a:solidFill>
                  <a:srgbClr val="92D050"/>
                </a:solidFill>
              </a:rPr>
              <a:t>Respiration, Circulation, Excretion</a:t>
            </a:r>
            <a:endParaRPr lang="en-US" sz="6000" b="1" dirty="0">
              <a:solidFill>
                <a:srgbClr val="92D050"/>
              </a:solidFill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Have a hemocoel – and a heart like pump that runs the lengh of the body</a:t>
            </a:r>
          </a:p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Respiration using spiracles and trachae </a:t>
            </a:r>
          </a:p>
          <a:p>
            <a:pPr eaLnBrk="1" hangingPunct="1"/>
            <a:r>
              <a:rPr lang="en-US" b="1" smtClean="0">
                <a:solidFill>
                  <a:srgbClr val="FFFFFF"/>
                </a:solidFill>
              </a:rPr>
              <a:t>Wide variety of respiratory systems.</a:t>
            </a:r>
          </a:p>
          <a:p>
            <a:pPr lvl="1" eaLnBrk="1" hangingPunct="1"/>
            <a:r>
              <a:rPr lang="en-US" b="1" smtClean="0">
                <a:solidFill>
                  <a:srgbClr val="FFFFFF"/>
                </a:solidFill>
              </a:rPr>
              <a:t>Small species use simple diffusion </a:t>
            </a:r>
          </a:p>
          <a:p>
            <a:pPr lvl="1" eaLnBrk="1" hangingPunct="1"/>
            <a:r>
              <a:rPr lang="en-US" b="1" smtClean="0">
                <a:solidFill>
                  <a:srgbClr val="FFFFFF"/>
                </a:solidFill>
              </a:rPr>
              <a:t>Crustacea usually have gills that are modified appendages. </a:t>
            </a:r>
          </a:p>
          <a:p>
            <a:pPr lvl="1" eaLnBrk="1" hangingPunct="1"/>
            <a:r>
              <a:rPr lang="en-US" b="1" smtClean="0">
                <a:solidFill>
                  <a:srgbClr val="FFFFFF"/>
                </a:solidFill>
              </a:rPr>
              <a:t>Arachnids have book lungs. </a:t>
            </a:r>
          </a:p>
        </p:txBody>
      </p:sp>
      <p:pic>
        <p:nvPicPr>
          <p:cNvPr id="28676" name="Picture 5" descr="File:Arthropod body struct 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5562600"/>
            <a:ext cx="3352800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00FF"/>
      </a:lt1>
      <a:dk2>
        <a:srgbClr val="000000"/>
      </a:dk2>
      <a:lt2>
        <a:srgbClr val="808080"/>
      </a:lt2>
      <a:accent1>
        <a:srgbClr val="BBE0E3"/>
      </a:accent1>
      <a:accent2>
        <a:srgbClr val="19194C"/>
      </a:accent2>
      <a:accent3>
        <a:srgbClr val="28FFFE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872</Words>
  <Application>Microsoft Office PowerPoint</Application>
  <PresentationFormat>On-screen Show (4:3)</PresentationFormat>
  <Paragraphs>322</Paragraphs>
  <Slides>62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Office Theme</vt:lpstr>
      <vt:lpstr>Chart</vt:lpstr>
      <vt:lpstr>PowerPoint Presentation</vt:lpstr>
      <vt:lpstr>PowerPoint Presentation</vt:lpstr>
      <vt:lpstr>PowerPoint Presentation</vt:lpstr>
      <vt:lpstr>ARTHROPODA</vt:lpstr>
      <vt:lpstr>Body Plan</vt:lpstr>
      <vt:lpstr>Characteristics</vt:lpstr>
      <vt:lpstr>Characteristics</vt:lpstr>
      <vt:lpstr>Feeding</vt:lpstr>
      <vt:lpstr>Respiration, Circulation, Excretion</vt:lpstr>
      <vt:lpstr>Response</vt:lpstr>
      <vt:lpstr>PowerPoint Presentation</vt:lpstr>
      <vt:lpstr>Reproduction</vt:lpstr>
      <vt:lpstr>PowerPoint Presentation</vt:lpstr>
      <vt:lpstr>Habitat</vt:lpstr>
      <vt:lpstr>Subphylum</vt:lpstr>
      <vt:lpstr>Chelicerates</vt:lpstr>
      <vt:lpstr>Chelicerates</vt:lpstr>
      <vt:lpstr>Loxosceles reclusa</vt:lpstr>
      <vt:lpstr>Loxosceles reclusa</vt:lpstr>
      <vt:lpstr>Day 3</vt:lpstr>
      <vt:lpstr>Day 4</vt:lpstr>
      <vt:lpstr>Day 5</vt:lpstr>
      <vt:lpstr>Day 6</vt:lpstr>
      <vt:lpstr>Day 9</vt:lpstr>
      <vt:lpstr>Day 10</vt:lpstr>
      <vt:lpstr>Crustacea</vt:lpstr>
      <vt:lpstr>PowerPoint Presentation</vt:lpstr>
      <vt:lpstr>Uniramia</vt:lpstr>
      <vt:lpstr>Uniramia</vt:lpstr>
      <vt:lpstr>PowerPoint Presentation</vt:lpstr>
      <vt:lpstr>Class Insecta</vt:lpstr>
      <vt:lpstr>Most Abundant and Diverse</vt:lpstr>
      <vt:lpstr>Distribution</vt:lpstr>
      <vt:lpstr>Evolution</vt:lpstr>
      <vt:lpstr>Social Insects</vt:lpstr>
      <vt:lpstr>PowerPoint Presentation</vt:lpstr>
      <vt:lpstr>About Bees</vt:lpstr>
      <vt:lpstr>About Bees</vt:lpstr>
      <vt:lpstr>PowerPoint Presentation</vt:lpstr>
      <vt:lpstr>Beneficial Insects</vt:lpstr>
      <vt:lpstr>Beneficial Insects</vt:lpstr>
      <vt:lpstr>Beneficial Insects</vt:lpstr>
      <vt:lpstr>Beneficial Insects</vt:lpstr>
      <vt:lpstr>Beneficial Insects</vt:lpstr>
      <vt:lpstr>Beneficial Insects</vt:lpstr>
      <vt:lpstr>Harmful Insects</vt:lpstr>
      <vt:lpstr>Harmful Insects</vt:lpstr>
      <vt:lpstr>Harmful Insects</vt:lpstr>
      <vt:lpstr>PowerPoint Presentation</vt:lpstr>
      <vt:lpstr>Harmful Insects</vt:lpstr>
      <vt:lpstr>Order Odonota</vt:lpstr>
      <vt:lpstr>Order Orthoptera</vt:lpstr>
      <vt:lpstr>Order Dermaptera</vt:lpstr>
      <vt:lpstr>Order Isoptera</vt:lpstr>
      <vt:lpstr>Order Homoptera</vt:lpstr>
      <vt:lpstr>Order Hemiptera</vt:lpstr>
      <vt:lpstr>Order Coleoptera</vt:lpstr>
      <vt:lpstr>Order Lepidoptera</vt:lpstr>
      <vt:lpstr>Order Diptera</vt:lpstr>
      <vt:lpstr>Order Hymenoptera</vt:lpstr>
      <vt:lpstr>Order Anoplura</vt:lpstr>
      <vt:lpstr>Order Siphonaptera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Smith</dc:creator>
  <cp:lastModifiedBy>Kristen Smith</cp:lastModifiedBy>
  <cp:revision>20</cp:revision>
  <dcterms:created xsi:type="dcterms:W3CDTF">2013-01-30T20:11:13Z</dcterms:created>
  <dcterms:modified xsi:type="dcterms:W3CDTF">2013-06-13T17:29:54Z</dcterms:modified>
</cp:coreProperties>
</file>