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6" r:id="rId10"/>
    <p:sldId id="267" r:id="rId11"/>
    <p:sldId id="272" r:id="rId12"/>
    <p:sldId id="271" r:id="rId13"/>
    <p:sldId id="268" r:id="rId14"/>
    <p:sldId id="265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9" autoAdjust="0"/>
  </p:normalViewPr>
  <p:slideViewPr>
    <p:cSldViewPr>
      <p:cViewPr varScale="1">
        <p:scale>
          <a:sx n="43" d="100"/>
          <a:sy n="43" d="100"/>
        </p:scale>
        <p:origin x="-10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94264DB-4BBF-4F00-A4D8-B4E669577C72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B3AA18D-FA60-4745-B4F0-E355C55D6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10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1E2D-A237-4C35-BD02-711592DB8038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ACE03-E8BC-428F-8283-4ED7614B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97DF-7263-4AFE-A531-CB71FD95C41F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5E1D-F504-4624-A03F-2373C76DF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2F40-6EB5-4E8F-AB44-AB535E9509D3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697B-BA85-48D4-9943-6E2E31C6C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B23D-5F50-41B2-A64C-FADAF931C894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A54D-4D3B-484C-9F0F-6D9AF2306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397E-128B-4853-9369-67907E6B175F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2022-93DB-4AA3-8428-66C0A5FA8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30BD-6F91-4D72-B822-1220653EF62D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D7C5-367A-4A62-982D-58F00B9B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A223-DC2E-4DAF-ACE4-14BE2C25C5CE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8AB1-52FC-4D0B-8E84-531504C13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2015-650F-486D-BF29-FF3D58FF5897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A7C2-DFE2-4A45-BA22-33D4F99C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2F32-2B54-4197-88D1-FB335F720315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C0BEC-7F19-4293-8DB5-21DD20B32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1F59-5829-4ED2-89C3-0BB662A052ED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2E7D-D21A-4A58-A4C6-A86B822A3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2CFB-B5C9-4C23-9976-875673A2A6C3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9CB1-05E5-4715-A53D-D68EE0E32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032888-0EEC-4926-B383-3E28618B671B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E185A6-8EC7-42EC-B65E-5F6E20F02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cePKpt5nOJ0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nimal+phyla+cladogram&amp;source=images&amp;cd=&amp;cad=rja&amp;docid=m3AhDKbFVjVLjM&amp;tbnid=qPLPAkl5EqU9LM:&amp;ved=0CAUQjRw&amp;url=http://sites.google.com/site/whatwasassignedandorhandedout/&amp;ei=qkAZUbiWIafg0QGwo4FA&amp;bvm=bv.42080656,d.dmQ&amp;psig=AFQjCNFMcFSmeed7AhUVaYlyJXp3pe66EA&amp;ust=13606958488902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989" y="152400"/>
            <a:ext cx="795019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PHYLUM ANNELID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79646"/>
                </a:solidFill>
              </a:rPr>
              <a:t>Role in Ecosystem</a:t>
            </a:r>
          </a:p>
        </p:txBody>
      </p:sp>
      <p:sp>
        <p:nvSpPr>
          <p:cNvPr id="32773" name="Rectangle 5"/>
          <p:cNvSpPr>
            <a:spLocks noGrp="1"/>
          </p:cNvSpPr>
          <p:nvPr>
            <p:ph type="body" idx="4294967295"/>
          </p:nvPr>
        </p:nvSpPr>
        <p:spPr>
          <a:xfrm>
            <a:off x="152400" y="1371600"/>
            <a:ext cx="8839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Earthworms' contributions to </a:t>
            </a:r>
            <a:r>
              <a:rPr lang="en-US" sz="2800" b="1" u="sng" dirty="0" smtClean="0">
                <a:solidFill>
                  <a:schemeClr val="bg1"/>
                </a:solidFill>
              </a:rPr>
              <a:t>soil fertility. </a:t>
            </a:r>
            <a:r>
              <a:rPr lang="en-US" sz="2800" b="1" dirty="0" smtClean="0">
                <a:solidFill>
                  <a:schemeClr val="bg1"/>
                </a:solidFill>
              </a:rPr>
              <a:t>Some burrow while others live entirely on the surface. 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The burrowers </a:t>
            </a:r>
            <a:r>
              <a:rPr lang="en-US" b="1" u="sng" dirty="0" smtClean="0">
                <a:solidFill>
                  <a:schemeClr val="bg1"/>
                </a:solidFill>
              </a:rPr>
              <a:t>loosen</a:t>
            </a:r>
            <a:r>
              <a:rPr lang="en-US" b="1" dirty="0" smtClean="0">
                <a:solidFill>
                  <a:schemeClr val="bg1"/>
                </a:solidFill>
              </a:rPr>
              <a:t> the soil so that oxygen and water can penetrate it 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The worms produce soil by mixing organic and mineral matter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They </a:t>
            </a:r>
            <a:r>
              <a:rPr lang="en-US" b="1" u="sng" dirty="0" smtClean="0">
                <a:solidFill>
                  <a:schemeClr val="bg1"/>
                </a:solidFill>
              </a:rPr>
              <a:t>accelerate the decomposition </a:t>
            </a:r>
            <a:r>
              <a:rPr lang="en-US" b="1" dirty="0" smtClean="0">
                <a:solidFill>
                  <a:schemeClr val="bg1"/>
                </a:solidFill>
              </a:rPr>
              <a:t>of organic matter and make it more quickly available to other organisms, like plants</a:t>
            </a:r>
          </a:p>
        </p:txBody>
      </p:sp>
      <p:pic>
        <p:nvPicPr>
          <p:cNvPr id="32777" name="Picture 9" descr="SOIL%20earthwo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7537" y="4873710"/>
            <a:ext cx="2828925" cy="182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ecologicalgrou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5350"/>
            <a:ext cx="9144000" cy="52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79646"/>
                </a:solidFill>
              </a:rPr>
              <a:t>Role in Ecosystem</a:t>
            </a:r>
          </a:p>
        </p:txBody>
      </p:sp>
      <p:sp>
        <p:nvSpPr>
          <p:cNvPr id="45060" name="Rectangle 4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5410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Earthworms are also important prey for birds; in some cases conserving earthworms may be essential for conserving endangered birds.</a:t>
            </a:r>
          </a:p>
          <a:p>
            <a:pPr>
              <a:lnSpc>
                <a:spcPct val="80000"/>
              </a:lnSpc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Marine annelids </a:t>
            </a:r>
            <a:r>
              <a:rPr lang="en-US" sz="2400" b="1" u="sng" dirty="0" smtClean="0">
                <a:solidFill>
                  <a:schemeClr val="bg1"/>
                </a:solidFill>
              </a:rPr>
              <a:t>may account for over one-third of bottom-dwelling animal species</a:t>
            </a:r>
            <a:r>
              <a:rPr lang="en-US" sz="2400" b="1" dirty="0" smtClean="0">
                <a:solidFill>
                  <a:schemeClr val="bg1"/>
                </a:solidFill>
              </a:rPr>
              <a:t> round coral reefs and in tidal zones.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Burrowing species increase the penetration of water and oxygen into the sea-floor sediment, which encourages the growth of populations of aerobic bacteria and small animals alongside their burrows.</a:t>
            </a:r>
          </a:p>
        </p:txBody>
      </p:sp>
      <p:pic>
        <p:nvPicPr>
          <p:cNvPr id="45062" name="Picture 6" descr="xmastreewormtq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47800"/>
            <a:ext cx="2857500" cy="2695575"/>
          </a:xfrm>
          <a:prstGeom prst="rect">
            <a:avLst/>
          </a:prstGeom>
          <a:noFill/>
        </p:spPr>
      </p:pic>
      <p:pic>
        <p:nvPicPr>
          <p:cNvPr id="45064" name="Picture 8" descr="tumblr_mebnfuQwnq1rxyvj1o1_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14800"/>
            <a:ext cx="3467100" cy="2600325"/>
          </a:xfrm>
          <a:prstGeom prst="rect">
            <a:avLst/>
          </a:prstGeom>
          <a:noFill/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486400" y="6477000"/>
            <a:ext cx="3505200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CHRISTMAS TREE WORM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u="sng" dirty="0" smtClean="0">
                <a:solidFill>
                  <a:srgbClr val="F79646"/>
                </a:solidFill>
              </a:rPr>
              <a:t>Class </a:t>
            </a:r>
            <a:r>
              <a:rPr lang="en-US" sz="6000" b="1" u="sng" dirty="0" err="1" smtClean="0">
                <a:solidFill>
                  <a:srgbClr val="F79646"/>
                </a:solidFill>
              </a:rPr>
              <a:t>Polycheatea</a:t>
            </a:r>
            <a:endParaRPr lang="en-US" sz="6000" b="1" u="sng" dirty="0" smtClean="0">
              <a:solidFill>
                <a:srgbClr val="F79646"/>
              </a:solidFill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Polychaetes</a:t>
            </a:r>
            <a:r>
              <a:rPr lang="en-US" sz="2800" b="1" dirty="0" smtClean="0">
                <a:solidFill>
                  <a:schemeClr val="bg1"/>
                </a:solidFill>
              </a:rPr>
              <a:t> (about 12,000 species) have multiple </a:t>
            </a:r>
            <a:r>
              <a:rPr lang="en-US" sz="2800" b="1" dirty="0" err="1" smtClean="0">
                <a:solidFill>
                  <a:schemeClr val="bg1"/>
                </a:solidFill>
              </a:rPr>
              <a:t>chetae</a:t>
            </a:r>
            <a:r>
              <a:rPr lang="en-US" sz="2800" b="1" dirty="0" smtClean="0">
                <a:solidFill>
                  <a:schemeClr val="bg1"/>
                </a:solidFill>
              </a:rPr>
              <a:t> ("hairs") per segment. </a:t>
            </a:r>
            <a:r>
              <a:rPr lang="en-US" sz="2800" b="1" dirty="0" err="1" smtClean="0">
                <a:solidFill>
                  <a:schemeClr val="bg1"/>
                </a:solidFill>
              </a:rPr>
              <a:t>Polychaetes</a:t>
            </a:r>
            <a:r>
              <a:rPr lang="en-US" sz="2800" b="1" dirty="0" smtClean="0">
                <a:solidFill>
                  <a:schemeClr val="bg1"/>
                </a:solidFill>
              </a:rPr>
              <a:t> have </a:t>
            </a:r>
            <a:r>
              <a:rPr lang="en-US" sz="2800" b="1" dirty="0" err="1" smtClean="0">
                <a:solidFill>
                  <a:schemeClr val="bg1"/>
                </a:solidFill>
              </a:rPr>
              <a:t>parapodia</a:t>
            </a:r>
            <a:r>
              <a:rPr lang="en-US" sz="2800" b="1" dirty="0" smtClean="0">
                <a:solidFill>
                  <a:schemeClr val="bg1"/>
                </a:solidFill>
              </a:rPr>
              <a:t> that function as limbs, and nuchal organs ("nuchal" means "on the neck") that are thought to be </a:t>
            </a:r>
            <a:r>
              <a:rPr lang="en-US" sz="2800" b="1" dirty="0" err="1" smtClean="0">
                <a:solidFill>
                  <a:schemeClr val="bg1"/>
                </a:solidFill>
              </a:rPr>
              <a:t>chemosensors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6870" name="Picture 6" descr="ae_Polychaete_family_Onuphid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3962400" cy="2971800"/>
          </a:xfrm>
          <a:prstGeom prst="rect">
            <a:avLst/>
          </a:prstGeom>
          <a:noFill/>
        </p:spPr>
      </p:pic>
      <p:pic>
        <p:nvPicPr>
          <p:cNvPr id="36874" name="Picture 10" descr="polychaete_answ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495800"/>
            <a:ext cx="47434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u="sng" dirty="0" smtClean="0">
                <a:solidFill>
                  <a:srgbClr val="F79646"/>
                </a:solidFill>
              </a:rPr>
              <a:t>Class </a:t>
            </a:r>
            <a:r>
              <a:rPr lang="en-US" sz="6000" b="1" u="sng" dirty="0" err="1" smtClean="0">
                <a:solidFill>
                  <a:srgbClr val="F79646"/>
                </a:solidFill>
              </a:rPr>
              <a:t>Clitellata</a:t>
            </a:r>
            <a:endParaRPr lang="en-US" sz="6000" b="1" u="sng" dirty="0" smtClean="0">
              <a:solidFill>
                <a:srgbClr val="F79646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5181600" cy="4525963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Clitellates</a:t>
            </a:r>
            <a:r>
              <a:rPr lang="en-US" sz="2800" b="1" dirty="0" smtClean="0">
                <a:solidFill>
                  <a:schemeClr val="bg1"/>
                </a:solidFill>
              </a:rPr>
              <a:t> (about 10,000 species) have few or no </a:t>
            </a:r>
            <a:r>
              <a:rPr lang="en-US" sz="2800" b="1" dirty="0" err="1" smtClean="0">
                <a:solidFill>
                  <a:schemeClr val="bg1"/>
                </a:solidFill>
              </a:rPr>
              <a:t>chetae</a:t>
            </a:r>
            <a:r>
              <a:rPr lang="en-US" sz="2800" b="1" dirty="0" smtClean="0">
                <a:solidFill>
                  <a:schemeClr val="bg1"/>
                </a:solidFill>
              </a:rPr>
              <a:t> per segment, and no nuchal organs or </a:t>
            </a:r>
            <a:r>
              <a:rPr lang="en-US" sz="2800" b="1" dirty="0" err="1" smtClean="0">
                <a:solidFill>
                  <a:schemeClr val="bg1"/>
                </a:solidFill>
              </a:rPr>
              <a:t>parapodia</a:t>
            </a:r>
            <a:r>
              <a:rPr lang="en-US" sz="2800" b="1" dirty="0" smtClean="0">
                <a:solidFill>
                  <a:schemeClr val="bg1"/>
                </a:solidFill>
              </a:rPr>
              <a:t>. Have clitellum.</a:t>
            </a:r>
          </a:p>
          <a:p>
            <a:pPr lvl="1"/>
            <a:r>
              <a:rPr lang="en-US" b="1" dirty="0" err="1" smtClean="0">
                <a:solidFill>
                  <a:schemeClr val="bg1"/>
                </a:solidFill>
              </a:rPr>
              <a:t>Oligochaetes</a:t>
            </a:r>
            <a:r>
              <a:rPr lang="en-US" b="1" dirty="0" smtClean="0">
                <a:solidFill>
                  <a:schemeClr val="bg1"/>
                </a:solidFill>
              </a:rPr>
              <a:t> ("with few hairs"), which includes earthworms. </a:t>
            </a:r>
          </a:p>
          <a:p>
            <a:pPr lvl="1"/>
            <a:r>
              <a:rPr lang="en-US" b="1" dirty="0" err="1" smtClean="0">
                <a:solidFill>
                  <a:schemeClr val="bg1"/>
                </a:solidFill>
              </a:rPr>
              <a:t>Hirudinea</a:t>
            </a:r>
            <a:r>
              <a:rPr lang="en-US" b="1" dirty="0" smtClean="0">
                <a:solidFill>
                  <a:schemeClr val="bg1"/>
                </a:solidFill>
              </a:rPr>
              <a:t>, whose name means "leech-shaped" and whose best known members are leeches</a:t>
            </a:r>
          </a:p>
        </p:txBody>
      </p:sp>
      <p:pic>
        <p:nvPicPr>
          <p:cNvPr id="34821" name="Picture 5" descr="lee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3733800" cy="346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7" name="Picture 5" descr="medical-leech-back-pain-treat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676650"/>
            <a:ext cx="4286250" cy="3181350"/>
          </a:xfrm>
          <a:prstGeom prst="rect">
            <a:avLst/>
          </a:prstGeom>
          <a:noFill/>
        </p:spPr>
      </p:pic>
      <p:pic>
        <p:nvPicPr>
          <p:cNvPr id="38919" name="Picture 7" descr="biolog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5181600" cy="4949825"/>
          </a:xfrm>
          <a:prstGeom prst="rect">
            <a:avLst/>
          </a:prstGeom>
          <a:noFill/>
        </p:spPr>
      </p:pic>
      <p:sp>
        <p:nvSpPr>
          <p:cNvPr id="38922" name="Rectangle 10"/>
          <p:cNvSpPr>
            <a:spLocks noGrp="1"/>
          </p:cNvSpPr>
          <p:nvPr>
            <p:ph type="body" idx="1"/>
          </p:nvPr>
        </p:nvSpPr>
        <p:spPr>
          <a:xfrm>
            <a:off x="0" y="6142038"/>
            <a:ext cx="4800600" cy="71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dirty="0" smtClean="0">
                <a:hlinkClick r:id="rId5"/>
              </a:rPr>
              <a:t>http://www.youtube.com/watch?v=cePKpt5nOJ0</a:t>
            </a:r>
            <a:r>
              <a:rPr lang="en-US" sz="1800" dirty="0" smtClean="0"/>
              <a:t>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486400" y="6477000"/>
            <a:ext cx="3505200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LEECH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kvhs.nbed.nb.ca/gallant/biology/Cladogram_animali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8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Oval 4"/>
          <p:cNvSpPr>
            <a:spLocks noChangeArrowheads="1"/>
          </p:cNvSpPr>
          <p:nvPr/>
        </p:nvSpPr>
        <p:spPr bwMode="auto">
          <a:xfrm>
            <a:off x="4419600" y="1143000"/>
            <a:ext cx="12954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/>
                </a:solidFill>
              </a:rPr>
              <a:t>Annelid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FFFFFF"/>
                </a:solidFill>
              </a:rPr>
              <a:t>Kingdom: </a:t>
            </a:r>
            <a:r>
              <a:rPr lang="en-US" sz="3000" b="1" dirty="0" err="1" smtClean="0">
                <a:solidFill>
                  <a:srgbClr val="FFFFFF"/>
                </a:solidFill>
              </a:rPr>
              <a:t>Animalia</a:t>
            </a:r>
            <a:endParaRPr lang="en-US" sz="3000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3000" b="1" dirty="0" smtClean="0">
                <a:solidFill>
                  <a:srgbClr val="FFFFFF"/>
                </a:solidFill>
              </a:rPr>
              <a:t>Phylum: Annelida</a:t>
            </a:r>
          </a:p>
          <a:p>
            <a:pPr eaLnBrk="1" hangingPunct="1"/>
            <a:r>
              <a:rPr lang="en-US" sz="3000" b="1" dirty="0" smtClean="0">
                <a:solidFill>
                  <a:srgbClr val="FFFFFF"/>
                </a:solidFill>
              </a:rPr>
              <a:t>Annelid means “</a:t>
            </a:r>
            <a:r>
              <a:rPr lang="en-US" sz="3000" b="1" u="sng" dirty="0" smtClean="0">
                <a:solidFill>
                  <a:srgbClr val="FFFFFF"/>
                </a:solidFill>
              </a:rPr>
              <a:t>little rings</a:t>
            </a:r>
            <a:r>
              <a:rPr lang="en-US" sz="3000" b="1" dirty="0" smtClean="0">
                <a:solidFill>
                  <a:srgbClr val="FFFFFF"/>
                </a:solidFill>
              </a:rPr>
              <a:t>”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8441" name="Picture 9" descr="w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8" y="1600200"/>
            <a:ext cx="4462462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79646"/>
                </a:solidFill>
              </a:rPr>
              <a:t>Body Plan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FFFF"/>
                </a:solidFill>
              </a:rPr>
              <a:t>Levels of Organization</a:t>
            </a:r>
            <a:r>
              <a:rPr lang="en-US" b="1" dirty="0" smtClean="0">
                <a:solidFill>
                  <a:srgbClr val="FFFFFF"/>
                </a:solidFill>
              </a:rPr>
              <a:t>: Specialized Cells, Tissues, and Organs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Body Symmetry</a:t>
            </a:r>
            <a:r>
              <a:rPr lang="en-US" b="1" dirty="0" smtClean="0">
                <a:solidFill>
                  <a:srgbClr val="FFFFFF"/>
                </a:solidFill>
              </a:rPr>
              <a:t>: Bilateral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Germ Layers</a:t>
            </a:r>
            <a:r>
              <a:rPr lang="en-US" b="1" dirty="0" smtClean="0">
                <a:solidFill>
                  <a:srgbClr val="FFFFFF"/>
                </a:solidFill>
              </a:rPr>
              <a:t>: Three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Body Cavity</a:t>
            </a:r>
            <a:r>
              <a:rPr lang="en-US" b="1" dirty="0" smtClean="0">
                <a:solidFill>
                  <a:srgbClr val="FFFFFF"/>
                </a:solidFill>
              </a:rPr>
              <a:t>: True Coelom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Embryological Development</a:t>
            </a:r>
            <a:r>
              <a:rPr lang="en-US" b="1" dirty="0" smtClean="0">
                <a:solidFill>
                  <a:srgbClr val="FFFFFF"/>
                </a:solidFill>
              </a:rPr>
              <a:t>: Protostome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Segmentation</a:t>
            </a:r>
            <a:r>
              <a:rPr lang="en-US" b="1" dirty="0" smtClean="0">
                <a:solidFill>
                  <a:srgbClr val="FFFFFF"/>
                </a:solidFill>
              </a:rPr>
              <a:t>: Present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Cephalization</a:t>
            </a:r>
            <a:r>
              <a:rPr lang="en-US" b="1" dirty="0" smtClean="0">
                <a:solidFill>
                  <a:srgbClr val="FFFFFF"/>
                </a:solidFill>
              </a:rPr>
              <a:t>: Present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79646"/>
                </a:solidFill>
              </a:rPr>
              <a:t>Characteristics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05400" cy="4525963"/>
          </a:xfrm>
        </p:spPr>
        <p:txBody>
          <a:bodyPr/>
          <a:lstStyle/>
          <a:p>
            <a:pPr eaLnBrk="1" hangingPunct="1"/>
            <a:r>
              <a:rPr lang="en-US" sz="2600" b="1" dirty="0" smtClean="0">
                <a:solidFill>
                  <a:srgbClr val="FFFFFF"/>
                </a:solidFill>
              </a:rPr>
              <a:t>Segmented Worms</a:t>
            </a:r>
          </a:p>
          <a:p>
            <a:pPr eaLnBrk="1" hangingPunct="1"/>
            <a:r>
              <a:rPr lang="en-US" sz="2600" b="1" dirty="0" smtClean="0">
                <a:solidFill>
                  <a:srgbClr val="FFFFFF"/>
                </a:solidFill>
              </a:rPr>
              <a:t>Body segments separated by septum</a:t>
            </a:r>
          </a:p>
          <a:p>
            <a:pPr lvl="1" eaLnBrk="1" hangingPunct="1"/>
            <a:r>
              <a:rPr lang="en-US" sz="2600" b="1" u="sng" dirty="0" smtClean="0">
                <a:solidFill>
                  <a:srgbClr val="FFFFFF"/>
                </a:solidFill>
              </a:rPr>
              <a:t>Septum</a:t>
            </a:r>
            <a:r>
              <a:rPr lang="en-US" sz="2600" b="1" dirty="0" smtClean="0">
                <a:solidFill>
                  <a:srgbClr val="FFFFFF"/>
                </a:solidFill>
              </a:rPr>
              <a:t> = internal wall</a:t>
            </a:r>
          </a:p>
          <a:p>
            <a:pPr eaLnBrk="1" hangingPunct="1"/>
            <a:r>
              <a:rPr lang="en-US" sz="2600" b="1" dirty="0" smtClean="0">
                <a:solidFill>
                  <a:srgbClr val="FFFFFF"/>
                </a:solidFill>
              </a:rPr>
              <a:t>Some have bristles called </a:t>
            </a:r>
            <a:r>
              <a:rPr lang="en-US" sz="2600" b="1" u="sng" dirty="0" smtClean="0">
                <a:solidFill>
                  <a:srgbClr val="FFFFFF"/>
                </a:solidFill>
              </a:rPr>
              <a:t>setae </a:t>
            </a:r>
          </a:p>
          <a:p>
            <a:pPr eaLnBrk="1" hangingPunct="1"/>
            <a:r>
              <a:rPr lang="en-US" sz="2600" b="1" dirty="0" smtClean="0">
                <a:solidFill>
                  <a:srgbClr val="FFFFFF"/>
                </a:solidFill>
              </a:rPr>
              <a:t>Have </a:t>
            </a:r>
            <a:r>
              <a:rPr lang="en-US" sz="2600" b="1" u="sng" dirty="0" smtClean="0">
                <a:solidFill>
                  <a:srgbClr val="FFFFFF"/>
                </a:solidFill>
              </a:rPr>
              <a:t>closed circulatory system</a:t>
            </a:r>
          </a:p>
          <a:p>
            <a:pPr eaLnBrk="1" hangingPunct="1"/>
            <a:r>
              <a:rPr lang="en-US" sz="2600" b="1" dirty="0" smtClean="0">
                <a:solidFill>
                  <a:srgbClr val="FFFFFF"/>
                </a:solidFill>
              </a:rPr>
              <a:t>Have </a:t>
            </a:r>
            <a:r>
              <a:rPr lang="en-US" sz="2600" b="1" u="sng" dirty="0" smtClean="0">
                <a:solidFill>
                  <a:srgbClr val="FFFFFF"/>
                </a:solidFill>
              </a:rPr>
              <a:t>well-developed </a:t>
            </a:r>
            <a:r>
              <a:rPr lang="en-US" sz="2600" b="1" dirty="0" smtClean="0">
                <a:solidFill>
                  <a:srgbClr val="FFFFFF"/>
                </a:solidFill>
              </a:rPr>
              <a:t>nervous system (brain)</a:t>
            </a:r>
          </a:p>
          <a:p>
            <a:pPr eaLnBrk="1" hangingPunct="1"/>
            <a:r>
              <a:rPr lang="en-US" sz="2600" b="1" dirty="0" smtClean="0">
                <a:solidFill>
                  <a:srgbClr val="FFFFFF"/>
                </a:solidFill>
              </a:rPr>
              <a:t>Sexual reproduction, some are </a:t>
            </a:r>
            <a:r>
              <a:rPr lang="en-US" sz="2600" b="1" u="sng" dirty="0" smtClean="0">
                <a:solidFill>
                  <a:srgbClr val="FFFFFF"/>
                </a:solidFill>
              </a:rPr>
              <a:t>hermaphrodites</a:t>
            </a:r>
          </a:p>
          <a:p>
            <a:pPr eaLnBrk="1" hangingPunct="1"/>
            <a:endParaRPr lang="en-US" sz="2600" b="1" dirty="0" smtClean="0">
              <a:solidFill>
                <a:srgbClr val="FFFFFF"/>
              </a:solidFill>
            </a:endParaRPr>
          </a:p>
        </p:txBody>
      </p:sp>
      <p:pic>
        <p:nvPicPr>
          <p:cNvPr id="22533" name="Picture 5" descr="SeaMous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3895725" cy="2619375"/>
          </a:xfrm>
          <a:prstGeom prst="rect">
            <a:avLst/>
          </a:prstGeom>
          <a:noFill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181600" y="3886200"/>
            <a:ext cx="3505200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SEA MOUSE</a:t>
            </a:r>
          </a:p>
        </p:txBody>
      </p:sp>
      <p:pic>
        <p:nvPicPr>
          <p:cNvPr id="22539" name="Picture 11" descr="annelid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572000"/>
            <a:ext cx="388620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79646"/>
                </a:solidFill>
              </a:rPr>
              <a:t>Feeding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Some annelids have a “</a:t>
            </a:r>
            <a:r>
              <a:rPr lang="en-US" b="1" u="sng" dirty="0" smtClean="0">
                <a:solidFill>
                  <a:schemeClr val="bg1"/>
                </a:solidFill>
              </a:rPr>
              <a:t>pharynx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Some are filter feeders use "</a:t>
            </a:r>
            <a:r>
              <a:rPr lang="en-US" b="1" u="sng" dirty="0" smtClean="0">
                <a:solidFill>
                  <a:schemeClr val="bg1"/>
                </a:solidFill>
              </a:rPr>
              <a:t>crowns</a:t>
            </a:r>
            <a:r>
              <a:rPr lang="en-US" b="1" dirty="0" smtClean="0">
                <a:solidFill>
                  <a:schemeClr val="bg1"/>
                </a:solidFill>
              </a:rPr>
              <a:t>" of </a:t>
            </a:r>
            <a:r>
              <a:rPr lang="en-US" b="1" dirty="0" err="1" smtClean="0">
                <a:solidFill>
                  <a:schemeClr val="bg1"/>
                </a:solidFill>
              </a:rPr>
              <a:t>palps</a:t>
            </a:r>
            <a:r>
              <a:rPr lang="en-US" b="1" dirty="0" smtClean="0">
                <a:solidFill>
                  <a:schemeClr val="bg1"/>
                </a:solidFill>
              </a:rPr>
              <a:t> covered in </a:t>
            </a:r>
            <a:r>
              <a:rPr lang="en-US" b="1" u="sng" dirty="0" smtClean="0">
                <a:solidFill>
                  <a:schemeClr val="bg1"/>
                </a:solidFill>
              </a:rPr>
              <a:t>cilia</a:t>
            </a:r>
            <a:r>
              <a:rPr lang="en-US" b="1" dirty="0" smtClean="0">
                <a:solidFill>
                  <a:schemeClr val="bg1"/>
                </a:solidFill>
              </a:rPr>
              <a:t> that wash food particles towards their mouths. 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Some have </a:t>
            </a:r>
            <a:r>
              <a:rPr lang="en-US" b="1" u="sng" dirty="0" smtClean="0">
                <a:solidFill>
                  <a:schemeClr val="bg1"/>
                </a:solidFill>
              </a:rPr>
              <a:t>sticky pads</a:t>
            </a:r>
            <a:r>
              <a:rPr lang="en-US" b="1" dirty="0" smtClean="0">
                <a:solidFill>
                  <a:schemeClr val="bg1"/>
                </a:solidFill>
              </a:rPr>
              <a:t> in the roofs of their mouths  to capture prey. 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Leeches often have an </a:t>
            </a:r>
            <a:r>
              <a:rPr lang="en-US" b="1" u="sng" dirty="0" smtClean="0">
                <a:solidFill>
                  <a:schemeClr val="bg1"/>
                </a:solidFill>
              </a:rPr>
              <a:t>eversible proboscis</a:t>
            </a:r>
            <a:r>
              <a:rPr lang="en-US" b="1" dirty="0" smtClean="0">
                <a:solidFill>
                  <a:schemeClr val="bg1"/>
                </a:solidFill>
              </a:rPr>
              <a:t>, or a muscular pharynx with two or three teeth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79646"/>
                </a:solidFill>
              </a:rPr>
              <a:t>Respiration, Circulation, Excretion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177800" y="1676400"/>
            <a:ext cx="5410200" cy="452596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Respiration via skin </a:t>
            </a:r>
            <a:r>
              <a:rPr lang="en-US" sz="3600" b="1" u="sng" dirty="0" smtClean="0">
                <a:solidFill>
                  <a:schemeClr val="bg1"/>
                </a:solidFill>
              </a:rPr>
              <a:t>diffusion</a:t>
            </a:r>
          </a:p>
          <a:p>
            <a:pPr eaLnBrk="1" hangingPunct="1"/>
            <a:r>
              <a:rPr lang="en-US" sz="3600" b="1" u="sng" dirty="0" smtClean="0">
                <a:solidFill>
                  <a:schemeClr val="bg1"/>
                </a:solidFill>
              </a:rPr>
              <a:t>Closed </a:t>
            </a:r>
            <a:r>
              <a:rPr lang="en-US" sz="3600" b="1" dirty="0" smtClean="0">
                <a:solidFill>
                  <a:schemeClr val="bg1"/>
                </a:solidFill>
              </a:rPr>
              <a:t>circulatory system</a:t>
            </a:r>
          </a:p>
          <a:p>
            <a:pPr lvl="1" eaLnBrk="1" hangingPunct="1"/>
            <a:r>
              <a:rPr lang="en-US" sz="3600" b="1" dirty="0" smtClean="0">
                <a:solidFill>
                  <a:schemeClr val="bg1"/>
                </a:solidFill>
              </a:rPr>
              <a:t>Have vessels and a pump</a:t>
            </a:r>
          </a:p>
          <a:p>
            <a:pPr eaLnBrk="1" hangingPunct="1"/>
            <a:r>
              <a:rPr lang="en-US" sz="3600" b="1" u="sng" dirty="0" err="1" smtClean="0">
                <a:solidFill>
                  <a:schemeClr val="bg1"/>
                </a:solidFill>
              </a:rPr>
              <a:t>Nephridia</a:t>
            </a:r>
            <a:r>
              <a:rPr lang="en-US" sz="3600" b="1" dirty="0" smtClean="0">
                <a:solidFill>
                  <a:schemeClr val="bg1"/>
                </a:solidFill>
              </a:rPr>
              <a:t> for each segment (</a:t>
            </a:r>
            <a:r>
              <a:rPr lang="en-US" sz="3600" b="1" dirty="0" err="1" smtClean="0">
                <a:solidFill>
                  <a:schemeClr val="bg1"/>
                </a:solidFill>
              </a:rPr>
              <a:t>metamere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n-US" sz="3600" b="1" u="sng" dirty="0" smtClean="0">
                <a:solidFill>
                  <a:schemeClr val="bg1"/>
                </a:solidFill>
              </a:rPr>
              <a:t>Excretory</a:t>
            </a:r>
            <a:r>
              <a:rPr lang="en-US" sz="3600" b="1" dirty="0" smtClean="0">
                <a:solidFill>
                  <a:schemeClr val="bg1"/>
                </a:solidFill>
              </a:rPr>
              <a:t> structures</a:t>
            </a:r>
          </a:p>
          <a:p>
            <a:pPr eaLnBrk="1" hangingPunct="1"/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26628" name="Picture 5" descr="closed-circulatory-system-in-mamm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2438400"/>
            <a:ext cx="340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79646"/>
                </a:solidFill>
              </a:rPr>
              <a:t>Response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Nervous system – </a:t>
            </a:r>
            <a:r>
              <a:rPr lang="en-US" sz="4000" b="1" u="sng" dirty="0" smtClean="0">
                <a:solidFill>
                  <a:schemeClr val="bg1"/>
                </a:solidFill>
              </a:rPr>
              <a:t>ganglia</a:t>
            </a:r>
            <a:r>
              <a:rPr lang="en-US" sz="4000" b="1" dirty="0" smtClean="0">
                <a:solidFill>
                  <a:schemeClr val="bg1"/>
                </a:solidFill>
              </a:rPr>
              <a:t> = brain; lateral nerve cords. </a:t>
            </a:r>
          </a:p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Moves using </a:t>
            </a:r>
            <a:r>
              <a:rPr lang="en-US" sz="4000" b="1" u="sng" dirty="0" smtClean="0">
                <a:solidFill>
                  <a:schemeClr val="bg1"/>
                </a:solidFill>
              </a:rPr>
              <a:t>waves of peristalsis</a:t>
            </a:r>
            <a:r>
              <a:rPr lang="en-US" sz="4000" b="1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/>
            <a:endParaRPr lang="en-US" sz="4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4000" b="1" dirty="0" smtClean="0">
              <a:solidFill>
                <a:schemeClr val="bg1"/>
              </a:solidFill>
            </a:endParaRPr>
          </a:p>
        </p:txBody>
      </p:sp>
      <p:pic>
        <p:nvPicPr>
          <p:cNvPr id="28681" name="Picture 9" descr="worm animation.gif (22494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600700"/>
            <a:ext cx="571500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79646"/>
                </a:solidFill>
              </a:rPr>
              <a:t>Reproduction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70645"/>
            <a:ext cx="44958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Asexual Reproduction</a:t>
            </a:r>
          </a:p>
          <a:p>
            <a:pPr lvl="1" eaLnBrk="1" hangingPunct="1"/>
            <a:r>
              <a:rPr lang="en-US" sz="3200" b="1" dirty="0" err="1" smtClean="0">
                <a:solidFill>
                  <a:schemeClr val="bg1"/>
                </a:solidFill>
              </a:rPr>
              <a:t>Polychaetes</a:t>
            </a:r>
            <a:r>
              <a:rPr lang="en-US" sz="3200" b="1" dirty="0" smtClean="0">
                <a:solidFill>
                  <a:schemeClr val="bg1"/>
                </a:solidFill>
              </a:rPr>
              <a:t> can reproduce asexually by budding.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Sexual Reproduction</a:t>
            </a:r>
          </a:p>
          <a:p>
            <a:pPr lvl="1" eaLnBrk="1" hangingPunct="1"/>
            <a:r>
              <a:rPr lang="en-US" sz="3200" b="1" dirty="0" smtClean="0">
                <a:solidFill>
                  <a:schemeClr val="bg1"/>
                </a:solidFill>
              </a:rPr>
              <a:t>Some </a:t>
            </a:r>
            <a:r>
              <a:rPr lang="en-US" sz="3200" b="1" dirty="0" err="1" smtClean="0">
                <a:solidFill>
                  <a:schemeClr val="bg1"/>
                </a:solidFill>
              </a:rPr>
              <a:t>hemaphrodites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0725" name="Picture 5" descr="earthwor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799" y="1828800"/>
            <a:ext cx="407431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260</Words>
  <Application>Microsoft Office PowerPoint</Application>
  <PresentationFormat>On-screen Show (4:3)</PresentationFormat>
  <Paragraphs>62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Annelid</vt:lpstr>
      <vt:lpstr>Body Plan</vt:lpstr>
      <vt:lpstr>Characteristics</vt:lpstr>
      <vt:lpstr>Feeding</vt:lpstr>
      <vt:lpstr>Respiration, Circulation, Excretion</vt:lpstr>
      <vt:lpstr>Response</vt:lpstr>
      <vt:lpstr>Reproduction</vt:lpstr>
      <vt:lpstr>Role in Ecosystem</vt:lpstr>
      <vt:lpstr>PowerPoint Presentation</vt:lpstr>
      <vt:lpstr>Role in Ecosystem</vt:lpstr>
      <vt:lpstr>Class Polycheatea</vt:lpstr>
      <vt:lpstr>Class Clitellata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Smith</dc:creator>
  <cp:lastModifiedBy>Kristen Smith</cp:lastModifiedBy>
  <cp:revision>14</cp:revision>
  <dcterms:created xsi:type="dcterms:W3CDTF">2013-02-13T13:03:27Z</dcterms:created>
  <dcterms:modified xsi:type="dcterms:W3CDTF">2013-06-20T18:14:23Z</dcterms:modified>
</cp:coreProperties>
</file>