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75" r:id="rId11"/>
    <p:sldId id="272" r:id="rId12"/>
    <p:sldId id="265" r:id="rId13"/>
    <p:sldId id="268" r:id="rId14"/>
    <p:sldId id="269" r:id="rId15"/>
    <p:sldId id="276" r:id="rId16"/>
    <p:sldId id="273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DF5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50F53D-E0DC-4779-BE92-59848AAC8B18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65ACC97-E148-4AEB-8B24-7297D931D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3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CA" smtClean="0"/>
              <a:t>Fig. 25.8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CA" smtClean="0"/>
              <a:t>Fig. 25.26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9F01-F6F9-481A-8B7A-A3D055F73915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6AED-6F86-450A-B29D-ACC23AD9A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3372-A211-40FC-B711-1A2DA2C78067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B469-EC45-4DEA-BC53-9E6F494C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251D-9A61-4E32-9DD6-20428214ED98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9E05-4F05-4CA7-B002-A660A748B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3D7C-7792-4CE9-B9DA-C0F7C15ECAD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2E0F-6849-4D2D-8C06-431BEF1D2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392B-4E3B-4D92-9393-16B1101CF009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5429-DEDC-49D0-B68F-5B80B08A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374F-0A08-43B0-8918-11853054CC6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18F3-C005-4C86-AFE8-A679A1E1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DAE9-E285-42F9-A8D7-B58147CCCAED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D745-CFF1-4972-9CAD-ADAA27525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6B73-1AC0-4CC1-AAA6-D15707009E30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904A-00B3-43F0-A78B-93623FE9E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9FA1-FD56-47BE-AD0B-06A0CFD49C3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ADA0-995A-460A-81DD-ABEDAC525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30E0-3E23-43C0-9FD7-BCE2D04F8E0B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9347-F8B8-4891-A259-A6F8CD29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F008-9BF4-459F-AA3E-AB4AC5FC12C8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BB20-D2BD-437F-81A4-A235B70C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4038F-8464-49AD-93C6-2B9675E9BFAE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DE392-1E04-47EE-A977-D982D3D4F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AF5N-Hwg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AiWnzU2a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1177" y="249238"/>
            <a:ext cx="475322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DF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Amphibians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9DF5"/>
                </a:solidFill>
              </a:rPr>
              <a:t>Digestion/Excretion</a:t>
            </a:r>
          </a:p>
        </p:txBody>
      </p:sp>
      <p:sp>
        <p:nvSpPr>
          <p:cNvPr id="32771" name="Rectangle 5"/>
          <p:cNvSpPr>
            <a:spLocks noGrp="1"/>
          </p:cNvSpPr>
          <p:nvPr>
            <p:ph type="body" idx="4294967295"/>
          </p:nvPr>
        </p:nvSpPr>
        <p:spPr>
          <a:xfrm>
            <a:off x="381000" y="1524000"/>
            <a:ext cx="5334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Many amphibians catch their prey by flicking out an elongated tongue.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Some </a:t>
            </a:r>
            <a:r>
              <a:rPr lang="en-US" sz="2400" dirty="0" smtClean="0">
                <a:solidFill>
                  <a:srgbClr val="FFFFFF"/>
                </a:solidFill>
              </a:rPr>
              <a:t>use inertial feeding to help them swallow the prey, repeatedly thrusting their head forward sharply causing the food to move backwards in their mouth by inertia. 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Swallow </a:t>
            </a:r>
            <a:r>
              <a:rPr lang="en-US" sz="2400" dirty="0" smtClean="0">
                <a:solidFill>
                  <a:srgbClr val="FFFFFF"/>
                </a:solidFill>
              </a:rPr>
              <a:t>their prey whole without much chewing so they possess voluminous stomachs. </a:t>
            </a:r>
          </a:p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Anenzyme</a:t>
            </a:r>
            <a:r>
              <a:rPr lang="en-US" sz="2400" dirty="0" smtClean="0">
                <a:solidFill>
                  <a:srgbClr val="FFFFFF"/>
                </a:solidFill>
              </a:rPr>
              <a:t> </a:t>
            </a:r>
            <a:r>
              <a:rPr lang="en-US" sz="2400" dirty="0" err="1" smtClean="0">
                <a:solidFill>
                  <a:srgbClr val="FFFFFF"/>
                </a:solidFill>
              </a:rPr>
              <a:t>chitinase</a:t>
            </a:r>
            <a:r>
              <a:rPr lang="en-US" sz="2400" dirty="0" smtClean="0">
                <a:solidFill>
                  <a:srgbClr val="FFFFFF"/>
                </a:solidFill>
              </a:rPr>
              <a:t> produced in the stomach helps digest the </a:t>
            </a:r>
            <a:r>
              <a:rPr lang="en-US" sz="2400" dirty="0" err="1" smtClean="0">
                <a:solidFill>
                  <a:srgbClr val="FFFFFF"/>
                </a:solidFill>
              </a:rPr>
              <a:t>chitinous</a:t>
            </a:r>
            <a:r>
              <a:rPr lang="en-US" sz="2400" dirty="0" smtClean="0">
                <a:solidFill>
                  <a:srgbClr val="FFFFFF"/>
                </a:solidFill>
              </a:rPr>
              <a:t> cuticle of arthropod prey.</a:t>
            </a:r>
          </a:p>
        </p:txBody>
      </p:sp>
      <p:pic>
        <p:nvPicPr>
          <p:cNvPr id="3074" name="Picture 2" descr="http://www.dkimages.com/discover/previews/1023/1037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581400"/>
            <a:ext cx="3368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http://www.youtube.com/watch?v=IAF5N-HwgOc</a:t>
            </a: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9DF5"/>
                </a:solidFill>
              </a:rPr>
              <a:t>Reproduction</a:t>
            </a:r>
          </a:p>
        </p:txBody>
      </p:sp>
      <p:sp>
        <p:nvSpPr>
          <p:cNvPr id="3481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Must reproduce in the water since eggs would dry up on land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Aquatic larval stage more closely related to fish than terrestrial animals</a:t>
            </a:r>
          </a:p>
          <a:p>
            <a:pPr lvl="1"/>
            <a:endParaRPr lang="en-US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Orders</a:t>
            </a:r>
          </a:p>
        </p:txBody>
      </p:sp>
      <p:sp>
        <p:nvSpPr>
          <p:cNvPr id="36867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FF"/>
                </a:solidFill>
              </a:rPr>
              <a:t>Apoda</a:t>
            </a:r>
            <a:r>
              <a:rPr lang="en-US" smtClean="0">
                <a:solidFill>
                  <a:srgbClr val="FFFFFF"/>
                </a:solidFill>
              </a:rPr>
              <a:t> (Gymnophiona) - Caecilians </a:t>
            </a: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r>
              <a:rPr lang="en-US" u="sng" smtClean="0">
                <a:solidFill>
                  <a:srgbClr val="FFFFFF"/>
                </a:solidFill>
              </a:rPr>
              <a:t>Caudata</a:t>
            </a:r>
            <a:r>
              <a:rPr lang="en-US" smtClean="0">
                <a:solidFill>
                  <a:srgbClr val="FFFFFF"/>
                </a:solidFill>
              </a:rPr>
              <a:t> (Urodela) - Salamanders </a:t>
            </a: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r>
              <a:rPr lang="en-US" u="sng" smtClean="0">
                <a:solidFill>
                  <a:srgbClr val="FFFFFF"/>
                </a:solidFill>
              </a:rPr>
              <a:t>Anura</a:t>
            </a:r>
            <a:r>
              <a:rPr lang="en-US" smtClean="0">
                <a:solidFill>
                  <a:srgbClr val="FFFFFF"/>
                </a:solidFill>
              </a:rPr>
              <a:t> (Salientia) - Frogs and toads </a:t>
            </a: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Order Apoda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 smtClean="0">
                <a:solidFill>
                  <a:srgbClr val="FFFFFF"/>
                </a:solidFill>
              </a:rPr>
              <a:t>Caecilian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FFFFFF"/>
                </a:solidFill>
              </a:rPr>
              <a:t>Name means “No legs”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FFFFFF"/>
                </a:solidFill>
              </a:rPr>
              <a:t>Skin glands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FFFFFF"/>
                </a:solidFill>
              </a:rPr>
              <a:t>Live in </a:t>
            </a:r>
            <a:r>
              <a:rPr lang="en-US" u="sng" smtClean="0">
                <a:solidFill>
                  <a:srgbClr val="FFFFFF"/>
                </a:solidFill>
              </a:rPr>
              <a:t>tropics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u="sng" smtClean="0">
                <a:solidFill>
                  <a:srgbClr val="FFFFFF"/>
                </a:solidFill>
              </a:rPr>
              <a:t>Tiny</a:t>
            </a:r>
            <a:r>
              <a:rPr lang="en-US" sz="3000" smtClean="0">
                <a:solidFill>
                  <a:srgbClr val="FFFFFF"/>
                </a:solidFill>
              </a:rPr>
              <a:t> eyes if present (most are vestigial, covered by </a:t>
            </a:r>
            <a:r>
              <a:rPr lang="en-US" sz="3000" u="sng" smtClean="0">
                <a:solidFill>
                  <a:srgbClr val="FFFFFF"/>
                </a:solidFill>
              </a:rPr>
              <a:t>skin</a:t>
            </a:r>
            <a:r>
              <a:rPr lang="en-US" sz="3000" smtClean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u="sng" smtClean="0">
                <a:solidFill>
                  <a:srgbClr val="FFFFFF"/>
                </a:solidFill>
              </a:rPr>
              <a:t>Chemosensory</a:t>
            </a:r>
            <a:r>
              <a:rPr lang="en-US" sz="3000" smtClean="0">
                <a:solidFill>
                  <a:srgbClr val="FFFFFF"/>
                </a:solidFill>
              </a:rPr>
              <a:t> tentacles on head in front of eyes used to locate food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u="sng" smtClean="0">
                <a:solidFill>
                  <a:srgbClr val="FFFFFF"/>
                </a:solidFill>
              </a:rPr>
              <a:t>Internal</a:t>
            </a:r>
            <a:r>
              <a:rPr lang="en-US" sz="3000" smtClean="0">
                <a:solidFill>
                  <a:srgbClr val="FFFFFF"/>
                </a:solidFill>
              </a:rPr>
              <a:t> fertilization; some species bear live young while others lay eggs</a:t>
            </a:r>
          </a:p>
          <a:p>
            <a:pPr>
              <a:lnSpc>
                <a:spcPct val="80000"/>
              </a:lnSpc>
            </a:pPr>
            <a:endParaRPr lang="en-US" sz="3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38916" name="Picture 2" descr="https://www.florafauna.com/images/category/caecilians/dermophis_mexicanus_ebinum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30591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ichef.bbci.co.uk/naturelibrary/images/ic/credit/640x395/c/ca/caecilian/caecilia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0913" y="4114800"/>
            <a:ext cx="3048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Order Caudata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Salamanders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Name means “bearing a tail”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</a:rPr>
              <a:t>Four </a:t>
            </a:r>
            <a:r>
              <a:rPr lang="en-US" u="sng" dirty="0" smtClean="0">
                <a:solidFill>
                  <a:srgbClr val="FFFFFF"/>
                </a:solidFill>
              </a:rPr>
              <a:t>legs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Most closely resemble amphibian </a:t>
            </a:r>
            <a:r>
              <a:rPr lang="en-US" sz="2800" u="sng" dirty="0" smtClean="0">
                <a:solidFill>
                  <a:srgbClr val="FFFFFF"/>
                </a:solidFill>
              </a:rPr>
              <a:t>tetrapod</a:t>
            </a:r>
            <a:r>
              <a:rPr lang="en-US" sz="2800" dirty="0" smtClean="0">
                <a:solidFill>
                  <a:srgbClr val="FFFFFF"/>
                </a:solidFill>
              </a:rPr>
              <a:t> ancestor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Primarily live in </a:t>
            </a:r>
            <a:r>
              <a:rPr lang="en-US" sz="2800" u="sng" dirty="0" smtClean="0">
                <a:solidFill>
                  <a:srgbClr val="FFFFFF"/>
                </a:solidFill>
              </a:rPr>
              <a:t>Northern</a:t>
            </a:r>
            <a:r>
              <a:rPr lang="en-US" sz="2800" dirty="0" smtClean="0">
                <a:solidFill>
                  <a:srgbClr val="FFFFFF"/>
                </a:solidFill>
              </a:rPr>
              <a:t> Hemisphere (abundant in cool, moist forests, only 1 type tropical)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Generally (semi) </a:t>
            </a:r>
            <a:r>
              <a:rPr lang="en-US" sz="2800" u="sng" dirty="0" smtClean="0">
                <a:solidFill>
                  <a:srgbClr val="FFFFFF"/>
                </a:solidFill>
              </a:rPr>
              <a:t>terrestrial</a:t>
            </a:r>
            <a:r>
              <a:rPr lang="en-US" sz="2800" dirty="0" smtClean="0">
                <a:solidFill>
                  <a:srgbClr val="FFFFFF"/>
                </a:solidFill>
              </a:rPr>
              <a:t> as adults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hlinkClick r:id="rId3"/>
              </a:rPr>
              <a:t>http://www.youtube.com/watch?v=MjAiWnzU2aE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40964" name="Picture 2" descr="http://static.ddmcdn.com/gif/salamander-regrow-body-part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71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0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solidFill>
                  <a:srgbClr val="339DF5"/>
                </a:solidFill>
                <a:latin typeface="Calibri" pitchFamily="34" charset="0"/>
              </a:rPr>
              <a:t>Order Caudata</a:t>
            </a:r>
          </a:p>
        </p:txBody>
      </p:sp>
      <p:sp>
        <p:nvSpPr>
          <p:cNvPr id="43011" name="Rectangle 5"/>
          <p:cNvSpPr txBox="1">
            <a:spLocks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Most pass through </a:t>
            </a:r>
            <a:r>
              <a:rPr lang="en-US" sz="2800" u="sng">
                <a:solidFill>
                  <a:srgbClr val="FFFFFF"/>
                </a:solidFill>
                <a:latin typeface="Calibri" pitchFamily="34" charset="0"/>
              </a:rPr>
              <a:t>larval</a:t>
            </a: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 stage 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few days to a few </a:t>
            </a:r>
            <a:r>
              <a:rPr lang="en-US" sz="2800" u="sng">
                <a:solidFill>
                  <a:srgbClr val="FFFFFF"/>
                </a:solidFill>
                <a:latin typeface="Calibri" pitchFamily="34" charset="0"/>
              </a:rPr>
              <a:t>years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some species never </a:t>
            </a:r>
            <a:r>
              <a:rPr lang="en-US" sz="2800" u="sng">
                <a:solidFill>
                  <a:srgbClr val="FFFFFF"/>
                </a:solidFill>
                <a:latin typeface="Calibri" pitchFamily="34" charset="0"/>
              </a:rPr>
              <a:t>metamorphose</a:t>
            </a:r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 (axolotl)</a:t>
            </a:r>
            <a:endParaRPr lang="en-US" sz="2800" u="sng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3012" name="Picture 2" descr="http://4.bp.blogspot.com/-uuFxjde78DM/TiQ06VqoD-I/AAAAAAAAAAY/iti3ABFwTWc/s1600/axolo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2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50800"/>
            <a:ext cx="867092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2F6928-EF2B-4161-8BED-B11A6194ADB6}" type="slidenum">
              <a:rPr lang="en-US" sz="1400"/>
              <a:pPr algn="r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Order Anura</a:t>
            </a:r>
          </a:p>
        </p:txBody>
      </p:sp>
      <p:sp>
        <p:nvSpPr>
          <p:cNvPr id="4608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Frogs and toads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No </a:t>
            </a:r>
            <a:r>
              <a:rPr lang="en-US" sz="2400" u="sng" smtClean="0">
                <a:solidFill>
                  <a:srgbClr val="FFFFFF"/>
                </a:solidFill>
              </a:rPr>
              <a:t>tail</a:t>
            </a:r>
            <a:r>
              <a:rPr lang="en-US" sz="2400" smtClean="0">
                <a:solidFill>
                  <a:srgbClr val="FFFFFF"/>
                </a:solidFill>
              </a:rPr>
              <a:t> in adult</a:t>
            </a:r>
          </a:p>
          <a:p>
            <a:pPr>
              <a:lnSpc>
                <a:spcPct val="80000"/>
              </a:lnSpc>
            </a:pPr>
            <a:r>
              <a:rPr lang="en-US" sz="2400" u="sng" smtClean="0">
                <a:solidFill>
                  <a:srgbClr val="FFFFFF"/>
                </a:solidFill>
              </a:rPr>
              <a:t>Webbed</a:t>
            </a:r>
            <a:r>
              <a:rPr lang="en-US" sz="2400" smtClean="0">
                <a:solidFill>
                  <a:srgbClr val="FFFFFF"/>
                </a:solidFill>
              </a:rPr>
              <a:t> feet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Most successful, </a:t>
            </a:r>
            <a:r>
              <a:rPr lang="en-US" sz="2400" b="1" u="sng" smtClean="0">
                <a:solidFill>
                  <a:srgbClr val="FFFFFF"/>
                </a:solidFill>
              </a:rPr>
              <a:t>diverse</a:t>
            </a:r>
            <a:r>
              <a:rPr lang="en-US" sz="2400" smtClean="0">
                <a:solidFill>
                  <a:srgbClr val="FFFFFF"/>
                </a:solidFill>
              </a:rPr>
              <a:t>, evolutionarily divergent of the living amphibians</a:t>
            </a:r>
          </a:p>
          <a:p>
            <a:pPr>
              <a:lnSpc>
                <a:spcPct val="80000"/>
              </a:lnSpc>
            </a:pPr>
            <a:r>
              <a:rPr lang="en-US" sz="2400" b="1" u="sng" smtClean="0">
                <a:solidFill>
                  <a:srgbClr val="FFFFFF"/>
                </a:solidFill>
              </a:rPr>
              <a:t>Jumping</a:t>
            </a:r>
            <a:r>
              <a:rPr lang="en-US" sz="2400" smtClean="0">
                <a:solidFill>
                  <a:srgbClr val="FFFFFF"/>
                </a:solidFill>
              </a:rPr>
              <a:t> locomotion allowed exploitation of new terrestrial niches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Live in almost </a:t>
            </a:r>
            <a:r>
              <a:rPr lang="en-US" sz="2400" b="1" u="sng" smtClean="0">
                <a:solidFill>
                  <a:srgbClr val="FFFFFF"/>
                </a:solidFill>
              </a:rPr>
              <a:t>any</a:t>
            </a:r>
            <a:r>
              <a:rPr lang="en-US" sz="2400" smtClean="0">
                <a:solidFill>
                  <a:srgbClr val="FFFFFF"/>
                </a:solidFill>
              </a:rPr>
              <a:t> climate (except high latitudes in Arctic, Antarctic, some oceanic islands, some extremely dry deserts)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Many deposit eggs in </a:t>
            </a:r>
            <a:r>
              <a:rPr lang="en-US" sz="2400" b="1" u="sng" smtClean="0">
                <a:solidFill>
                  <a:srgbClr val="FFFFFF"/>
                </a:solidFill>
              </a:rPr>
              <a:t>water</a:t>
            </a:r>
            <a:r>
              <a:rPr lang="en-US" sz="2400" smtClean="0">
                <a:solidFill>
                  <a:srgbClr val="FFFFFF"/>
                </a:solidFill>
              </a:rPr>
              <a:t>; get free-swimming </a:t>
            </a:r>
            <a:r>
              <a:rPr lang="en-US" sz="2400" b="1" u="sng" smtClean="0">
                <a:solidFill>
                  <a:srgbClr val="FFFFFF"/>
                </a:solidFill>
              </a:rPr>
              <a:t>tadpoles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Others lay terrestrial eggs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Some </a:t>
            </a:r>
            <a:r>
              <a:rPr lang="en-US" sz="2400" b="1" u="sng" smtClean="0">
                <a:solidFill>
                  <a:srgbClr val="FFFFFF"/>
                </a:solidFill>
              </a:rPr>
              <a:t>carry</a:t>
            </a:r>
            <a:r>
              <a:rPr lang="en-US" sz="2400" smtClean="0">
                <a:solidFill>
                  <a:srgbClr val="FFFFFF"/>
                </a:solidFill>
              </a:rPr>
              <a:t> their eggs with them</a:t>
            </a:r>
          </a:p>
          <a:p>
            <a:pPr>
              <a:lnSpc>
                <a:spcPct val="80000"/>
              </a:lnSpc>
            </a:pPr>
            <a:endParaRPr lang="en-US" sz="24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"/>
            <a:ext cx="1784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25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6838"/>
            <a:ext cx="8647113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D39973-5942-46E1-A5B3-ED7AEB29E953}" type="slidenum">
              <a:rPr lang="en-US" sz="1400"/>
              <a:pPr algn="r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Poison Dart Frog</a:t>
            </a:r>
          </a:p>
        </p:txBody>
      </p:sp>
      <p:pic>
        <p:nvPicPr>
          <p:cNvPr id="50179" name="Picture 5" descr="25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166938"/>
            <a:ext cx="51054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Poison dart fr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31242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imagesFROG 015 Strawberry poison d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4838"/>
            <a:ext cx="32766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cladogra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6" name="Picture 3" descr="clado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2590800" y="457200"/>
            <a:ext cx="1905000" cy="1905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Ancestor</a:t>
            </a:r>
          </a:p>
        </p:txBody>
      </p:sp>
      <p:sp>
        <p:nvSpPr>
          <p:cNvPr id="18435" name="Rectangle 5"/>
          <p:cNvSpPr>
            <a:spLocks noGrp="1"/>
          </p:cNvSpPr>
          <p:nvPr>
            <p:ph type="body" idx="4294967295"/>
          </p:nvPr>
        </p:nvSpPr>
        <p:spPr>
          <a:xfrm>
            <a:off x="228600" y="1371600"/>
            <a:ext cx="8915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FF"/>
                </a:solidFill>
              </a:rPr>
              <a:t>Amphibians – evolved from lobe-finned fish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FF"/>
                </a:solidFill>
              </a:rPr>
              <a:t>Ichthyostega presents rudimentary amphibian features (different from fish)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smtClean="0">
                <a:solidFill>
                  <a:srgbClr val="FFFFFF"/>
                </a:solidFill>
              </a:rPr>
              <a:t>Girdles (pelvic and pectoral)</a:t>
            </a:r>
            <a:r>
              <a:rPr lang="en-US" sz="2400" smtClean="0">
                <a:solidFill>
                  <a:srgbClr val="FFFFFF"/>
                </a:solidFill>
              </a:rPr>
              <a:t> = skeletal bones connecting the central skeleton to the bones of the appendages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FFFF"/>
                </a:solidFill>
              </a:rPr>
              <a:t>Other skeletal strengthening: </a:t>
            </a:r>
            <a:r>
              <a:rPr lang="en-US" sz="2400" u="sng" smtClean="0">
                <a:solidFill>
                  <a:srgbClr val="FFFFFF"/>
                </a:solidFill>
              </a:rPr>
              <a:t>rib cage</a:t>
            </a:r>
            <a:r>
              <a:rPr lang="en-US" sz="2400" smtClean="0">
                <a:solidFill>
                  <a:srgbClr val="FFFFFF"/>
                </a:solidFill>
              </a:rPr>
              <a:t> and cranium</a:t>
            </a:r>
          </a:p>
          <a:p>
            <a:pPr lvl="1" eaLnBrk="1" hangingPunct="1">
              <a:lnSpc>
                <a:spcPct val="80000"/>
              </a:lnSpc>
            </a:pPr>
            <a:endParaRPr lang="en-US" sz="30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FFFF"/>
                </a:solidFill>
              </a:rPr>
              <a:t>Ichthyostega still </a:t>
            </a:r>
            <a:r>
              <a:rPr lang="en-US" sz="3000" u="sng" smtClean="0">
                <a:solidFill>
                  <a:srgbClr val="FFFFFF"/>
                </a:solidFill>
              </a:rPr>
              <a:t>retained</a:t>
            </a:r>
            <a:r>
              <a:rPr lang="en-US" sz="3000" smtClean="0">
                <a:solidFill>
                  <a:srgbClr val="FFFFFF"/>
                </a:solidFill>
              </a:rPr>
              <a:t> a caudal fin and scales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>
              <a:solidFill>
                <a:srgbClr val="FFFFFF"/>
              </a:solidFill>
            </a:endParaRPr>
          </a:p>
          <a:p>
            <a:pPr eaLnBrk="1" hangingPunct="1"/>
            <a:endParaRPr lang="en-US" sz="2800" smtClean="0">
              <a:solidFill>
                <a:srgbClr val="FFFFFF"/>
              </a:solidFill>
            </a:endParaRPr>
          </a:p>
          <a:p>
            <a:pPr eaLnBrk="1" hangingPunct="1"/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18436" name="Picture 7" descr="Ichthyostega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230813"/>
            <a:ext cx="4267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Evolution of Amphibian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FF"/>
                </a:solidFill>
              </a:rPr>
              <a:t>Ancient and modern amphibians have features that </a:t>
            </a:r>
            <a:r>
              <a:rPr lang="en-US" sz="2800" u="sng" smtClean="0">
                <a:solidFill>
                  <a:srgbClr val="FFFFFF"/>
                </a:solidFill>
              </a:rPr>
              <a:t>enhance</a:t>
            </a:r>
            <a:r>
              <a:rPr lang="en-US" sz="2800" smtClean="0">
                <a:solidFill>
                  <a:srgbClr val="FFFFFF"/>
                </a:solidFill>
              </a:rPr>
              <a:t> their survival on </a:t>
            </a:r>
            <a:r>
              <a:rPr lang="en-US" sz="2800" u="sng" smtClean="0">
                <a:solidFill>
                  <a:srgbClr val="FFFFFF"/>
                </a:solidFill>
              </a:rPr>
              <a:t>land</a:t>
            </a:r>
            <a:r>
              <a:rPr lang="en-US" sz="2800" smtClean="0">
                <a:solidFill>
                  <a:srgbClr val="FFFFFF"/>
                </a:solidFill>
              </a:rPr>
              <a:t> but also limit this existence.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FF"/>
                </a:solidFill>
              </a:rPr>
              <a:t>Most amphibian </a:t>
            </a:r>
            <a:r>
              <a:rPr lang="en-US" sz="2800" u="sng" smtClean="0">
                <a:solidFill>
                  <a:srgbClr val="FFFFFF"/>
                </a:solidFill>
              </a:rPr>
              <a:t>evolution</a:t>
            </a:r>
            <a:r>
              <a:rPr lang="en-US" sz="2800" smtClean="0">
                <a:solidFill>
                  <a:srgbClr val="FFFFFF"/>
                </a:solidFill>
              </a:rPr>
              <a:t> took place when Earth was </a:t>
            </a:r>
            <a:r>
              <a:rPr lang="en-US" sz="2800" u="sng" smtClean="0">
                <a:solidFill>
                  <a:srgbClr val="FFFFFF"/>
                </a:solidFill>
              </a:rPr>
              <a:t>warm</a:t>
            </a:r>
            <a:r>
              <a:rPr lang="en-US" sz="2800" smtClean="0">
                <a:solidFill>
                  <a:srgbClr val="FFFFFF"/>
                </a:solidFill>
              </a:rPr>
              <a:t>, humid, and swampy (350 mya). 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FF"/>
                </a:solidFill>
              </a:rPr>
              <a:t>Insects were abundant.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FF"/>
                </a:solidFill>
              </a:rPr>
              <a:t>No </a:t>
            </a:r>
            <a:r>
              <a:rPr lang="en-US" sz="2800" u="sng" smtClean="0">
                <a:solidFill>
                  <a:srgbClr val="FFFFFF"/>
                </a:solidFill>
              </a:rPr>
              <a:t>pressure</a:t>
            </a:r>
            <a:r>
              <a:rPr lang="en-US" sz="2800" smtClean="0">
                <a:solidFill>
                  <a:srgbClr val="FFFFFF"/>
                </a:solidFill>
              </a:rPr>
              <a:t> to develop into a truly terrestrial animal.</a:t>
            </a:r>
          </a:p>
          <a:p>
            <a:pPr eaLnBrk="1" hangingPunct="1"/>
            <a:endParaRPr 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Characteristics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Live on </a:t>
            </a:r>
            <a:r>
              <a:rPr lang="en-US" sz="2600" u="sng" smtClean="0">
                <a:solidFill>
                  <a:srgbClr val="FFFFFF"/>
                </a:solidFill>
              </a:rPr>
              <a:t>land</a:t>
            </a:r>
            <a:r>
              <a:rPr lang="en-US" sz="2600" smtClean="0">
                <a:solidFill>
                  <a:srgbClr val="FFFFFF"/>
                </a:solidFill>
              </a:rPr>
              <a:t> and </a:t>
            </a:r>
            <a:r>
              <a:rPr lang="en-US" sz="2600" u="sng" smtClean="0">
                <a:solidFill>
                  <a:srgbClr val="FFFFFF"/>
                </a:solidFill>
              </a:rPr>
              <a:t>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Reproduce in </a:t>
            </a:r>
            <a:r>
              <a:rPr lang="en-US" sz="2600" u="sng" smtClean="0">
                <a:solidFill>
                  <a:srgbClr val="FFFFFF"/>
                </a:solidFill>
              </a:rPr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Skin with mucoid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FFFFFF"/>
                </a:solidFill>
              </a:rPr>
              <a:t>Respiration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FFFFFF"/>
                </a:solidFill>
              </a:rPr>
              <a:t>No</a:t>
            </a:r>
            <a:r>
              <a:rPr lang="en-US" sz="2600" smtClean="0">
                <a:solidFill>
                  <a:srgbClr val="FFFFFF"/>
                </a:solidFill>
              </a:rPr>
              <a:t> scales, feathers or hair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Heart with </a:t>
            </a:r>
            <a:r>
              <a:rPr lang="en-US" sz="2600" u="sng" smtClean="0">
                <a:solidFill>
                  <a:srgbClr val="FFFFFF"/>
                </a:solidFill>
              </a:rPr>
              <a:t>3</a:t>
            </a:r>
            <a:r>
              <a:rPr lang="en-US" sz="2600" smtClean="0">
                <a:solidFill>
                  <a:srgbClr val="FFFFFF"/>
                </a:solidFill>
              </a:rPr>
              <a:t> chambers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2 atria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1 ventricle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FFFFFF"/>
                </a:solidFill>
              </a:rPr>
              <a:t>One</a:t>
            </a:r>
            <a:r>
              <a:rPr lang="en-US" sz="2600" smtClean="0">
                <a:solidFill>
                  <a:srgbClr val="FFFFFF"/>
                </a:solidFill>
              </a:rPr>
              <a:t> cervical vertebra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FFFFFF"/>
                </a:solidFill>
              </a:rPr>
              <a:t>Ectothermic</a:t>
            </a:r>
            <a:r>
              <a:rPr lang="en-US" sz="2600" smtClean="0">
                <a:solidFill>
                  <a:srgbClr val="FFFFFF"/>
                </a:solidFill>
              </a:rPr>
              <a:t> (Piokelothermic)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http://petslobby.com/wp-content/uploads/2008/03/shutterstock_716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961599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9DF5"/>
                </a:solidFill>
              </a:rPr>
              <a:t>Adaptations to Live on Land</a:t>
            </a:r>
          </a:p>
        </p:txBody>
      </p:sp>
      <p:sp>
        <p:nvSpPr>
          <p:cNvPr id="24579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Gills are usually </a:t>
            </a:r>
            <a:r>
              <a:rPr lang="en-US" u="sng" dirty="0" smtClean="0">
                <a:solidFill>
                  <a:srgbClr val="FFFFFF"/>
                </a:solidFill>
              </a:rPr>
              <a:t>lost</a:t>
            </a:r>
          </a:p>
          <a:p>
            <a:pPr eaLnBrk="1" hangingPunct="1"/>
            <a:r>
              <a:rPr lang="en-US" u="sng" dirty="0" smtClean="0">
                <a:solidFill>
                  <a:srgbClr val="FFFFFF"/>
                </a:solidFill>
              </a:rPr>
              <a:t>Lungs</a:t>
            </a:r>
            <a:r>
              <a:rPr lang="en-US" dirty="0" smtClean="0">
                <a:solidFill>
                  <a:srgbClr val="FFFFFF"/>
                </a:solidFill>
              </a:rPr>
              <a:t> function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Breathe through </a:t>
            </a:r>
            <a:r>
              <a:rPr lang="en-US" u="sng" dirty="0" smtClean="0">
                <a:solidFill>
                  <a:srgbClr val="FFFFFF"/>
                </a:solidFill>
              </a:rPr>
              <a:t>skin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u="sng" dirty="0" smtClean="0">
                <a:solidFill>
                  <a:srgbClr val="FFFFFF"/>
                </a:solidFill>
              </a:rPr>
              <a:t>mouth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u="sng" dirty="0" smtClean="0">
                <a:solidFill>
                  <a:srgbClr val="FFFFFF"/>
                </a:solidFill>
              </a:rPr>
              <a:t>lungs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Secrete </a:t>
            </a:r>
            <a:r>
              <a:rPr lang="en-US" u="sng" dirty="0" smtClean="0">
                <a:solidFill>
                  <a:srgbClr val="FFFFFF"/>
                </a:solidFill>
              </a:rPr>
              <a:t>mucus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lvl="1" eaLnBrk="1" hangingPunct="1"/>
            <a:r>
              <a:rPr lang="en-US" sz="3200" dirty="0" smtClean="0">
                <a:solidFill>
                  <a:srgbClr val="FFFFFF"/>
                </a:solidFill>
              </a:rPr>
              <a:t>Prevent dehydration</a:t>
            </a:r>
          </a:p>
          <a:p>
            <a:pPr lvl="1" eaLnBrk="1" hangingPunct="1"/>
            <a:r>
              <a:rPr lang="en-US" sz="3200" dirty="0" smtClean="0">
                <a:solidFill>
                  <a:srgbClr val="FFFFFF"/>
                </a:solidFill>
              </a:rPr>
              <a:t>Aids in respiration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050" name="Picture 2" descr="http://www.buzzle.com/img/articleImages/59717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2209800"/>
            <a:ext cx="4038600" cy="26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9DF5"/>
                </a:solidFill>
              </a:rPr>
              <a:t>Adaptations to Live on Land</a:t>
            </a:r>
          </a:p>
        </p:txBody>
      </p:sp>
      <p:sp>
        <p:nvSpPr>
          <p:cNvPr id="26627" name="Rectangle 6"/>
          <p:cNvSpPr>
            <a:spLocks noGrp="1"/>
          </p:cNvSpPr>
          <p:nvPr>
            <p:ph type="body" idx="4294967295"/>
          </p:nvPr>
        </p:nvSpPr>
        <p:spPr>
          <a:xfrm>
            <a:off x="1524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>Well-muscled </a:t>
            </a:r>
            <a:r>
              <a:rPr lang="en-US" sz="2800" u="sng" smtClean="0">
                <a:solidFill>
                  <a:srgbClr val="FFFFFF"/>
                </a:solidFill>
              </a:rPr>
              <a:t>appendages</a:t>
            </a:r>
            <a:r>
              <a:rPr lang="en-US" sz="2800" smtClean="0">
                <a:solidFill>
                  <a:srgbClr val="FFFFFF"/>
                </a:solidFill>
              </a:rPr>
              <a:t>, supported by a central and peripheral </a:t>
            </a:r>
            <a:r>
              <a:rPr lang="en-US" sz="2800" u="sng" smtClean="0">
                <a:solidFill>
                  <a:srgbClr val="FFFFFF"/>
                </a:solidFill>
              </a:rPr>
              <a:t>skeleton</a:t>
            </a:r>
          </a:p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>Skeleton </a:t>
            </a:r>
          </a:p>
          <a:p>
            <a:pPr lvl="1" eaLnBrk="1" hangingPunct="1"/>
            <a:r>
              <a:rPr lang="en-US" u="sng" smtClean="0">
                <a:solidFill>
                  <a:srgbClr val="FFFFFF"/>
                </a:solidFill>
              </a:rPr>
              <a:t>Fins</a:t>
            </a:r>
            <a:r>
              <a:rPr lang="en-US" smtClean="0">
                <a:solidFill>
                  <a:srgbClr val="FFFFFF"/>
                </a:solidFill>
              </a:rPr>
              <a:t> evolve into limbs</a:t>
            </a:r>
          </a:p>
          <a:p>
            <a:pPr lvl="1" eaLnBrk="1" hangingPunct="1"/>
            <a:r>
              <a:rPr lang="en-US" smtClean="0">
                <a:solidFill>
                  <a:srgbClr val="FFFFFF"/>
                </a:solidFill>
              </a:rPr>
              <a:t>Vertebral column </a:t>
            </a:r>
            <a:r>
              <a:rPr lang="en-US" u="sng" smtClean="0">
                <a:solidFill>
                  <a:srgbClr val="FFFFFF"/>
                </a:solidFill>
              </a:rPr>
              <a:t>supports</a:t>
            </a:r>
            <a:r>
              <a:rPr lang="en-US" smtClean="0">
                <a:solidFill>
                  <a:srgbClr val="FFFFFF"/>
                </a:solidFill>
              </a:rPr>
              <a:t> body underneath it</a:t>
            </a:r>
          </a:p>
          <a:p>
            <a:pPr lvl="2" eaLnBrk="1" hangingPunct="1"/>
            <a:r>
              <a:rPr lang="en-US" sz="2800" u="sng" smtClean="0">
                <a:solidFill>
                  <a:srgbClr val="FFFFFF"/>
                </a:solidFill>
              </a:rPr>
              <a:t>Air</a:t>
            </a:r>
            <a:r>
              <a:rPr lang="en-US" sz="2800" smtClean="0">
                <a:solidFill>
                  <a:srgbClr val="FFFFFF"/>
                </a:solidFill>
              </a:rPr>
              <a:t> is not as buoyant as water</a:t>
            </a:r>
          </a:p>
          <a:p>
            <a:pPr eaLnBrk="1" hangingPunct="1"/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26628" name="Picture 2" descr="http://todayilearned.co.uk/wp-content/uploads/2011/12/frog-legs-looks-like-human-le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static.ifood.tv/files/images/editor/images/fried%20frog%20leg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4495800"/>
            <a:ext cx="2908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339DF5"/>
                </a:solidFill>
              </a:rPr>
              <a:t>Respiration</a:t>
            </a:r>
          </a:p>
        </p:txBody>
      </p:sp>
      <p:sp>
        <p:nvSpPr>
          <p:cNvPr id="28675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400" smtClean="0">
                <a:solidFill>
                  <a:srgbClr val="FFFFFF"/>
                </a:solidFill>
              </a:rPr>
              <a:t>Further development of </a:t>
            </a:r>
            <a:r>
              <a:rPr lang="en-US" sz="3400" u="sng" smtClean="0">
                <a:solidFill>
                  <a:srgbClr val="FFFFFF"/>
                </a:solidFill>
              </a:rPr>
              <a:t>lungs</a:t>
            </a:r>
          </a:p>
          <a:p>
            <a:pPr eaLnBrk="1" hangingPunct="1"/>
            <a:r>
              <a:rPr lang="en-US" sz="3400" smtClean="0">
                <a:solidFill>
                  <a:srgbClr val="FFFFFF"/>
                </a:solidFill>
              </a:rPr>
              <a:t>Skin highly vascularized, other site of </a:t>
            </a:r>
            <a:r>
              <a:rPr lang="en-US" sz="3400" u="sng" smtClean="0">
                <a:solidFill>
                  <a:srgbClr val="FFFFFF"/>
                </a:solidFill>
              </a:rPr>
              <a:t>gas</a:t>
            </a:r>
            <a:r>
              <a:rPr lang="en-US" sz="3400" smtClean="0">
                <a:solidFill>
                  <a:srgbClr val="FFFFFF"/>
                </a:solidFill>
              </a:rPr>
              <a:t> exchange, and maintains water balance</a:t>
            </a:r>
          </a:p>
          <a:p>
            <a:pPr eaLnBrk="1" hangingPunct="1"/>
            <a:endParaRPr lang="en-US" sz="3600" smtClean="0">
              <a:solidFill>
                <a:srgbClr val="FFFFFF"/>
              </a:solidFill>
            </a:endParaRP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8676" name="Picture 2" descr="http://www.baileybio.com/plogger/images/ap_biology/animal_diversity_project_-_must_cite_your_textbook_/amphibian_-_cutaneous_respi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3594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www2.estrellamountain.edu/faculty/farabee/biobk/frogslung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605213"/>
            <a:ext cx="3067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339DF5"/>
                </a:solidFill>
              </a:rPr>
              <a:t>Circulation</a:t>
            </a:r>
          </a:p>
        </p:txBody>
      </p:sp>
      <p:sp>
        <p:nvSpPr>
          <p:cNvPr id="3072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FFFFFF"/>
                </a:solidFill>
              </a:rPr>
              <a:t>Circulatory</a:t>
            </a:r>
            <a:r>
              <a:rPr lang="en-US" smtClean="0">
                <a:solidFill>
                  <a:srgbClr val="FFFFFF"/>
                </a:solidFill>
              </a:rPr>
              <a:t> system now includes a 3-chamber heart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FF"/>
                </a:solidFill>
              </a:rPr>
              <a:t>Increased </a:t>
            </a:r>
            <a:r>
              <a:rPr lang="en-US" sz="3200" u="sng" smtClean="0">
                <a:solidFill>
                  <a:srgbClr val="FFFFFF"/>
                </a:solidFill>
              </a:rPr>
              <a:t>pressure</a:t>
            </a:r>
            <a:r>
              <a:rPr lang="en-US" sz="3200" smtClean="0">
                <a:solidFill>
                  <a:srgbClr val="FFFFFF"/>
                </a:solidFill>
              </a:rPr>
              <a:t> to peripheral arteries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FF"/>
                </a:solidFill>
              </a:rPr>
              <a:t>Atrium separated by </a:t>
            </a:r>
            <a:r>
              <a:rPr lang="en-US" sz="3200" u="sng" smtClean="0">
                <a:solidFill>
                  <a:srgbClr val="FFFFFF"/>
                </a:solidFill>
              </a:rPr>
              <a:t>septum</a:t>
            </a:r>
            <a:r>
              <a:rPr lang="en-US" sz="3200" smtClean="0">
                <a:solidFill>
                  <a:srgbClr val="FFFFFF"/>
                </a:solidFill>
              </a:rPr>
              <a:t>, but still one ventricle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FF"/>
                </a:solidFill>
              </a:rPr>
              <a:t>More efficient but still </a:t>
            </a:r>
            <a:r>
              <a:rPr lang="en-US" sz="3200" u="sng" smtClean="0">
                <a:solidFill>
                  <a:srgbClr val="FFFFFF"/>
                </a:solidFill>
              </a:rPr>
              <a:t>mixing</a:t>
            </a:r>
            <a:r>
              <a:rPr lang="en-US" sz="3200" smtClean="0">
                <a:solidFill>
                  <a:srgbClr val="FFFFFF"/>
                </a:solidFill>
              </a:rPr>
              <a:t> of oxygenated/deoxygenated blood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FF"/>
                </a:solidFill>
              </a:rPr>
              <a:t>All of these features serve to increase the </a:t>
            </a:r>
            <a:r>
              <a:rPr lang="en-US" u="sng" smtClean="0">
                <a:solidFill>
                  <a:srgbClr val="FFFFFF"/>
                </a:solidFill>
              </a:rPr>
              <a:t>mobility</a:t>
            </a:r>
            <a:r>
              <a:rPr lang="en-US" smtClean="0">
                <a:solidFill>
                  <a:srgbClr val="FFFFFF"/>
                </a:solidFill>
              </a:rPr>
              <a:t> of amphibians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00FF"/>
      </a:lt1>
      <a:dk2>
        <a:srgbClr val="000000"/>
      </a:dk2>
      <a:lt2>
        <a:srgbClr val="808080"/>
      </a:lt2>
      <a:accent1>
        <a:srgbClr val="BBE0E3"/>
      </a:accent1>
      <a:accent2>
        <a:srgbClr val="19194C"/>
      </a:accent2>
      <a:accent3>
        <a:srgbClr val="28FF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547</Words>
  <Application>Microsoft Office PowerPoint</Application>
  <PresentationFormat>On-screen Show (4:3)</PresentationFormat>
  <Paragraphs>126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Ancestor</vt:lpstr>
      <vt:lpstr>Evolution of Amphibian</vt:lpstr>
      <vt:lpstr>Characteristics</vt:lpstr>
      <vt:lpstr>Adaptations to Live on Land</vt:lpstr>
      <vt:lpstr>Adaptations to Live on Land</vt:lpstr>
      <vt:lpstr>Respiration</vt:lpstr>
      <vt:lpstr>Circulation</vt:lpstr>
      <vt:lpstr>Digestion/Excretion</vt:lpstr>
      <vt:lpstr>Reproduction</vt:lpstr>
      <vt:lpstr>Orders</vt:lpstr>
      <vt:lpstr>Order Apoda</vt:lpstr>
      <vt:lpstr>Order Caudata</vt:lpstr>
      <vt:lpstr>PowerPoint Presentation</vt:lpstr>
      <vt:lpstr>PowerPoint Presentation</vt:lpstr>
      <vt:lpstr>Order Anura</vt:lpstr>
      <vt:lpstr>PowerPoint Presentation</vt:lpstr>
      <vt:lpstr>Poison Dart Frog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 Pelkey</cp:lastModifiedBy>
  <cp:revision>21</cp:revision>
  <dcterms:created xsi:type="dcterms:W3CDTF">2013-01-30T20:11:13Z</dcterms:created>
  <dcterms:modified xsi:type="dcterms:W3CDTF">2013-12-02T18:24:59Z</dcterms:modified>
</cp:coreProperties>
</file>