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3" r:id="rId3"/>
    <p:sldId id="264" r:id="rId4"/>
    <p:sldId id="267" r:id="rId5"/>
    <p:sldId id="293" r:id="rId6"/>
    <p:sldId id="268" r:id="rId7"/>
    <p:sldId id="299" r:id="rId8"/>
    <p:sldId id="270" r:id="rId9"/>
    <p:sldId id="294" r:id="rId10"/>
    <p:sldId id="271" r:id="rId11"/>
    <p:sldId id="296" r:id="rId12"/>
    <p:sldId id="295" r:id="rId13"/>
    <p:sldId id="272" r:id="rId14"/>
    <p:sldId id="297" r:id="rId15"/>
    <p:sldId id="273" r:id="rId16"/>
    <p:sldId id="29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09" autoAdjust="0"/>
  </p:normalViewPr>
  <p:slideViewPr>
    <p:cSldViewPr>
      <p:cViewPr varScale="1">
        <p:scale>
          <a:sx n="35" d="100"/>
          <a:sy n="35" d="100"/>
        </p:scale>
        <p:origin x="-9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112399B-477C-4A7A-B25B-539023C72B2A}" type="datetimeFigureOut">
              <a:rPr lang="en-US"/>
              <a:pPr>
                <a:defRPr/>
              </a:pPr>
              <a:t>4/16/2013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EC91968-CECD-4924-93F7-9F8A36339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31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5396AE-7FC5-4412-BE68-58ED2A27EFC3}" type="slidenum">
              <a:rPr lang="en-US">
                <a:cs typeface="Arial" charset="0"/>
              </a:rPr>
              <a:pPr/>
              <a:t>11</a:t>
            </a:fld>
            <a:endParaRPr lang="en-US" dirty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5396AE-7FC5-4412-BE68-58ED2A27EFC3}" type="slidenum">
              <a:rPr lang="en-US">
                <a:cs typeface="Arial" charset="0"/>
              </a:rPr>
              <a:pPr/>
              <a:t>12</a:t>
            </a:fld>
            <a:endParaRPr lang="en-US" dirty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3739F2-CEA7-49C9-BCBE-C8F37DC96E41}" type="slidenum">
              <a:rPr lang="en-US">
                <a:cs typeface="Arial" charset="0"/>
              </a:rPr>
              <a:pPr/>
              <a:t>13</a:t>
            </a:fld>
            <a:endParaRPr lang="en-US" dirty="0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3739F2-CEA7-49C9-BCBE-C8F37DC96E41}" type="slidenum">
              <a:rPr lang="en-US">
                <a:cs typeface="Arial" charset="0"/>
              </a:rPr>
              <a:pPr/>
              <a:t>14</a:t>
            </a:fld>
            <a:endParaRPr lang="en-US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5AF0B1-71A0-4D67-BEFE-14F8EA90FF0F}" type="slidenum">
              <a:rPr lang="en-US">
                <a:cs typeface="Arial" charset="0"/>
              </a:rPr>
              <a:pPr/>
              <a:t>15</a:t>
            </a:fld>
            <a:endParaRPr lang="en-US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8D24AA-111E-4476-A9F8-C460D5C07A28}" type="slidenum">
              <a:rPr lang="en-US">
                <a:cs typeface="Arial" charset="0"/>
              </a:rPr>
              <a:pPr/>
              <a:t>2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CCA6B5-FEC3-4008-B17A-2080C78B0CFB}" type="slidenum">
              <a:rPr lang="en-US">
                <a:cs typeface="Arial" charset="0"/>
              </a:rPr>
              <a:pPr/>
              <a:t>3</a:t>
            </a:fld>
            <a:endParaRPr lang="en-US" dirty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6500D1-A750-4D9D-A817-6E7A32545851}" type="slidenum">
              <a:rPr lang="en-US">
                <a:cs typeface="Arial" charset="0"/>
              </a:rPr>
              <a:pPr/>
              <a:t>4</a:t>
            </a:fld>
            <a:endParaRPr lang="en-US" dirty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0F1080-3C89-4792-99CD-C28F6A71C2AC}" type="slidenum">
              <a:rPr lang="en-US">
                <a:cs typeface="Arial" charset="0"/>
              </a:rPr>
              <a:pPr/>
              <a:t>5</a:t>
            </a:fld>
            <a:endParaRPr lang="en-US" dirty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DCACCE-3BE0-47F1-BFB6-886238798780}" type="slidenum">
              <a:rPr lang="en-US">
                <a:cs typeface="Arial" charset="0"/>
              </a:rPr>
              <a:pPr/>
              <a:t>6</a:t>
            </a:fld>
            <a:endParaRPr lang="en-US" dirty="0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D93CB7-4132-470E-9655-4B62A9BB93E1}" type="slidenum">
              <a:rPr lang="en-US">
                <a:cs typeface="Arial" charset="0"/>
              </a:rPr>
              <a:pPr/>
              <a:t>8</a:t>
            </a:fld>
            <a:endParaRPr lang="en-US" dirty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5396AE-7FC5-4412-BE68-58ED2A27EFC3}" type="slidenum">
              <a:rPr lang="en-US">
                <a:cs typeface="Arial" charset="0"/>
              </a:rPr>
              <a:pPr/>
              <a:t>10</a:t>
            </a:fld>
            <a:endParaRPr lang="en-US" dirty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Z:\newtek\_backgrounds_1.02\Greg\Neon Globe\globe anim.gif"/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863" y="2189163"/>
            <a:ext cx="24590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39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26000"/>
            <a:ext cx="6400800" cy="11826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36BC-CC43-4010-BE40-F26BA64FE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73FC0-4036-4FF8-B547-95B831443E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DEFDD-DFAC-4D67-9912-EF0EBACE6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FE8D8-CAF7-48D2-8DCA-A70610047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A09E-EE65-458B-879E-45D62F46FD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8844-35F6-4B6B-AD69-D1BD90359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ED488-B99E-459F-87B3-1CA31C0AEC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3F3D-A7CA-42C9-9C80-77F61E34F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35FB-117F-46E9-9538-2D71D563C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C50A-C36B-4130-8649-6407DF1FA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CAC8D-652E-4C85-9986-5C020C1723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3CC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CC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CC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CB67F1-0407-4008-AC30-A0902A9F4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CC3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33CC3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CC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33CC3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CC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CC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CC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CC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CC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AMQk53lxB7hb6M&amp;tbnid=_jFQosOy_jiSGM:&amp;ved=0CAgQjRwwAA&amp;url=http%3A%2F%2Fpowerlisting.wikia.com%2Fwiki%2FPollution_Manipulation&amp;ei=vX9tUdbiHaTL0QHI0ICYAQ&amp;psig=AFQjCNGww47ZwtcEk2bqrrczNDAlWZ92-g&amp;ust=136621702152517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m/url?sa=i&amp;source=images&amp;cd=&amp;cad=rja&amp;docid=u8dzdzVn6JgUTM&amp;tbnid=F6Y29jsVURJKVM:&amp;ved=0CAgQjRwwAA&amp;url=http%3A%2F%2Frhet101fall08.blogspot.com%2F2008%2F09%2Fearth-pollution.html&amp;ei=539tUYaxCMHD0QGelICABQ&amp;psig=AFQjCNE_4HuqIdWk-5EJGSVWtHAMGP6FTA&amp;ust=1366217063192427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RZiltT7b-OJmM&amp;tbnid=CofcvUcVyntaVM:&amp;ved=0CAgQjRwwAA&amp;url=http%3A%2F%2Fwww.onslowcountync.gov%2FLandfill%2F&amp;ei=5oxtUYLACfGy0AGOw4GQCQ&amp;psig=AFQjCNFDL1XQOVmfHdJOqH4Geg7-4Zv0LA&amp;ust=136622039025318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google.com/url?sa=i&amp;source=images&amp;cd=&amp;cad=rja&amp;docid=XmrI6DGjckbUZM&amp;tbnid=PS6qwEAox3sRvM:&amp;ved=0CAgQjRwwAA&amp;url=http%3A%2F%2Fwww.mnn.com%2Fyour-home%2Forganic-farming-gardening%2Fstories%2Fcancer-cause-or-crop-aid-popular-herbicide-faces-big-tes&amp;ei=X41tUc3KJfTK0gHhroCQBA&amp;psig=AFQjCNGFrqhg9KQRcHPLM7KJFEt8xcLxkw&amp;ust=1366220511665182" TargetMode="Externa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source=images&amp;cd=&amp;cad=rja&amp;docid=u2uK_i0mGIQFNM&amp;tbnid=T_o_Wi6YaIU3vM:&amp;ved=0CAgQjRwwAA&amp;url=http%3A%2F%2Finhabitat.com%2Fsharp-unveils-see-through-transparent-solar-panels-perfect-for-balconies-and-windows%2F&amp;ei=ko1tUdrmM6bw0gHavIA4&amp;psig=AFQjCNG7UEMATRyhsCf-BVCiJaQPEAOf4g&amp;ust=136622056293085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hyperlink" Target="http://www.google.com/url?sa=i&amp;source=images&amp;cd=&amp;cad=rja&amp;docid=s5W9IrRaXKbnSM&amp;tbnid=N6zbNyprCyvM2M:&amp;ved=0CAgQjRwwAA&amp;url=http%3A%2F%2Fwww.makeacube.com%2F2012%2F10%2F19%2Fcsi-ultimo-workshop%2Freuse-reduce-recycle%2F&amp;ei=qI1tUfDbAsTk0QHUqYCQBA&amp;psig=AFQjCNHTG2q3L4gFBisrZKnL-MNjJfpOfA&amp;ust=136622058416200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source=images&amp;cd=&amp;cad=rja&amp;docid=D-ATHZqJcXb2AM&amp;tbnid=7wW3IsQjwlJfVM:&amp;ved=0CAgQjRwwADgI&amp;url=http%3A%2F%2Fwww.documentarystream.com%2Fhow-many-people-can-live-on-planet-earth%2F&amp;ei=UH5tUa6ZG6XH0gGRzYCwAQ&amp;psig=AFQjCNHtV8VmG1Djq_j1VicCrbVlSU7WiA&amp;ust=136621665649014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deforestation&amp;source=images&amp;cd=&amp;cad=rja&amp;docid=3rjm6ex269U-8M&amp;tbnid=FSLWeOTVjLCqPM:&amp;ved=&amp;url=http%3A%2F%2Finhabitat.com%2Funep-reports-that-up-to-90-of-global-deforestation-is-due-to-organized-crime%2F&amp;ei=Rn9tUZDiBuXM0wHlkoGoCw&amp;bvm=bv.45175338,d.dmQ&amp;psig=AFQjCNEnKhDYIX4t2GJgUlgkOwNcihVSiQ&amp;ust=13662169023972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source=images&amp;cd=&amp;cad=rja&amp;docid=MqP-M-5mO2YYkM&amp;tbnid=6DF4IkH7sk1ipM:&amp;ved=0CAgQjRwwAA&amp;url=http%3A%2F%2Fwww.hp.com%2Fhho%2Fhp_create%2Ftoys_games-3d_paper_crafts-drsl_3d-papertoy.html&amp;ei=QX9tUdHfK-no0wGi7ICIDQ&amp;psig=AFQjCNEIZZV_VT0ggPFMCpElx5w727tsHg&amp;ust=136621689778966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Human Impact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1182688"/>
          </a:xfrm>
        </p:spPr>
        <p:txBody>
          <a:bodyPr/>
          <a:lstStyle/>
          <a:p>
            <a:r>
              <a:rPr lang="en-US" dirty="0" smtClean="0"/>
              <a:t>How do we influence the environment?</a:t>
            </a:r>
          </a:p>
        </p:txBody>
      </p:sp>
      <p:pic>
        <p:nvPicPr>
          <p:cNvPr id="14339" name="Picture 9" descr="spinning_the_world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0574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696200" cy="5516563"/>
          </a:xfrm>
        </p:spPr>
        <p:txBody>
          <a:bodyPr/>
          <a:lstStyle/>
          <a:p>
            <a:r>
              <a:rPr lang="en-US" dirty="0" smtClean="0"/>
              <a:t>Pollution – the </a:t>
            </a:r>
            <a:r>
              <a:rPr lang="en-US" b="1" u="sng" dirty="0" smtClean="0"/>
              <a:t>contamination</a:t>
            </a:r>
            <a:r>
              <a:rPr lang="en-US" b="1" dirty="0" smtClean="0"/>
              <a:t> </a:t>
            </a:r>
            <a:r>
              <a:rPr lang="en-US" dirty="0" smtClean="0"/>
              <a:t>of the environment with substances that are </a:t>
            </a:r>
            <a:r>
              <a:rPr lang="en-US" b="1" u="sng" dirty="0" smtClean="0"/>
              <a:t>harmful to life</a:t>
            </a:r>
            <a:r>
              <a:rPr lang="en-US" b="1" dirty="0" smtClean="0"/>
              <a:t>. </a:t>
            </a:r>
            <a:endParaRPr lang="en-US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Pollution</a:t>
            </a:r>
          </a:p>
        </p:txBody>
      </p:sp>
      <p:pic>
        <p:nvPicPr>
          <p:cNvPr id="4098" name="Picture 2" descr="http://images2.wikia.nocookie.net/__cb20120108012322/powerlisting/images/2/2c/Pollu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36697"/>
            <a:ext cx="6196781" cy="36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_FJkwFNPwsgQ/SOAuG2Pvu2I/AAAAAAAAASc/Igru2cB2zPI/s200/pollutio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81" y="3877597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696200" cy="5516563"/>
          </a:xfrm>
        </p:spPr>
        <p:txBody>
          <a:bodyPr/>
          <a:lstStyle/>
          <a:p>
            <a:r>
              <a:rPr lang="en-US" b="1" u="sng" dirty="0" smtClean="0"/>
              <a:t>Burning</a:t>
            </a:r>
            <a:r>
              <a:rPr lang="en-US" b="1" dirty="0" smtClean="0"/>
              <a:t> </a:t>
            </a:r>
            <a:r>
              <a:rPr lang="en-US" dirty="0" smtClean="0"/>
              <a:t>fossil fuels increases amount of CO</a:t>
            </a:r>
            <a:r>
              <a:rPr lang="en-US" baseline="-25000" dirty="0" smtClean="0"/>
              <a:t>2</a:t>
            </a:r>
            <a:r>
              <a:rPr lang="en-US" dirty="0" smtClean="0"/>
              <a:t> in atmosphere.</a:t>
            </a:r>
          </a:p>
          <a:p>
            <a:r>
              <a:rPr lang="en-US" dirty="0" smtClean="0"/>
              <a:t>Having excess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 smtClean="0"/>
              <a:t> causes the earth to trap heat.</a:t>
            </a:r>
            <a:endParaRPr lang="en-US" dirty="0" smtClean="0"/>
          </a:p>
          <a:p>
            <a:pPr lvl="1"/>
            <a:r>
              <a:rPr lang="en-US" b="1" u="sng" dirty="0" smtClean="0"/>
              <a:t>Global Warming</a:t>
            </a:r>
            <a:endParaRPr lang="en-US" u="sng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Air Pollution</a:t>
            </a:r>
            <a:endParaRPr lang="en-US" b="1" dirty="0" smtClean="0"/>
          </a:p>
        </p:txBody>
      </p:sp>
      <p:sp>
        <p:nvSpPr>
          <p:cNvPr id="22" name="Oval 21"/>
          <p:cNvSpPr/>
          <p:nvPr/>
        </p:nvSpPr>
        <p:spPr>
          <a:xfrm>
            <a:off x="2764882" y="3848100"/>
            <a:ext cx="7826918" cy="6972300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4076700"/>
            <a:ext cx="7162800" cy="697230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" name="Picture 4" descr="http://www.clker.com/cliparts/1/n/e/e/N/e/earth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26" y="4261379"/>
            <a:ext cx="6452973" cy="636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un 25"/>
          <p:cNvSpPr/>
          <p:nvPr/>
        </p:nvSpPr>
        <p:spPr>
          <a:xfrm>
            <a:off x="1876898" y="3863018"/>
            <a:ext cx="967946" cy="88738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918941" y="4981749"/>
            <a:ext cx="1032476" cy="76061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581400" y="4076700"/>
            <a:ext cx="370017" cy="16571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09489" y="4601441"/>
            <a:ext cx="1032476" cy="76061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28095" y="4601441"/>
            <a:ext cx="129059" cy="7487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28095" y="4621909"/>
            <a:ext cx="516238" cy="35389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39472" y="4284518"/>
            <a:ext cx="104861" cy="6972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40986" y="4275018"/>
            <a:ext cx="516238" cy="35389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77223" y="3984505"/>
            <a:ext cx="492039" cy="41860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77223" y="3984505"/>
            <a:ext cx="64530" cy="64441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49497" y="5739938"/>
            <a:ext cx="17799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DC40A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more </a:t>
            </a:r>
          </a:p>
          <a:p>
            <a:pPr algn="ctr"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DC40A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</a:t>
            </a:r>
            <a:r>
              <a:rPr lang="en-US" sz="3200" b="1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DC40A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048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696200" cy="5516563"/>
          </a:xfrm>
        </p:spPr>
        <p:txBody>
          <a:bodyPr/>
          <a:lstStyle/>
          <a:p>
            <a:r>
              <a:rPr lang="en-US" b="1" u="sng" dirty="0" smtClean="0"/>
              <a:t>Smog</a:t>
            </a:r>
            <a:r>
              <a:rPr lang="en-US" dirty="0" smtClean="0"/>
              <a:t> is a mixture of chemicals that forms a gray-brown haze in the air. It is mainly due to </a:t>
            </a:r>
            <a:r>
              <a:rPr lang="en-US" b="1" u="sng" dirty="0" smtClean="0"/>
              <a:t>car exhausts</a:t>
            </a:r>
            <a:r>
              <a:rPr lang="en-US" dirty="0" smtClean="0"/>
              <a:t> and </a:t>
            </a:r>
            <a:r>
              <a:rPr lang="en-US" b="1" u="sng" dirty="0" smtClean="0"/>
              <a:t>industrial emissions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Effects water cycle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Air Pollution</a:t>
            </a:r>
            <a:endParaRPr lang="en-US" b="1" dirty="0" smtClean="0"/>
          </a:p>
        </p:txBody>
      </p:sp>
      <p:pic>
        <p:nvPicPr>
          <p:cNvPr id="35843" name="Picture 2" descr="http://oceanworld.tamu.edu/resources/environment-book/Images/LA-smog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343400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www.eesolutions.net/blog/wp-content/uploads/2011/03/smo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5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http://4.bp.blogspot.com/-9ieFiWo7kH0/TcCckQ3KH-I/AAAAAAAAABE/SkGL2nbDmDE/s1600/le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71950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7772400" cy="5364163"/>
          </a:xfrm>
        </p:spPr>
        <p:txBody>
          <a:bodyPr/>
          <a:lstStyle/>
          <a:p>
            <a:r>
              <a:rPr lang="en-US" sz="2400" dirty="0" smtClean="0"/>
              <a:t>Burning </a:t>
            </a:r>
            <a:r>
              <a:rPr lang="en-US" sz="2400" b="1" u="sng" dirty="0" smtClean="0"/>
              <a:t>fossil fuels</a:t>
            </a:r>
            <a:r>
              <a:rPr lang="en-US" sz="2400" dirty="0" smtClean="0"/>
              <a:t> also releases compounds that combine with water vapor in air and produce </a:t>
            </a:r>
            <a:r>
              <a:rPr lang="en-US" sz="2400" b="1" u="sng" dirty="0" smtClean="0"/>
              <a:t>acid rain</a:t>
            </a:r>
            <a:r>
              <a:rPr lang="en-US" sz="2400" dirty="0" smtClean="0"/>
              <a:t>. </a:t>
            </a:r>
          </a:p>
          <a:p>
            <a:pPr>
              <a:buFontTx/>
              <a:buNone/>
            </a:pPr>
            <a:endParaRPr lang="en-US" sz="2400" dirty="0" smtClean="0"/>
          </a:p>
          <a:p>
            <a:r>
              <a:rPr lang="en-US" sz="2400" dirty="0" smtClean="0"/>
              <a:t>Acid rain kills </a:t>
            </a:r>
            <a:r>
              <a:rPr lang="en-US" sz="2400" b="1" u="sng" dirty="0" smtClean="0"/>
              <a:t>plants</a:t>
            </a:r>
            <a:r>
              <a:rPr lang="en-US" sz="2400" dirty="0" smtClean="0"/>
              <a:t> </a:t>
            </a:r>
          </a:p>
          <a:p>
            <a:pPr>
              <a:buFontTx/>
              <a:buNone/>
            </a:pPr>
            <a:r>
              <a:rPr lang="en-US" sz="2400" dirty="0" smtClean="0"/>
              <a:t>	and causes other damage. 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Water Pollution</a:t>
            </a:r>
            <a:endParaRPr lang="en-US" b="1" dirty="0" smtClean="0"/>
          </a:p>
        </p:txBody>
      </p:sp>
      <p:pic>
        <p:nvPicPr>
          <p:cNvPr id="37892" name="Picture 2" descr="http://www.millennium-energy.net/wp-content/uploads/2011/06/acid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805964"/>
            <a:ext cx="4953000" cy="405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7772400" cy="5364163"/>
          </a:xfrm>
        </p:spPr>
        <p:txBody>
          <a:bodyPr/>
          <a:lstStyle/>
          <a:p>
            <a:r>
              <a:rPr lang="en-US" sz="2400" b="1" u="sng" dirty="0" smtClean="0"/>
              <a:t>Wastewater</a:t>
            </a:r>
            <a:r>
              <a:rPr lang="en-US" sz="2400" dirty="0" smtClean="0"/>
              <a:t> – holding area for pollution runoff</a:t>
            </a:r>
          </a:p>
          <a:p>
            <a:pPr lvl="1"/>
            <a:r>
              <a:rPr lang="en-US" sz="2000" dirty="0" smtClean="0"/>
              <a:t>Contains various discarded chemicals and pollution (</a:t>
            </a:r>
            <a:r>
              <a:rPr lang="en-US" sz="2000" dirty="0"/>
              <a:t>herbicides, pesticides, harmful viruses and </a:t>
            </a:r>
            <a:r>
              <a:rPr lang="en-US" sz="2000" dirty="0" smtClean="0"/>
              <a:t>bacteria)</a:t>
            </a:r>
          </a:p>
          <a:p>
            <a:pPr lvl="1"/>
            <a:r>
              <a:rPr lang="en-US" sz="2000" dirty="0" err="1" smtClean="0"/>
              <a:t>CessPool</a:t>
            </a:r>
            <a:endParaRPr lang="en-US" sz="20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Water Pollution</a:t>
            </a:r>
            <a:endParaRPr lang="en-US" b="1" dirty="0" smtClean="0"/>
          </a:p>
        </p:txBody>
      </p:sp>
      <p:pic>
        <p:nvPicPr>
          <p:cNvPr id="6" name="Picture 2" descr="http://waterdesalinationplants.com/wp-content/uploads/2012/01/raw-sew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733800"/>
            <a:ext cx="4762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library.thinkquest.org/CR0215471/oil_spill_on_fi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1100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allskull.com/wp-content/uploads/2010/08/waterpollu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667000"/>
            <a:ext cx="3276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7848600" cy="5516562"/>
          </a:xfrm>
        </p:spPr>
        <p:txBody>
          <a:bodyPr/>
          <a:lstStyle/>
          <a:p>
            <a:r>
              <a:rPr lang="en-US" dirty="0" smtClean="0"/>
              <a:t>Agriculture </a:t>
            </a:r>
            <a:r>
              <a:rPr lang="en-US" b="1" u="sng" dirty="0" smtClean="0"/>
              <a:t>limits biodiversity</a:t>
            </a:r>
            <a:r>
              <a:rPr lang="en-US" b="1" dirty="0" smtClean="0"/>
              <a:t> </a:t>
            </a:r>
            <a:r>
              <a:rPr lang="en-US" dirty="0" smtClean="0"/>
              <a:t>and can introduce chemicals to the land</a:t>
            </a:r>
          </a:p>
          <a:p>
            <a:r>
              <a:rPr lang="en-US" dirty="0" smtClean="0"/>
              <a:t>Industry and human consumption creates </a:t>
            </a:r>
            <a:r>
              <a:rPr lang="en-US" b="1" u="sng" dirty="0" smtClean="0"/>
              <a:t>landfills.</a:t>
            </a:r>
          </a:p>
          <a:p>
            <a:endParaRPr lang="en-US" dirty="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Land Pollution</a:t>
            </a:r>
            <a:endParaRPr lang="en-US" b="1" dirty="0" smtClean="0"/>
          </a:p>
        </p:txBody>
      </p:sp>
      <p:pic>
        <p:nvPicPr>
          <p:cNvPr id="5122" name="Picture 2" descr="http://www.onslowcountync.gov/assets/20557.jpg?langType=103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8291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mnn.com/sites/default/files/m_16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68" y="3814762"/>
            <a:ext cx="4307557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/>
              <a:t>What Can You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772400" cy="4114800"/>
          </a:xfrm>
        </p:spPr>
        <p:txBody>
          <a:bodyPr/>
          <a:lstStyle/>
          <a:p>
            <a:r>
              <a:rPr lang="en-US" dirty="0" smtClean="0"/>
              <a:t>Limit industry – don’t consume so much stuff!</a:t>
            </a:r>
          </a:p>
          <a:p>
            <a:r>
              <a:rPr lang="en-US" b="1" u="sng" dirty="0" smtClean="0"/>
              <a:t>REDUCE – REUSE – RECYCLE</a:t>
            </a:r>
          </a:p>
          <a:p>
            <a:r>
              <a:rPr lang="en-US" dirty="0" smtClean="0"/>
              <a:t>Look at alternate forms of energy:</a:t>
            </a:r>
          </a:p>
          <a:p>
            <a:pPr lvl="1"/>
            <a:r>
              <a:rPr lang="en-US" dirty="0" smtClean="0"/>
              <a:t>solar power</a:t>
            </a:r>
          </a:p>
          <a:p>
            <a:pPr lvl="1"/>
            <a:r>
              <a:rPr lang="en-US" dirty="0" smtClean="0"/>
              <a:t>nuclear power</a:t>
            </a:r>
          </a:p>
          <a:p>
            <a:pPr lvl="1"/>
            <a:r>
              <a:rPr lang="en-US" dirty="0" smtClean="0"/>
              <a:t>water power</a:t>
            </a:r>
            <a:endParaRPr lang="en-US" dirty="0"/>
          </a:p>
        </p:txBody>
      </p:sp>
      <p:pic>
        <p:nvPicPr>
          <p:cNvPr id="6146" name="Picture 2" descr="http://assets.inhabitat.com/wp-content/uploads/sunpower_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047999"/>
            <a:ext cx="5924550" cy="37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akeacube.com/wp-content/uploads/2012/10/reuse-reduce-recycle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572000"/>
            <a:ext cx="2682876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Changing Landscape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7772400" cy="4114800"/>
          </a:xfrm>
        </p:spPr>
        <p:txBody>
          <a:bodyPr/>
          <a:lstStyle/>
          <a:p>
            <a:r>
              <a:rPr lang="en-US" sz="2400" dirty="0" smtClean="0"/>
              <a:t>All organisms on Earth share limited resources.</a:t>
            </a:r>
          </a:p>
          <a:p>
            <a:r>
              <a:rPr lang="en-US" sz="2400" dirty="0" smtClean="0"/>
              <a:t>To protect these resources and processes, we must know how humans interact with the biosphere.  </a:t>
            </a:r>
          </a:p>
          <a:p>
            <a:r>
              <a:rPr lang="en-US" sz="2400" b="1" u="sng" dirty="0" smtClean="0"/>
              <a:t>Humans </a:t>
            </a:r>
            <a:r>
              <a:rPr lang="en-US" sz="2400" dirty="0" smtClean="0"/>
              <a:t>have become the most important source of </a:t>
            </a:r>
            <a:r>
              <a:rPr lang="en-US" sz="2400" b="1" u="sng" dirty="0" smtClean="0"/>
              <a:t>environmental</a:t>
            </a:r>
            <a:r>
              <a:rPr lang="en-US" sz="2400" dirty="0" smtClean="0"/>
              <a:t> change. </a:t>
            </a:r>
          </a:p>
        </p:txBody>
      </p:sp>
      <p:pic>
        <p:nvPicPr>
          <p:cNvPr id="15363" name="Picture 4" descr="Z:\newtek\_backgrounds_1.02\Greg\Neon Globe\globe ani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3513" y="4329113"/>
            <a:ext cx="24590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documentarystream.com/images/how-many-people-can-live-on-planet-earth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72065"/>
            <a:ext cx="4648200" cy="33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77724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Humans </a:t>
            </a:r>
            <a:r>
              <a:rPr lang="en-US" dirty="0" smtClean="0"/>
              <a:t>affect the biosphere through </a:t>
            </a:r>
            <a:r>
              <a:rPr lang="en-US" b="1" u="sng" dirty="0" smtClean="0"/>
              <a:t>hunting</a:t>
            </a:r>
            <a:r>
              <a:rPr lang="en-US" dirty="0" smtClean="0"/>
              <a:t> and </a:t>
            </a:r>
            <a:r>
              <a:rPr lang="en-US" b="1" u="sng" dirty="0" smtClean="0"/>
              <a:t>gathering, agriculture, industry</a:t>
            </a:r>
            <a:r>
              <a:rPr lang="en-US" dirty="0" smtClean="0"/>
              <a:t>, and </a:t>
            </a:r>
            <a:r>
              <a:rPr lang="en-US" b="1" u="sng" dirty="0" smtClean="0"/>
              <a:t>urban</a:t>
            </a:r>
            <a:r>
              <a:rPr lang="en-US" dirty="0" smtClean="0"/>
              <a:t> development. 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Changing Landscape</a:t>
            </a:r>
          </a:p>
        </p:txBody>
      </p:sp>
      <p:pic>
        <p:nvPicPr>
          <p:cNvPr id="17411" name="Picture 2" descr="http://blogs.ocweekly.com/navelgazing/smoke-stac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32350"/>
            <a:ext cx="35052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strandtea.corecommerce.com/uploads/images/sustainable-agricul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35052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://www.markville.ss.yrdsb.edu.on.ca/projects/classof2008/chong2/benner/Urbanpictur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743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Renewable and Nonrenewable Resources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6019800" cy="4114800"/>
          </a:xfrm>
        </p:spPr>
        <p:txBody>
          <a:bodyPr/>
          <a:lstStyle/>
          <a:p>
            <a:r>
              <a:rPr lang="en-US" dirty="0" smtClean="0"/>
              <a:t>Humans use their environment for resources, just like other animals.</a:t>
            </a:r>
          </a:p>
          <a:p>
            <a:r>
              <a:rPr lang="en-US" dirty="0" smtClean="0"/>
              <a:t>Environmental </a:t>
            </a:r>
            <a:r>
              <a:rPr lang="en-US" dirty="0" smtClean="0"/>
              <a:t>resources may be </a:t>
            </a:r>
            <a:r>
              <a:rPr lang="en-US" b="1" u="sng" dirty="0" smtClean="0"/>
              <a:t>renewable</a:t>
            </a:r>
            <a:r>
              <a:rPr lang="en-US" dirty="0" smtClean="0"/>
              <a:t> or </a:t>
            </a:r>
            <a:r>
              <a:rPr lang="en-US" b="1" u="sng" dirty="0" smtClean="0"/>
              <a:t>nonrenewable</a:t>
            </a:r>
            <a:r>
              <a:rPr lang="en-US" dirty="0" smtClean="0"/>
              <a:t>.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Renewable resources can regrow if they are </a:t>
            </a:r>
            <a:r>
              <a:rPr lang="en-US" b="1" u="sng" dirty="0" smtClean="0"/>
              <a:t>alive</a:t>
            </a:r>
            <a:r>
              <a:rPr lang="en-US" dirty="0" smtClean="0"/>
              <a:t> or be replaced by </a:t>
            </a:r>
            <a:r>
              <a:rPr lang="en-US" dirty="0" smtClean="0"/>
              <a:t>cycles </a:t>
            </a:r>
            <a:r>
              <a:rPr lang="en-US" dirty="0" smtClean="0"/>
              <a:t>if they are </a:t>
            </a:r>
            <a:r>
              <a:rPr lang="en-US" b="1" u="sng" dirty="0" smtClean="0"/>
              <a:t>nonliving</a:t>
            </a:r>
            <a:r>
              <a:rPr lang="en-US" dirty="0" smtClean="0"/>
              <a:t>. </a:t>
            </a:r>
          </a:p>
          <a:p>
            <a:pPr lvl="1">
              <a:buFontTx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24579" name="Picture 2" descr="http://www.dnr.wa.gov/SiteCollectionImages/Plants/em_fwf_wa_rainfor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971800"/>
            <a:ext cx="3048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upload.wikimedia.org/wikipedia/commons/thumb/8/8d/Solar_panels_in_Ogiinuur.jpg/300px-Solar_panels_in_Ogiinu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1054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www.popsci.com/files/imagecache/article_image_large/articles/GreenMountainWindFarm_Fluvanna_2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838200"/>
            <a:ext cx="3048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http://www.perfectingconnecting.com/wp-content/uploads/2008/06/eart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4537" y="4772025"/>
            <a:ext cx="198979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Renewable and Nonrenewable Resources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dirty="0" smtClean="0"/>
              <a:t>Nonrenewable resources, such as </a:t>
            </a:r>
            <a:r>
              <a:rPr lang="en-US" b="1" u="sng" dirty="0" smtClean="0"/>
              <a:t>fossil fuels</a:t>
            </a:r>
            <a:r>
              <a:rPr lang="en-US" dirty="0" smtClean="0"/>
              <a:t>, </a:t>
            </a:r>
            <a:r>
              <a:rPr lang="en-US" b="1" u="sng" dirty="0" smtClean="0"/>
              <a:t>cannot be replaced </a:t>
            </a:r>
            <a:r>
              <a:rPr lang="en-US" dirty="0" smtClean="0"/>
              <a:t>by natural processes. </a:t>
            </a:r>
          </a:p>
        </p:txBody>
      </p:sp>
      <p:pic>
        <p:nvPicPr>
          <p:cNvPr id="26627" name="Picture 2" descr="http://video.ecb.org/badger/download/vlc/images/VLC138_Overuse_of_nonrenewable_resourc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8194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www.teachengineering.org/collection/cub_/lessons/cub_images/cub_environ_lesson03_figure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667000"/>
            <a:ext cx="376237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2743200" y="5867400"/>
            <a:ext cx="1066800" cy="609600"/>
          </a:xfrm>
          <a:prstGeom prst="wedgeRectCallout">
            <a:avLst>
              <a:gd name="adj1" fmla="val -20833"/>
              <a:gd name="adj2" fmla="val 4959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No, I don’t get the bug in the center either.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7638"/>
            <a:ext cx="7772400" cy="5440362"/>
          </a:xfrm>
        </p:spPr>
        <p:txBody>
          <a:bodyPr/>
          <a:lstStyle/>
          <a:p>
            <a:r>
              <a:rPr lang="en-US" b="1" u="sng" dirty="0" smtClean="0"/>
              <a:t>Sustainable</a:t>
            </a:r>
            <a:r>
              <a:rPr lang="en-US" dirty="0" smtClean="0"/>
              <a:t> development of renewable resources means using the resources without </a:t>
            </a:r>
            <a:r>
              <a:rPr lang="en-US" b="1" u="sng" dirty="0" smtClean="0"/>
              <a:t>using them up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pPr>
              <a:buFontTx/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Renewable and Nonrenewable Resources</a:t>
            </a:r>
          </a:p>
        </p:txBody>
      </p:sp>
      <p:pic>
        <p:nvPicPr>
          <p:cNvPr id="28675" name="Picture 2" descr="http://www.cartoonstock.com/newscartoons/cartoonists/bwj/lowres/bwjn88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163" y="2590800"/>
            <a:ext cx="504983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http://www.portagelisgargreenparty.ca/images/green-earth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971800"/>
            <a:ext cx="2667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64" y="0"/>
            <a:ext cx="9148763" cy="1143000"/>
          </a:xfrm>
        </p:spPr>
        <p:txBody>
          <a:bodyPr/>
          <a:lstStyle/>
          <a:p>
            <a:r>
              <a:rPr lang="en-US" b="1" dirty="0" smtClean="0"/>
              <a:t>Don’t use up all the RESOURCES</a:t>
            </a:r>
            <a:endParaRPr lang="en-US" b="1" dirty="0"/>
          </a:p>
        </p:txBody>
      </p:sp>
      <p:pic>
        <p:nvPicPr>
          <p:cNvPr id="3076" name="Picture 4" descr="http://assets.inhabitat.com/wp-content/blogs.dir/1/files/2012/11/deforestation-report-finds-organized-crime-responsible-for-ninty-perc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6" y="1142999"/>
            <a:ext cx="7300913" cy="48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p.com/hho/hp_create/media/images/category/lorax_3D_papertoy_340x28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222068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810000"/>
            <a:ext cx="42672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91000"/>
          </a:xfrm>
        </p:spPr>
        <p:txBody>
          <a:bodyPr/>
          <a:lstStyle/>
          <a:p>
            <a:r>
              <a:rPr lang="en-US" dirty="0" smtClean="0"/>
              <a:t>When we hunt/gather, it is important that we sustain animal/plant populations and do not cause </a:t>
            </a:r>
            <a:r>
              <a:rPr lang="en-US" b="1" u="sng" dirty="0" smtClean="0"/>
              <a:t>extinction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To keep the population sustainable, you take half the carrying capacity of the population.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Renewable and Nonrenewable Resources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7144542" y="1977372"/>
            <a:ext cx="32910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Blue Fin Tuna</a:t>
            </a:r>
          </a:p>
        </p:txBody>
      </p:sp>
      <p:pic>
        <p:nvPicPr>
          <p:cNvPr id="32773" name="Picture 2" descr="http://www.algebralab.org/img/cb07ae0c-5106-416c-8407-38da526923c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41148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990600" y="5257800"/>
            <a:ext cx="358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4" descr="http://t2.gstatic.com/images?q=tbn:ANd9GcSaFILW12SoR539_r8mW2_dcIbFqCWpJlE0aN2zt0yqatAld8tG46NK45I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071938"/>
            <a:ext cx="38862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19510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Pollution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on_glob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neon_globe</Template>
  <TotalTime>1534</TotalTime>
  <Words>393</Words>
  <Application>Microsoft Office PowerPoint</Application>
  <PresentationFormat>On-screen Show (4:3)</PresentationFormat>
  <Paragraphs>68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neon_globe</vt:lpstr>
      <vt:lpstr>Human Impact</vt:lpstr>
      <vt:lpstr>Changing Landscape</vt:lpstr>
      <vt:lpstr>Changing Landscape</vt:lpstr>
      <vt:lpstr>Renewable and Nonrenewable Resources</vt:lpstr>
      <vt:lpstr>Renewable and Nonrenewable Resources</vt:lpstr>
      <vt:lpstr>Renewable and Nonrenewable Resources</vt:lpstr>
      <vt:lpstr>Don’t use up all the RESOURCES</vt:lpstr>
      <vt:lpstr>Renewable and Nonrenewable Resources</vt:lpstr>
      <vt:lpstr>Pollution</vt:lpstr>
      <vt:lpstr>Pollution</vt:lpstr>
      <vt:lpstr>Air Pollution</vt:lpstr>
      <vt:lpstr>Air Pollution</vt:lpstr>
      <vt:lpstr>Water Pollution</vt:lpstr>
      <vt:lpstr>Water Pollution</vt:lpstr>
      <vt:lpstr>Land Pollution</vt:lpstr>
      <vt:lpstr>What Can You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Impact</dc:title>
  <dc:creator>smithk</dc:creator>
  <cp:lastModifiedBy>Kristen Smith</cp:lastModifiedBy>
  <cp:revision>100</cp:revision>
  <dcterms:created xsi:type="dcterms:W3CDTF">2012-05-08T14:07:28Z</dcterms:created>
  <dcterms:modified xsi:type="dcterms:W3CDTF">2013-04-16T20:21:52Z</dcterms:modified>
</cp:coreProperties>
</file>