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57" r:id="rId4"/>
    <p:sldId id="258" r:id="rId5"/>
    <p:sldId id="268" r:id="rId6"/>
    <p:sldId id="259" r:id="rId7"/>
    <p:sldId id="271" r:id="rId8"/>
    <p:sldId id="260" r:id="rId9"/>
    <p:sldId id="262" r:id="rId10"/>
    <p:sldId id="269" r:id="rId11"/>
    <p:sldId id="270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103" d="100"/>
          <a:sy n="103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19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4A60A3-EA60-4818-BAC1-33B62CC4FD4C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C7B2D7-BE37-43D5-B0CE-95ACD9748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D780EAD-CF76-4224-981C-3FFD5C21B5B1}" type="datetimeFigureOut">
              <a:rPr lang="en-US"/>
              <a:pPr/>
              <a:t>3/18/2014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F6DB644-2571-4DA0-834A-1DAA2335B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0158-6919-4426-8137-D21793634A5D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D05F-88A4-4361-901F-D5F21E8B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6438-9277-40FA-876D-BCE4C5EBE138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5A81-9800-4ECF-9050-0F0ECBD48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CA09-4941-46DF-9CAF-B240131AD462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AA6C-B28D-4E5C-B13D-772759E27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907D-C649-46F1-8C47-42487A333393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DB3C-B7B4-4701-B884-C0632C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0583-E8B5-47A4-93FD-D1465F9D9764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42F8-2DD0-415B-BE76-5F7C2D3BD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5B1E-0210-4C3D-AFA6-B35F589FC936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BB34-E0E0-4148-975D-F261F7FC8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8455-E5E5-4CF6-9B8F-44F4CD04E26B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7DDA-93BE-4D76-82E6-63FEB618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A389-FB52-4EB7-A2B3-B3805F3EB62F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A97B-E774-4387-A812-AC7B6FFF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E27A-ABCC-452B-864A-FA160BFBA036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317F-F440-4D51-A7FD-B17F0173E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BE77-C724-4CAF-BEFD-8D45A443AFAC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B383-F2BD-4CE5-9792-15DD657A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B320-2245-4214-90CF-3B1C61B1A12D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DC55-B796-4406-A616-B9982D5F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5AFB4-BEF5-4D74-BA40-2449922D9BB3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435E1-F325-4DDB-8A11-CA6AE3F3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mi3qqzxlaWIkgM&amp;tbnid=gwgYN56i5QPhnM:&amp;ved=0CAgQjRwwAA&amp;url=http://www.pbs.org/wgbh/nova/id/tran-nf.html&amp;ei=5uNmUZeCM4PD4APDtYDgAQ&amp;psig=AFQjCNFa-Q-MXsNkleoFYT4mbbndewtOpw&amp;ust=13657839109045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 rot="19868487">
            <a:off x="204788" y="3478213"/>
            <a:ext cx="7254875" cy="1470025"/>
          </a:xfrm>
        </p:spPr>
        <p:txBody>
          <a:bodyPr/>
          <a:lstStyle/>
          <a:p>
            <a:r>
              <a:rPr lang="en-US" sz="4000" b="1" smtClean="0"/>
              <a:t>Fossil Evidence for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876800"/>
            <a:ext cx="5029200" cy="12192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DBEEF4"/>
                </a:solidFill>
              </a:rPr>
              <a:t>Unit 10 – Lesson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248400" cy="1143000"/>
          </a:xfrm>
        </p:spPr>
        <p:txBody>
          <a:bodyPr/>
          <a:lstStyle/>
          <a:p>
            <a:r>
              <a:rPr lang="en-US" b="1" u="sng" smtClean="0"/>
              <a:t>How are Fossils Formed?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608642" cy="4906963"/>
          </a:xfrm>
        </p:spPr>
        <p:txBody>
          <a:bodyPr/>
          <a:lstStyle/>
          <a:p>
            <a:pPr lvl="1"/>
            <a:r>
              <a:rPr lang="en-US" b="1" u="sng" dirty="0" smtClean="0"/>
              <a:t>Carbonization </a:t>
            </a:r>
            <a:r>
              <a:rPr lang="en-US" dirty="0" smtClean="0"/>
              <a:t>– Compression removes all liquids and gases – carbon frame remains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Molds and Casts </a:t>
            </a:r>
            <a:r>
              <a:rPr lang="en-US" dirty="0" smtClean="0"/>
              <a:t>– Impressions caused by mud and sand</a:t>
            </a:r>
          </a:p>
        </p:txBody>
      </p:sp>
      <p:pic>
        <p:nvPicPr>
          <p:cNvPr id="6146" name="Picture 2" descr="http://skywalker.cochise.edu/wellerr/fossil/trilobite/6fssl-trilobite-gravicalyme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42" y="3810000"/>
            <a:ext cx="4230558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248400" cy="1143000"/>
          </a:xfrm>
        </p:spPr>
        <p:txBody>
          <a:bodyPr/>
          <a:lstStyle/>
          <a:p>
            <a:r>
              <a:rPr lang="en-US" b="1" u="sng" smtClean="0"/>
              <a:t>How are Fossils Formed?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4724400"/>
          </a:xfrm>
        </p:spPr>
        <p:txBody>
          <a:bodyPr/>
          <a:lstStyle/>
          <a:p>
            <a:pPr lvl="1"/>
            <a:r>
              <a:rPr lang="en-US" b="1" u="sng" dirty="0" smtClean="0"/>
              <a:t>Trace Fossil </a:t>
            </a:r>
            <a:r>
              <a:rPr lang="en-US" dirty="0" smtClean="0"/>
              <a:t>– preserved evidence of an organisms activity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Organic Material </a:t>
            </a:r>
            <a:r>
              <a:rPr lang="en-US" dirty="0" smtClean="0"/>
              <a:t>– organism has preserved tissue</a:t>
            </a:r>
          </a:p>
        </p:txBody>
      </p:sp>
      <p:pic>
        <p:nvPicPr>
          <p:cNvPr id="7170" name="Picture 2" descr="http://ichef.bbci.co.uk/naturelibrary/images/ic/credit/640x395/t/tr/trace_fossil/trace_fossi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5" y="4267200"/>
            <a:ext cx="3883025" cy="23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c06.deviantart.net/fs36/f/2008/260/e/4/Big_mosquito_in_amber_by_MadOn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910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248400" cy="1143000"/>
          </a:xfrm>
        </p:spPr>
        <p:txBody>
          <a:bodyPr/>
          <a:lstStyle/>
          <a:p>
            <a:r>
              <a:rPr lang="en-US" b="1" u="sng" smtClean="0"/>
              <a:t>Finding Fossil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257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Scientists cannot date the fossils directly, instead they </a:t>
            </a:r>
            <a:r>
              <a:rPr lang="en-US" sz="2400" b="1" u="sng" dirty="0" smtClean="0"/>
              <a:t>date the rocks</a:t>
            </a:r>
            <a:r>
              <a:rPr lang="en-US" sz="2400" dirty="0" smtClean="0"/>
              <a:t> the fossils are embedded inside.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u="sng" dirty="0" smtClean="0"/>
              <a:t>Relative </a:t>
            </a:r>
            <a:r>
              <a:rPr lang="en-US" sz="2000" b="1" u="sng" dirty="0" smtClean="0"/>
              <a:t>Age Dating </a:t>
            </a:r>
            <a:r>
              <a:rPr lang="en-US" sz="2000" dirty="0" smtClean="0"/>
              <a:t>– comparison dating – not precise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u="sng" dirty="0" smtClean="0"/>
              <a:t>Absolute Age Dating </a:t>
            </a:r>
            <a:r>
              <a:rPr lang="en-US" sz="2000" dirty="0" smtClean="0"/>
              <a:t>– precise dating by studying chemical composition</a:t>
            </a:r>
            <a:endParaRPr lang="en-US" sz="2000" dirty="0"/>
          </a:p>
        </p:txBody>
      </p:sp>
      <p:pic>
        <p:nvPicPr>
          <p:cNvPr id="8196" name="Picture 4" descr="http://gomyclass.com/geology10/files/lecture8/html/images/objects/obj5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410200" cy="28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452308"/>
            <a:ext cx="4419600" cy="340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6982" y="34636"/>
            <a:ext cx="5149273" cy="1143000"/>
          </a:xfrm>
        </p:spPr>
        <p:txBody>
          <a:bodyPr/>
          <a:lstStyle/>
          <a:p>
            <a:r>
              <a:rPr lang="en-US" sz="3600" b="1" u="sng" dirty="0" smtClean="0"/>
              <a:t>Tracking Fossils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990600"/>
            <a:ext cx="5292436" cy="2620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do we track the fossils we find?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geological time scale</a:t>
            </a:r>
            <a:r>
              <a:rPr lang="en-US" dirty="0" smtClean="0"/>
              <a:t> charts Earths history into different time units.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Eras</a:t>
            </a:r>
            <a:endParaRPr lang="en-US" dirty="0"/>
          </a:p>
        </p:txBody>
      </p:sp>
      <p:pic>
        <p:nvPicPr>
          <p:cNvPr id="9218" name="Picture 2" descr="http://4.bp.blogspot.com/-mwggI_UDuUE/UJlRxG80EpI/AAAAAAAAAHM/KPi7G8DUf7Q/s1600/geological_ti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6927"/>
            <a:ext cx="3886200" cy="69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-VADgv3Y1IOU/UvFTB0fxVUI/AAAAAAAABEs/qIgZ1nbQhV8/s1600/time460_kentucky_geological_surve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2309"/>
            <a:ext cx="4343401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Extinctions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r>
              <a:rPr lang="en-US" smtClean="0"/>
              <a:t>By observing the fossil record, you can see most species are </a:t>
            </a:r>
            <a:r>
              <a:rPr lang="en-US" b="1" u="sng" smtClean="0"/>
              <a:t>extinct</a:t>
            </a:r>
            <a:r>
              <a:rPr lang="en-US" smtClean="0"/>
              <a:t>. </a:t>
            </a:r>
          </a:p>
        </p:txBody>
      </p:sp>
      <p:pic>
        <p:nvPicPr>
          <p:cNvPr id="10242" name="Picture 2" descr="http://media.web.britannica.com/eb-media/08/117808-004-BE1D7B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61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096000" y="4114800"/>
            <a:ext cx="2743200" cy="1295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99% of all once living species on Earth are now extinct. New species replace them or they die out.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Extinctions</a:t>
            </a:r>
            <a:endParaRPr lang="en-US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causes mass extinctions?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/>
              <a:t>Sudden changes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Meteorite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UV radiation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Volcano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/>
              <a:t>Gradual changes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Climate change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Environmental changes – plate tectonics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1266" name="Picture 2" descr="http://static.ddmcdn.com/gif/asteroid-hits-eart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45" y="1338696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eteoweb.eu/wp-content/uploads/2012/04/Tambo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3091"/>
            <a:ext cx="435269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b="1" u="sng" smtClean="0"/>
              <a:t>Extinctions</a:t>
            </a:r>
            <a:endParaRPr lang="en-US" u="sng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Over time, all these changes can </a:t>
            </a:r>
            <a:r>
              <a:rPr lang="en-US" b="1" u="sng" dirty="0" smtClean="0"/>
              <a:t>favor one type of species over another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mtClean="0"/>
              <a:t>Observing the change in a species over time is </a:t>
            </a:r>
            <a:r>
              <a:rPr lang="en-US" b="1" u="sng" smtClean="0"/>
              <a:t>EVOLUTION.</a:t>
            </a:r>
          </a:p>
        </p:txBody>
      </p:sp>
      <p:pic>
        <p:nvPicPr>
          <p:cNvPr id="12297" name="Picture 9" descr="http://www.flutterbyinfo.com/wp-content/uploads/2013/05/pep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77492"/>
            <a:ext cx="4122015" cy="22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ttp://www.warwickshire-butterflies.org.uk/downloads/Press/PepperedMoth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72" y="1980259"/>
            <a:ext cx="3153207" cy="23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248400" cy="1173162"/>
          </a:xfrm>
        </p:spPr>
        <p:txBody>
          <a:bodyPr/>
          <a:lstStyle/>
          <a:p>
            <a:r>
              <a:rPr lang="en-US" b="1" u="sng" smtClean="0"/>
              <a:t>Think About 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your way to school, you may have seen an oak tree or a robin, but what would you have seen millions years ago?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NOT an OAK TREE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NOT a ROBIN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4" name="Picture 4" descr="new flying dinausor discovered in China may 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4495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324600" cy="990600"/>
          </a:xfrm>
        </p:spPr>
        <p:txBody>
          <a:bodyPr/>
          <a:lstStyle/>
          <a:p>
            <a:r>
              <a:rPr lang="en-US" b="1" u="sng" smtClean="0">
                <a:latin typeface="Arial" charset="0"/>
                <a:cs typeface="Arial" charset="0"/>
              </a:rPr>
              <a:t>What Is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8768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tabLst>
                <a:tab pos="5661025" algn="l"/>
              </a:tabLst>
              <a:defRPr/>
            </a:pPr>
            <a:r>
              <a:rPr lang="en-US" sz="2800" dirty="0"/>
              <a:t>Evolution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tabLst>
                <a:tab pos="5661025" algn="l"/>
              </a:tabLst>
              <a:defRPr/>
            </a:pPr>
            <a:r>
              <a:rPr lang="en-US" b="1" u="sng" dirty="0"/>
              <a:t>changes in living organisms over </a:t>
            </a:r>
            <a:r>
              <a:rPr lang="en-US" b="1" u="sng" dirty="0" smtClean="0"/>
              <a:t>time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tabLst>
                <a:tab pos="5661025" algn="l"/>
              </a:tabLs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tabLst>
                <a:tab pos="5661025" algn="l"/>
              </a:tabLst>
              <a:defRPr/>
            </a:pPr>
            <a:r>
              <a:rPr lang="en-US" dirty="0"/>
              <a:t>explains how </a:t>
            </a:r>
            <a:r>
              <a:rPr lang="en-US" b="1" u="sng" dirty="0"/>
              <a:t>modern</a:t>
            </a:r>
            <a:r>
              <a:rPr lang="en-US" dirty="0"/>
              <a:t> organisms have </a:t>
            </a:r>
            <a:r>
              <a:rPr lang="en-US" b="1" u="sng" dirty="0"/>
              <a:t>descended</a:t>
            </a:r>
            <a:r>
              <a:rPr lang="en-US" dirty="0"/>
              <a:t> from </a:t>
            </a:r>
            <a:r>
              <a:rPr lang="en-US" b="1" u="sng" dirty="0"/>
              <a:t>ancient</a:t>
            </a:r>
            <a:r>
              <a:rPr lang="en-US" dirty="0"/>
              <a:t> organisms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6387" name="Picture 4" descr="http://www.pbs.org/wgbh/nova/id/images/tran-01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81200"/>
            <a:ext cx="41910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"/>
            <a:ext cx="5789613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228600" y="1770063"/>
            <a:ext cx="4523873" cy="5105400"/>
          </a:xfrm>
        </p:spPr>
        <p:txBody>
          <a:bodyPr/>
          <a:lstStyle/>
          <a:p>
            <a:pPr>
              <a:tabLst>
                <a:tab pos="5661025" algn="l"/>
              </a:tabLst>
            </a:pPr>
            <a:r>
              <a:rPr lang="en-US" sz="2800" dirty="0" smtClean="0"/>
              <a:t>People debate and reflect on how the first life was created.</a:t>
            </a:r>
          </a:p>
          <a:p>
            <a:pPr>
              <a:tabLst>
                <a:tab pos="5661025" algn="l"/>
              </a:tabLst>
            </a:pPr>
            <a:endParaRPr lang="en-US" sz="2800" dirty="0" smtClean="0"/>
          </a:p>
          <a:p>
            <a:pPr>
              <a:tabLst>
                <a:tab pos="5661025" algn="l"/>
              </a:tabLst>
            </a:pPr>
            <a:r>
              <a:rPr lang="en-US" sz="2800" dirty="0" smtClean="0"/>
              <a:t>Scientists use the </a:t>
            </a:r>
            <a:r>
              <a:rPr lang="en-US" sz="2800" b="1" u="sng" dirty="0" smtClean="0"/>
              <a:t>natural</a:t>
            </a:r>
            <a:r>
              <a:rPr lang="en-US" sz="2800" dirty="0" smtClean="0"/>
              <a:t> world to find proof and evidence:</a:t>
            </a:r>
          </a:p>
          <a:p>
            <a:pPr lvl="1">
              <a:tabLst>
                <a:tab pos="5661025" algn="l"/>
              </a:tabLst>
            </a:pPr>
            <a:r>
              <a:rPr lang="en-US" sz="2400" dirty="0" smtClean="0"/>
              <a:t>Life started with a single cell</a:t>
            </a:r>
          </a:p>
          <a:p>
            <a:pPr lvl="1">
              <a:tabLst>
                <a:tab pos="5661025" algn="l"/>
              </a:tabLst>
            </a:pPr>
            <a:r>
              <a:rPr lang="en-US" sz="2400" dirty="0" smtClean="0"/>
              <a:t>Primordial soup</a:t>
            </a:r>
          </a:p>
          <a:p>
            <a:pPr lvl="1">
              <a:tabLst>
                <a:tab pos="5661025" algn="l"/>
              </a:tabLst>
            </a:pPr>
            <a:r>
              <a:rPr lang="en-US" sz="2400" dirty="0" smtClean="0"/>
              <a:t>Life was brought here from bacteria on a meteor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770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But What Started the </a:t>
            </a:r>
            <a:br>
              <a:rPr lang="en-US" b="1" u="sng" dirty="0" smtClean="0"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latin typeface="Arial" pitchFamily="34" charset="0"/>
                <a:cs typeface="Arial" pitchFamily="34" charset="0"/>
              </a:rPr>
              <a:t>First Life?</a:t>
            </a:r>
            <a:endParaRPr lang="en-US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.dailymail.co.uk/i/pix/2013/04/25/article-2314526-1979B775000005DC-185_634x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00" y="4038600"/>
            <a:ext cx="4269722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770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But What Started the </a:t>
            </a:r>
            <a:br>
              <a:rPr lang="en-US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First Life?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2400" y="1747838"/>
            <a:ext cx="5181600" cy="5105400"/>
          </a:xfrm>
        </p:spPr>
        <p:txBody>
          <a:bodyPr/>
          <a:lstStyle/>
          <a:p>
            <a:r>
              <a:rPr lang="en-US" sz="2800" dirty="0" smtClean="0"/>
              <a:t>Others use religious belief systems (</a:t>
            </a:r>
            <a:r>
              <a:rPr lang="en-US" sz="2800" b="1" u="sng" dirty="0" smtClean="0"/>
              <a:t>supernatura</a:t>
            </a:r>
            <a:r>
              <a:rPr lang="en-US" sz="2800" b="1" dirty="0" smtClean="0"/>
              <a:t>l</a:t>
            </a:r>
            <a:r>
              <a:rPr lang="en-US" sz="2800" dirty="0" smtClean="0"/>
              <a:t>) to explain how life started</a:t>
            </a:r>
          </a:p>
          <a:p>
            <a:pPr lvl="1"/>
            <a:r>
              <a:rPr lang="en-US" sz="2400" dirty="0" smtClean="0"/>
              <a:t>Science can not prove beliefs</a:t>
            </a:r>
          </a:p>
          <a:p>
            <a:pPr lvl="1"/>
            <a:r>
              <a:rPr lang="en-US" sz="2400" dirty="0" smtClean="0"/>
              <a:t>There are many belief systems – they are part of </a:t>
            </a:r>
            <a:r>
              <a:rPr lang="en-US" sz="2400" b="1" u="sng" dirty="0" smtClean="0"/>
              <a:t>human culture</a:t>
            </a:r>
          </a:p>
        </p:txBody>
      </p:sp>
      <p:pic>
        <p:nvPicPr>
          <p:cNvPr id="2052" name="Picture 4" descr="http://3.bp.blogspot.com/_XW9cEYLeEVE/TM5X1GI9D4I/AAAAAAAAAAU/8Xg-hnPBxt4/s400/different-cul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124200" cy="31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yfowler.org/blog/wp-content/uploads/map_world_relig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8" y="838200"/>
            <a:ext cx="913946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3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181600" cy="1143000"/>
          </a:xfrm>
        </p:spPr>
        <p:txBody>
          <a:bodyPr/>
          <a:lstStyle/>
          <a:p>
            <a:r>
              <a:rPr lang="en-US" b="1" u="sng" dirty="0" smtClean="0"/>
              <a:t>The Fossil Record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105400" cy="4525963"/>
          </a:xfrm>
        </p:spPr>
        <p:txBody>
          <a:bodyPr/>
          <a:lstStyle/>
          <a:p>
            <a:r>
              <a:rPr lang="en-US" smtClean="0"/>
              <a:t>Fossils are the </a:t>
            </a:r>
            <a:r>
              <a:rPr lang="en-US" b="1" u="sng" smtClean="0"/>
              <a:t>remains</a:t>
            </a:r>
            <a:r>
              <a:rPr lang="en-US" smtClean="0"/>
              <a:t> and evidence of </a:t>
            </a:r>
            <a:r>
              <a:rPr lang="en-US" b="1" u="sng" smtClean="0"/>
              <a:t>once living things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b="1" u="sng" smtClean="0"/>
              <a:t>Fossil Record </a:t>
            </a:r>
            <a:r>
              <a:rPr lang="en-US" smtClean="0"/>
              <a:t>– made up of all the fossils ever discovered on Earth</a:t>
            </a:r>
          </a:p>
        </p:txBody>
      </p:sp>
      <p:pic>
        <p:nvPicPr>
          <p:cNvPr id="4098" name="Picture 2" descr="http://images.cryhavok.org/d/4890-1/Ida+Fossil+Pl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248400" cy="1143000"/>
          </a:xfrm>
        </p:spPr>
        <p:txBody>
          <a:bodyPr/>
          <a:lstStyle/>
          <a:p>
            <a:r>
              <a:rPr lang="en-US" b="1" u="sng" smtClean="0"/>
              <a:t>How are Fossils Formed?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257800" cy="4525963"/>
          </a:xfrm>
        </p:spPr>
        <p:txBody>
          <a:bodyPr/>
          <a:lstStyle/>
          <a:p>
            <a:r>
              <a:rPr lang="en-US" smtClean="0"/>
              <a:t>There are 5 ways fossils are formed:</a:t>
            </a:r>
          </a:p>
          <a:p>
            <a:pPr lvl="1"/>
            <a:r>
              <a:rPr lang="en-US" b="1" u="sng" smtClean="0"/>
              <a:t>Mineralization</a:t>
            </a:r>
            <a:r>
              <a:rPr lang="en-US" smtClean="0"/>
              <a:t> – inorganic material replaces organic material</a:t>
            </a:r>
          </a:p>
        </p:txBody>
      </p:sp>
      <p:pic>
        <p:nvPicPr>
          <p:cNvPr id="5122" name="Picture 2" descr="http://www.rgbstock.com/cache1nN7iS/users/h/hi/hisks/300/mjKdM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05" y="3962400"/>
            <a:ext cx="4152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392</Words>
  <Application>Microsoft Office PowerPoint</Application>
  <PresentationFormat>On-screen Show (4:3)</PresentationFormat>
  <Paragraphs>63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Fossil Evidence for Evolution</vt:lpstr>
      <vt:lpstr>Think About It…</vt:lpstr>
      <vt:lpstr>What Is Evolution?</vt:lpstr>
      <vt:lpstr>PowerPoint Presentation</vt:lpstr>
      <vt:lpstr>But What Started the  First Life?</vt:lpstr>
      <vt:lpstr>But What Started the  First Life?</vt:lpstr>
      <vt:lpstr>PowerPoint Presentation</vt:lpstr>
      <vt:lpstr>The Fossil Record</vt:lpstr>
      <vt:lpstr>How are Fossils Formed?</vt:lpstr>
      <vt:lpstr>How are Fossils Formed?</vt:lpstr>
      <vt:lpstr>How are Fossils Formed?</vt:lpstr>
      <vt:lpstr>Finding Fossil Age</vt:lpstr>
      <vt:lpstr>Tracking Fossils Over Time</vt:lpstr>
      <vt:lpstr>Extinctions</vt:lpstr>
      <vt:lpstr>Extinctions</vt:lpstr>
      <vt:lpstr>Extinctions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Evidence for Evolution</dc:title>
  <dc:creator>Kristen Smith</dc:creator>
  <cp:lastModifiedBy>Kristen Pelkey</cp:lastModifiedBy>
  <cp:revision>11</cp:revision>
  <dcterms:created xsi:type="dcterms:W3CDTF">2013-04-26T15:24:31Z</dcterms:created>
  <dcterms:modified xsi:type="dcterms:W3CDTF">2014-03-18T13:39:54Z</dcterms:modified>
</cp:coreProperties>
</file>