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69" r:id="rId11"/>
    <p:sldId id="285" r:id="rId12"/>
    <p:sldId id="280" r:id="rId13"/>
    <p:sldId id="281" r:id="rId14"/>
    <p:sldId id="282" r:id="rId15"/>
    <p:sldId id="283" r:id="rId16"/>
    <p:sldId id="287" r:id="rId17"/>
    <p:sldId id="286" r:id="rId18"/>
    <p:sldId id="288" r:id="rId19"/>
    <p:sldId id="279" r:id="rId20"/>
    <p:sldId id="264" r:id="rId21"/>
    <p:sldId id="265" r:id="rId22"/>
    <p:sldId id="262" r:id="rId23"/>
    <p:sldId id="266" r:id="rId24"/>
    <p:sldId id="290" r:id="rId25"/>
    <p:sldId id="268" r:id="rId26"/>
    <p:sldId id="267" r:id="rId27"/>
    <p:sldId id="28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0EF224"/>
    <a:srgbClr val="3FD7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E966C-1C47-4232-9055-1C905BC81246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26B9C-D096-4D05-9467-7D7ADA4886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63A0F-C8ED-4862-BC99-E6A6ADA243A7}" type="slidenum">
              <a:rPr lang="en-US">
                <a:latin typeface="Arial" charset="0"/>
                <a:cs typeface="Arial" charset="0"/>
              </a:rPr>
              <a:pPr/>
              <a:t>2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5C4C39-1E94-4A16-94D9-04ED97F55C4E}" type="slidenum">
              <a:rPr lang="en-US">
                <a:latin typeface="Arial" charset="0"/>
                <a:cs typeface="Arial" charset="0"/>
              </a:rPr>
              <a:pPr/>
              <a:t>12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AC667-B859-4D59-94BE-D2F314B60399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366DEE-E3DF-4ABF-AB8D-CC2331478243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8F42FD-7E51-4BAA-9824-EE85689E5CE5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2545A-B90E-4DF0-A478-E83D18F201E0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9B99B2-6A94-4860-9CE0-EA04C250366D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8CE39D-BE40-4986-9F21-C4C3F2A25E8D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61C54-F6F7-4654-827B-E09EAF801CB2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58B39-48EB-4805-B780-E7A4D2221AF6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2EF10-FCEB-4ED7-8BCC-3BF495E2191B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1A459-88CD-4CCE-9A67-119874ED9DD5}" type="slidenum">
              <a:rPr lang="en-US">
                <a:latin typeface="Arial" charset="0"/>
                <a:cs typeface="Arial" charset="0"/>
              </a:rPr>
              <a:pPr/>
              <a:t>3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74623-7922-46A8-B5CC-30A43F763954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74623-7922-46A8-B5CC-30A43F76395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F3623-5406-4FE1-942A-FEA329B6DE1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1B5C4D-9CB2-48B2-BE52-8ED45CB929E8}" type="slidenum">
              <a:rPr lang="en-US">
                <a:latin typeface="Arial" charset="0"/>
                <a:cs typeface="Arial" charset="0"/>
              </a:rPr>
              <a:pPr/>
              <a:t>4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ABF67-7999-4688-AE06-271A0FADBFD0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2E277-405A-4018-A38D-3CD587630173}" type="slidenum">
              <a:rPr lang="en-US">
                <a:latin typeface="Arial" charset="0"/>
                <a:cs typeface="Arial" charset="0"/>
              </a:rPr>
              <a:pPr/>
              <a:t>6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FF7376-09F9-49C8-8147-F63D8BCA7B45}" type="slidenum">
              <a:rPr lang="en-US">
                <a:latin typeface="Arial" charset="0"/>
                <a:cs typeface="Arial" charset="0"/>
              </a:rPr>
              <a:pPr/>
              <a:t>7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220A4-0499-4162-9F8C-54B86D8CDE27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245F1A-2E2B-4BB0-AF06-5ACB5C26794A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298CE0-7689-47CC-A064-D5404224546A}" type="slidenum">
              <a:rPr lang="en-US">
                <a:latin typeface="Arial" charset="0"/>
                <a:cs typeface="Arial" charset="0"/>
              </a:rPr>
              <a:pPr/>
              <a:t>11</a:t>
            </a:fld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D4F2D-CC7D-4F55-B0E5-49EF8BF47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D6E522-BD83-4093-AF15-92120D087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1F39-7902-416F-A860-6214ADE98D5B}" type="datetimeFigureOut">
              <a:rPr lang="en-US" smtClean="0"/>
              <a:pPr/>
              <a:t>5/16/2012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446E-F2A9-4C9F-AA30-8F646542D8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Videos\Videos\Ecology\Lions%20hunt%20and%20kill%20a%20giraffe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Videos\Videos\Ecology\Cheetah%20tackles%20Gazelle.wmv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87y02XvJ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../../Videos/Videos/Ecology/The%20Most%20Extreme%20-%20Odd%20Couples%20number%206%20and%205.wm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s\Videos\Digestion\This%20could%20happen%20if%20you%20eat%20Pork%20-%20TapeWorm.WMV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../Videos/Videos/Ecology/Prairie%20Dog%20Snake%20Alarm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Videos\Videos\Ecology\%5bHQ%5d%20Simba,%20Mufasa,%20Zazu%20-%20Pouncing%20Lesson.wmv" TargetMode="Externa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file:///E:\Living%20Environment\Ecology\Biomagnification.pp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../../Videos/Videos/Ecology/Hydrothermal%20Vents.wmv" TargetMode="External"/><Relationship Id="rId4" Type="http://schemas.openxmlformats.org/officeDocument/2006/relationships/hyperlink" Target="http://www.youtube.com/watch?v=XotF9fzo4Vo&amp;feature=relat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67pics.com/view2.php?q=Pictures%20Decomposers&amp;url=http://www.progressivegardens.com/growers_guide/Worm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  <a:t>Relationships in </a:t>
            </a:r>
            <a:b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</a:br>
            <a:r>
              <a:rPr lang="en-US" dirty="0" smtClean="0">
                <a:solidFill>
                  <a:srgbClr val="FFC000"/>
                </a:solidFill>
                <a:latin typeface="Goudy Stout" pitchFamily="18" charset="0"/>
              </a:rPr>
              <a:t>Communities</a:t>
            </a:r>
            <a:endParaRPr lang="en-US" dirty="0">
              <a:solidFill>
                <a:srgbClr val="FFC000"/>
              </a:solidFill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90600"/>
            <a:ext cx="4038600" cy="41910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Organisms in an ecosystem are constantly interacting in different ways. </a:t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- Predation 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occurs when one organism (the predator) captures and eats another (the prey).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Predation</a:t>
            </a:r>
          </a:p>
        </p:txBody>
      </p:sp>
      <p:pic>
        <p:nvPicPr>
          <p:cNvPr id="5" name="Lions hunt and kill a giraff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67200" y="1524000"/>
            <a:ext cx="457915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eetah tackles Gazell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00800" y="1143000"/>
            <a:ext cx="2438400" cy="1828800"/>
          </a:xfrm>
          <a:prstGeom prst="rect">
            <a:avLst/>
          </a:prstGeom>
        </p:spPr>
      </p:pic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Predator and Prey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u="sng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Cambria" pitchFamily="18" charset="0"/>
              </a:rPr>
              <a:t>Predator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 – consumer that captures and </a:t>
            </a:r>
            <a:r>
              <a:rPr lang="en-US" sz="2000" u="sng" dirty="0" smtClean="0">
                <a:solidFill>
                  <a:schemeClr val="bg1"/>
                </a:solidFill>
                <a:latin typeface="Cambria" pitchFamily="18" charset="0"/>
              </a:rPr>
              <a:t>eats other consumers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u="sng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b="1" u="sng" dirty="0" smtClean="0">
                <a:solidFill>
                  <a:schemeClr val="bg1"/>
                </a:solidFill>
                <a:latin typeface="Cambria" pitchFamily="18" charset="0"/>
              </a:rPr>
              <a:t>Prey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 – the organism that </a:t>
            </a:r>
            <a:r>
              <a:rPr lang="en-US" sz="2000" u="sng" dirty="0" smtClean="0">
                <a:solidFill>
                  <a:schemeClr val="bg1"/>
                </a:solidFill>
                <a:latin typeface="Cambria" pitchFamily="18" charset="0"/>
              </a:rPr>
              <a:t>is eaten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Predators </a:t>
            </a:r>
            <a:r>
              <a:rPr lang="en-US" sz="2000" u="sng" dirty="0" smtClean="0">
                <a:solidFill>
                  <a:schemeClr val="bg1"/>
                </a:solidFill>
                <a:latin typeface="Cambria" pitchFamily="18" charset="0"/>
              </a:rPr>
              <a:t>limit the size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 of prey populations, </a:t>
            </a:r>
            <a:r>
              <a:rPr lang="en-US" sz="2000" b="1" u="sng" dirty="0" smtClean="0">
                <a:solidFill>
                  <a:schemeClr val="bg1"/>
                </a:solidFill>
                <a:latin typeface="Cambria" pitchFamily="18" charset="0"/>
              </a:rPr>
              <a:t>increasing the number of different species that can live in an ecosystem</a:t>
            </a:r>
            <a:r>
              <a:rPr lang="en-US" sz="20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7412" name="Picture 8" descr="3301076840_232f8266d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2844799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Predation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4648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	Besides predation, there are other close relationships in the ecosystem between species. We call this </a:t>
            </a:r>
            <a:r>
              <a:rPr lang="en-US" sz="2800" u="sng" dirty="0" smtClean="0">
                <a:solidFill>
                  <a:schemeClr val="bg1"/>
                </a:solidFill>
                <a:latin typeface="Cambria" pitchFamily="18" charset="0"/>
              </a:rPr>
              <a:t>symbiosis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b="1" dirty="0">
                <a:solidFill>
                  <a:schemeClr val="bg1"/>
                </a:solidFill>
                <a:latin typeface="Cambria" pitchFamily="18" charset="0"/>
              </a:rPr>
              <a:t>	</a:t>
            </a:r>
            <a:endParaRPr lang="en-US" sz="28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2292" name="Picture 5" descr="ANd9GcSaq6lWtm_nGd5ZuN6kpJsY5E3iJwceAbaeuAi7-5GroVEPJR6d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92810"/>
            <a:ext cx="4648200" cy="59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symbios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95737"/>
            <a:ext cx="4495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Symbiosis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1"/>
            <a:ext cx="5638800" cy="1981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Cambria" pitchFamily="18" charset="0"/>
              </a:rPr>
              <a:t>	</a:t>
            </a:r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Mutualism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– a symbiotic relationship in which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both species benefit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13316" name="WordArt 4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457200" y="2971800"/>
            <a:ext cx="5181600" cy="2066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4" action="ppaction://hlinkfile"/>
              </a:rPr>
              <a:t>Shrimp and Goby Video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pic>
        <p:nvPicPr>
          <p:cNvPr id="13317" name="Picture 6" descr="3757631763_029dfb86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3013" y="914400"/>
            <a:ext cx="284238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Symbiosis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3735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Commensalism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– a symbiotic relationship in which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one </a:t>
            </a:r>
          </a:p>
          <a:p>
            <a:pPr lvl="1" eaLnBrk="1" hangingPunct="1">
              <a:buFontTx/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organism benefits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and the other is not affected.</a:t>
            </a:r>
          </a:p>
        </p:txBody>
      </p:sp>
      <p:pic>
        <p:nvPicPr>
          <p:cNvPr id="14340" name="Picture 4" descr="clown 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718173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4114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</a:rPr>
              <a:t>Commensalism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</a:rPr>
              <a:t>The sea anemone protects the clownfish from predators.  The clownfish benefits, but the sea anemone is not helped or hurt.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Symbiosis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Parasitism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– a symbiotic relationship in which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one</a:t>
            </a:r>
          </a:p>
          <a:p>
            <a:pPr lvl="1" eaLnBrk="1" hangingPunct="1">
              <a:buFontTx/>
              <a:buNone/>
            </a:pP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organism benefits and the other is harmed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2400" y="3886200"/>
            <a:ext cx="38100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solidFill>
                  <a:srgbClr val="FFC000"/>
                </a:solidFill>
              </a:rPr>
              <a:t>Parasitism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dirty="0">
                <a:solidFill>
                  <a:srgbClr val="FFC000"/>
                </a:solidFill>
              </a:rPr>
              <a:t>Some roundworms are parasites that rob nutrients from their hosts.</a:t>
            </a:r>
          </a:p>
        </p:txBody>
      </p:sp>
      <p:pic>
        <p:nvPicPr>
          <p:cNvPr id="15365" name="Picture 7" descr="Tape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2286000" cy="155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4" descr="round worm"/>
          <p:cNvPicPr>
            <a:picLocks noChangeAspect="1" noChangeArrowheads="1"/>
          </p:cNvPicPr>
          <p:nvPr/>
        </p:nvPicPr>
        <p:blipFill>
          <a:blip r:embed="rId5" cstate="print"/>
          <a:srcRect r="3999" b="3999"/>
          <a:stretch>
            <a:fillRect/>
          </a:stretch>
        </p:blipFill>
        <p:spPr bwMode="auto">
          <a:xfrm>
            <a:off x="2590800" y="23622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Symbiosis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10" name="This could happen if you eat Pork - TapeWor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191000" y="1943100"/>
            <a:ext cx="4419600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bg1"/>
                </a:solidFill>
                <a:latin typeface="Cambria" pitchFamily="18" charset="0"/>
              </a:rPr>
              <a:t>Cooperative actions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 improve a species’ survival.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Example: one deer warns the others of predators in the area.</a:t>
            </a:r>
          </a:p>
          <a:p>
            <a:pPr lvl="1" eaLnBrk="1" hangingPunct="1"/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Example: individual ants perform different tasks required for the survival of all.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Cooperative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Actions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98011" y="4648200"/>
            <a:ext cx="3145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/>
                <a:solidFill>
                  <a:schemeClr val="accent3"/>
                </a:solidFill>
                <a:effectLst/>
                <a:hlinkClick r:id="rId3" action="ppaction://hlinkfile"/>
              </a:rPr>
              <a:t>Prairie Dog </a:t>
            </a:r>
            <a:r>
              <a:rPr lang="en-US" sz="3200" b="1" dirty="0" smtClean="0">
                <a:ln/>
                <a:solidFill>
                  <a:schemeClr val="accent3"/>
                </a:solidFill>
                <a:hlinkClick r:id="rId3" action="ppaction://hlinkfile"/>
              </a:rPr>
              <a:t>Video</a:t>
            </a:r>
            <a:endParaRPr lang="en-US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6543-004-D65BF5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0"/>
            <a:ext cx="82974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BEING A PREDATOR IS NOT BAD. </a:t>
            </a:r>
          </a:p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HEALTHY ECOSYSTEMS </a:t>
            </a:r>
            <a:r>
              <a:rPr lang="en-US" sz="3200" b="1" u="sng" dirty="0" smtClean="0">
                <a:solidFill>
                  <a:srgbClr val="FFC000"/>
                </a:solidFill>
              </a:rPr>
              <a:t>NEED</a:t>
            </a:r>
            <a:r>
              <a:rPr lang="en-US" sz="3200" b="1" dirty="0" smtClean="0">
                <a:solidFill>
                  <a:srgbClr val="FFC000"/>
                </a:solidFill>
              </a:rPr>
              <a:t> PREDATORS!!!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2130425"/>
            <a:ext cx="87630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FFC000"/>
                </a:solidFill>
                <a:latin typeface="Goudy Stout" pitchFamily="18" charset="0"/>
                <a:ea typeface="+mj-ea"/>
                <a:cs typeface="+mj-cs"/>
              </a:rPr>
              <a:t>Energy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udy Stout" pitchFamily="18" charset="0"/>
                <a:ea typeface="+mj-ea"/>
                <a:cs typeface="+mj-cs"/>
              </a:rPr>
              <a:t> in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udy Stout" pitchFamily="18" charset="0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oudy Stout" pitchFamily="18" charset="0"/>
                <a:ea typeface="+mj-ea"/>
                <a:cs typeface="+mj-cs"/>
              </a:rPr>
              <a:t>Communities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057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A </a:t>
            </a:r>
            <a:r>
              <a:rPr lang="en-US" sz="2800" u="sng" dirty="0" smtClean="0">
                <a:solidFill>
                  <a:schemeClr val="bg1"/>
                </a:solidFill>
                <a:latin typeface="Cambria" pitchFamily="18" charset="0"/>
              </a:rPr>
              <a:t>food chain 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is a model that shows the </a:t>
            </a:r>
            <a:r>
              <a:rPr lang="en-US" sz="2800" u="sng" dirty="0" smtClean="0">
                <a:solidFill>
                  <a:schemeClr val="bg1"/>
                </a:solidFill>
                <a:latin typeface="Cambria" pitchFamily="18" charset="0"/>
              </a:rPr>
              <a:t>feeding relationships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among the organisms in an ecosystem.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 simple way of showing how matter and energy pass from one organism to another.</a:t>
            </a:r>
            <a:endParaRPr lang="en-US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268" name="Picture 6" descr="fodch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118941"/>
            <a:ext cx="3428999" cy="373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Food Chain</a:t>
            </a:r>
          </a:p>
        </p:txBody>
      </p:sp>
      <p:pic>
        <p:nvPicPr>
          <p:cNvPr id="16388" name="Picture 4" descr="http://s3.amazonaws.com/readers/2011/04/27/3_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1"/>
            <a:ext cx="563150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8686800" cy="4724400"/>
          </a:xfrm>
        </p:spPr>
        <p:txBody>
          <a:bodyPr/>
          <a:lstStyle/>
          <a:p>
            <a:pPr eaLnBrk="1" hangingPunct="1"/>
            <a:r>
              <a:rPr lang="en-US" sz="2800" u="sng" dirty="0" smtClean="0">
                <a:solidFill>
                  <a:schemeClr val="bg1"/>
                </a:solidFill>
                <a:latin typeface="Cambria" pitchFamily="18" charset="0"/>
              </a:rPr>
              <a:t>Sun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– source of energy that fuels most life on Earth.</a:t>
            </a:r>
          </a:p>
        </p:txBody>
      </p:sp>
      <p:pic>
        <p:nvPicPr>
          <p:cNvPr id="3076" name="Picture 8" descr="182927066oFWWKt_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676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s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4191000" cy="4411663"/>
          </a:xfrm>
        </p:spPr>
        <p:txBody>
          <a:bodyPr/>
          <a:lstStyle/>
          <a:p>
            <a:pPr lvl="1" eaLnBrk="1" hangingPunct="1"/>
            <a:endParaRPr lang="en-US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u="sng" dirty="0" smtClean="0">
                <a:solidFill>
                  <a:schemeClr val="bg1"/>
                </a:solidFill>
              </a:rPr>
              <a:t>Food Web</a:t>
            </a:r>
            <a:r>
              <a:rPr lang="en-US" dirty="0" smtClean="0">
                <a:solidFill>
                  <a:schemeClr val="bg1"/>
                </a:solidFill>
              </a:rPr>
              <a:t> – Shows </a:t>
            </a:r>
            <a:r>
              <a:rPr lang="en-US" u="sng" dirty="0" smtClean="0">
                <a:solidFill>
                  <a:schemeClr val="bg1"/>
                </a:solidFill>
              </a:rPr>
              <a:t>all the possible feeding relationships</a:t>
            </a:r>
            <a:r>
              <a:rPr lang="en-US" dirty="0" smtClean="0">
                <a:solidFill>
                  <a:schemeClr val="bg1"/>
                </a:solidFill>
              </a:rPr>
              <a:t> among organisms in a community.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514600" y="617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5410200" y="6172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0" y="6324600"/>
            <a:ext cx="183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(Various Levels)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Food Web</a:t>
            </a:r>
          </a:p>
        </p:txBody>
      </p:sp>
      <p:pic>
        <p:nvPicPr>
          <p:cNvPr id="45064" name="Picture 8" descr="http://www.eduweb.com/portfolio/earthsystems/food/images/food_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38912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962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</a:rPr>
              <a:t>Comparing Food Chains &amp; Food Webs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1657350"/>
            <a:ext cx="51244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600" y="1295400"/>
            <a:ext cx="5410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3505200" cy="429736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Why do animals eat? They need to get their energy from somewhere.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Energy stored in the molecules of one organism is </a:t>
            </a:r>
            <a:r>
              <a:rPr lang="en-US" u="sng" dirty="0" smtClean="0">
                <a:solidFill>
                  <a:schemeClr val="bg1"/>
                </a:solidFill>
              </a:rPr>
              <a:t>transferred</a:t>
            </a:r>
            <a:r>
              <a:rPr lang="en-US" dirty="0" smtClean="0">
                <a:solidFill>
                  <a:schemeClr val="bg1"/>
                </a:solidFill>
              </a:rPr>
              <a:t> to the organisms that eat it.</a:t>
            </a:r>
          </a:p>
          <a:p>
            <a:pPr eaLnBrk="1" hangingPunct="1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Energy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5" name="[HQ] Simba, Mufasa, Zazu - Pouncing Less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810000" y="1432560"/>
            <a:ext cx="5105400" cy="3063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52600"/>
            <a:ext cx="4495800" cy="4411663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Energy pyramids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show how much 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energy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is available within each </a:t>
            </a:r>
            <a:r>
              <a:rPr lang="en-US" sz="2400" u="sng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trophic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level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Energy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8" name="Picture 4" descr="http://learn.uci.edu/media/OC01/11223/FoodPyram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495800" cy="4411663"/>
          </a:xfrm>
        </p:spPr>
        <p:txBody>
          <a:bodyPr>
            <a:normAutofit/>
          </a:bodyPr>
          <a:lstStyle/>
          <a:p>
            <a:endParaRPr lang="en-US" sz="10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Biomass pyramids show the 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biomass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, or total amount of 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living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tissue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, within each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trophic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level. </a:t>
            </a:r>
          </a:p>
          <a:p>
            <a:endParaRPr lang="en-US" sz="1000" dirty="0" smtClean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A pyramid shows the relative </a:t>
            </a:r>
            <a:r>
              <a:rPr lang="en-US" sz="2400" u="sng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number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of individual organisms at each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trophic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 level.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Energy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  <p:pic>
        <p:nvPicPr>
          <p:cNvPr id="65538" name="Picture 2" descr="http://img.sparknotes.com/figures/A/a4d938a405b10475f48eea440b31bab3/enviro_f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42862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13"/>
          <p:cNvSpPr>
            <a:spLocks noChangeArrowheads="1"/>
          </p:cNvSpPr>
          <p:nvPr/>
        </p:nvSpPr>
        <p:spPr bwMode="auto">
          <a:xfrm>
            <a:off x="381000" y="1066800"/>
            <a:ext cx="8229600" cy="556260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16"/>
          <p:cNvSpPr>
            <a:spLocks noChangeShapeType="1"/>
          </p:cNvSpPr>
          <p:nvPr/>
        </p:nvSpPr>
        <p:spPr bwMode="auto">
          <a:xfrm>
            <a:off x="1371600" y="525780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17"/>
          <p:cNvSpPr>
            <a:spLocks noChangeShapeType="1"/>
          </p:cNvSpPr>
          <p:nvPr/>
        </p:nvSpPr>
        <p:spPr bwMode="auto">
          <a:xfrm>
            <a:off x="2362200" y="39624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Line 18"/>
          <p:cNvSpPr>
            <a:spLocks noChangeShapeType="1"/>
          </p:cNvSpPr>
          <p:nvPr/>
        </p:nvSpPr>
        <p:spPr bwMode="auto">
          <a:xfrm>
            <a:off x="3352800" y="2667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32" name="Picture 20" descr="gr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34000"/>
            <a:ext cx="40386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view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24" descr="protea-plant-50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3340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7" name="WordArt 25"/>
          <p:cNvSpPr>
            <a:spLocks noChangeArrowheads="1" noChangeShapeType="1" noTextEdit="1"/>
          </p:cNvSpPr>
          <p:nvPr/>
        </p:nvSpPr>
        <p:spPr bwMode="auto">
          <a:xfrm>
            <a:off x="1447800" y="5638800"/>
            <a:ext cx="6553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Producers</a:t>
            </a:r>
          </a:p>
        </p:txBody>
      </p:sp>
      <p:pic>
        <p:nvPicPr>
          <p:cNvPr id="13339" name="Picture 27" descr="female_cricke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038600"/>
            <a:ext cx="1562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1" name="Picture 29" descr="bunni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40386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2" name="WordArt 30"/>
          <p:cNvSpPr>
            <a:spLocks noChangeArrowheads="1" noChangeShapeType="1" noTextEdit="1"/>
          </p:cNvSpPr>
          <p:nvPr/>
        </p:nvSpPr>
        <p:spPr bwMode="auto">
          <a:xfrm>
            <a:off x="2209800" y="4419600"/>
            <a:ext cx="4581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Primary Consumer</a:t>
            </a:r>
          </a:p>
        </p:txBody>
      </p:sp>
      <p:pic>
        <p:nvPicPr>
          <p:cNvPr id="13344" name="Picture 32" descr="coral-snak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91782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34" descr="multi_mockingbir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819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7" name="WordArt 35"/>
          <p:cNvSpPr>
            <a:spLocks noChangeArrowheads="1" noChangeShapeType="1" noTextEdit="1"/>
          </p:cNvSpPr>
          <p:nvPr/>
        </p:nvSpPr>
        <p:spPr bwMode="auto">
          <a:xfrm>
            <a:off x="3048000" y="3048000"/>
            <a:ext cx="30480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Secondary Consumer</a:t>
            </a:r>
          </a:p>
        </p:txBody>
      </p:sp>
      <p:pic>
        <p:nvPicPr>
          <p:cNvPr id="13349" name="Picture 37" descr="wolf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81400" y="1219200"/>
            <a:ext cx="187007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0" name="WordArt 38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1905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Tertiary</a:t>
            </a:r>
          </a:p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Consumer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Energy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7" grpId="0" animBg="1"/>
      <p:bldP spid="13342" grpId="0" animBg="1"/>
      <p:bldP spid="13347" grpId="0" animBg="1"/>
      <p:bldP spid="133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914400"/>
            <a:ext cx="4572000" cy="4411662"/>
          </a:xfrm>
        </p:spPr>
        <p:txBody>
          <a:bodyPr/>
          <a:lstStyle/>
          <a:p>
            <a:r>
              <a:rPr lang="en-US" sz="2400" u="sng" dirty="0" smtClean="0">
                <a:solidFill>
                  <a:schemeClr val="bg1"/>
                </a:solidFill>
              </a:rPr>
              <a:t>Energy</a:t>
            </a:r>
            <a:r>
              <a:rPr lang="en-US" sz="2400" dirty="0" smtClean="0">
                <a:solidFill>
                  <a:schemeClr val="bg1"/>
                </a:solidFill>
              </a:rPr>
              <a:t> comes from the </a:t>
            </a:r>
            <a:r>
              <a:rPr lang="en-US" sz="2400" u="sng" dirty="0" smtClean="0">
                <a:solidFill>
                  <a:schemeClr val="bg1"/>
                </a:solidFill>
              </a:rPr>
              <a:t>sun</a:t>
            </a:r>
            <a:r>
              <a:rPr lang="en-US" sz="2400" dirty="0" smtClean="0">
                <a:solidFill>
                  <a:schemeClr val="bg1"/>
                </a:solidFill>
              </a:rPr>
              <a:t>, but not all organisms can retain that energy.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Energy </a:t>
            </a:r>
            <a:r>
              <a:rPr lang="en-US" sz="2400" u="sng" dirty="0" smtClean="0">
                <a:solidFill>
                  <a:schemeClr val="bg1"/>
                </a:solidFill>
              </a:rPr>
              <a:t>(kcal)</a:t>
            </a:r>
            <a:r>
              <a:rPr lang="en-US" sz="2400" dirty="0" smtClean="0">
                <a:solidFill>
                  <a:schemeClr val="bg1"/>
                </a:solidFill>
              </a:rPr>
              <a:t> is lost when you go </a:t>
            </a:r>
            <a:r>
              <a:rPr lang="en-US" sz="2400" u="sng" dirty="0" smtClean="0">
                <a:solidFill>
                  <a:schemeClr val="bg1"/>
                </a:solidFill>
              </a:rPr>
              <a:t>up each level in the food chain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Only </a:t>
            </a:r>
            <a:r>
              <a:rPr lang="en-US" sz="2400" u="sng" dirty="0" smtClean="0">
                <a:solidFill>
                  <a:schemeClr val="bg1"/>
                </a:solidFill>
              </a:rPr>
              <a:t>10%</a:t>
            </a:r>
            <a:r>
              <a:rPr lang="en-US" sz="2400" dirty="0" smtClean="0">
                <a:solidFill>
                  <a:schemeClr val="bg1"/>
                </a:solidFill>
              </a:rPr>
              <a:t> of the energy is transferred to the </a:t>
            </a:r>
            <a:r>
              <a:rPr lang="en-US" sz="2400" u="sng" dirty="0" smtClean="0">
                <a:solidFill>
                  <a:schemeClr val="bg1"/>
                </a:solidFill>
              </a:rPr>
              <a:t>next level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10245" name="Picture 10" descr="http://room42.wikispaces.com/file/view/xfoodchains.gif/33410861/xfoodchain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4788" y="1676400"/>
            <a:ext cx="51292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2-Point Star 6"/>
          <p:cNvSpPr/>
          <p:nvPr/>
        </p:nvSpPr>
        <p:spPr>
          <a:xfrm>
            <a:off x="4419600" y="1295400"/>
            <a:ext cx="1143000" cy="10668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1524000"/>
            <a:ext cx="685800" cy="609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Lightning Bolt 8"/>
          <p:cNvSpPr/>
          <p:nvPr/>
        </p:nvSpPr>
        <p:spPr>
          <a:xfrm>
            <a:off x="2438400" y="2286000"/>
            <a:ext cx="1752600" cy="4114800"/>
          </a:xfrm>
          <a:prstGeom prst="lightningBolt">
            <a:avLst/>
          </a:prstGeom>
          <a:solidFill>
            <a:srgbClr val="F6750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52600" y="5867400"/>
            <a:ext cx="262123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10,000 kcal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3886200"/>
            <a:ext cx="236475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1,000 kcal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2400" y="2057400"/>
            <a:ext cx="19800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100 kcal</a:t>
            </a:r>
          </a:p>
        </p:txBody>
      </p:sp>
      <p:sp>
        <p:nvSpPr>
          <p:cNvPr id="17" name="Circular Arrow 16"/>
          <p:cNvSpPr/>
          <p:nvPr/>
        </p:nvSpPr>
        <p:spPr>
          <a:xfrm rot="18066991">
            <a:off x="2940050" y="4549775"/>
            <a:ext cx="1612900" cy="13716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18066991">
            <a:off x="3854450" y="2644775"/>
            <a:ext cx="1612900" cy="13716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Energy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Showcard Gothic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9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7267" y="2967335"/>
            <a:ext cx="5329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hlinkClick r:id="rId2" action="ppaction://hlinkpres?slideindex=1&amp;slidetitle="/>
              </a:rPr>
              <a:t>Biomagnifications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876800"/>
            <a:ext cx="9144000" cy="1981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4764088" cy="4114800"/>
          </a:xfrm>
        </p:spPr>
        <p:txBody>
          <a:bodyPr/>
          <a:lstStyle/>
          <a:p>
            <a:pPr eaLnBrk="1" hangingPunct="1"/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Producers - AUTOTROPHS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– organisms that use an outside energy source to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make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energy-rich molecules.</a:t>
            </a:r>
          </a:p>
          <a:p>
            <a:pPr lvl="2" eaLnBrk="1" hangingPunct="1"/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Most producers use the Sun and contain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chlorophyll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, a chemical required for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photosynthesis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2" eaLnBrk="1" hangingPunct="1">
              <a:buFontTx/>
              <a:buNone/>
            </a:pPr>
            <a:endParaRPr lang="en-US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100" name="Picture 4" descr="stre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371600"/>
            <a:ext cx="4419600" cy="2986088"/>
          </a:xfrm>
          <a:noFill/>
        </p:spPr>
      </p:pic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85800" y="6400800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029200" y="6400800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2590800" y="6400800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934200" y="6400800"/>
            <a:ext cx="1600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05" name="WordArt 10"/>
          <p:cNvSpPr>
            <a:spLocks noChangeArrowheads="1" noChangeShapeType="1" noTextEdit="1"/>
          </p:cNvSpPr>
          <p:nvPr/>
        </p:nvSpPr>
        <p:spPr bwMode="auto">
          <a:xfrm>
            <a:off x="457200" y="5029200"/>
            <a:ext cx="830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Photosynthesis Equation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533400" y="5943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Water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438400" y="5943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Carbon Dioxide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4800600" y="5943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Sugar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6705600" y="5943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Oxygen</a:t>
            </a:r>
          </a:p>
        </p:txBody>
      </p:sp>
      <p:sp>
        <p:nvSpPr>
          <p:cNvPr id="4110" name="Text Box 15"/>
          <p:cNvSpPr txBox="1">
            <a:spLocks noChangeArrowheads="1"/>
          </p:cNvSpPr>
          <p:nvPr/>
        </p:nvSpPr>
        <p:spPr bwMode="auto">
          <a:xfrm>
            <a:off x="1447800" y="601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+</a:t>
            </a:r>
          </a:p>
        </p:txBody>
      </p:sp>
      <p:sp>
        <p:nvSpPr>
          <p:cNvPr id="4111" name="Text Box 16"/>
          <p:cNvSpPr txBox="1">
            <a:spLocks noChangeArrowheads="1"/>
          </p:cNvSpPr>
          <p:nvPr/>
        </p:nvSpPr>
        <p:spPr bwMode="auto">
          <a:xfrm>
            <a:off x="5791200" y="6019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+</a:t>
            </a:r>
          </a:p>
        </p:txBody>
      </p:sp>
      <p:sp>
        <p:nvSpPr>
          <p:cNvPr id="4112" name="AutoShape 17"/>
          <p:cNvSpPr>
            <a:spLocks noChangeArrowheads="1"/>
          </p:cNvSpPr>
          <p:nvPr/>
        </p:nvSpPr>
        <p:spPr bwMode="auto">
          <a:xfrm>
            <a:off x="4343400" y="60198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5334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</p:txBody>
      </p:sp>
      <p:sp>
        <p:nvSpPr>
          <p:cNvPr id="54291" name="Text Box 19"/>
          <p:cNvSpPr txBox="1">
            <a:spLocks noChangeArrowheads="1"/>
          </p:cNvSpPr>
          <p:nvPr/>
        </p:nvSpPr>
        <p:spPr bwMode="auto">
          <a:xfrm>
            <a:off x="24384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CO</a:t>
            </a:r>
            <a:r>
              <a:rPr lang="en-US" b="1" baseline="-25000" dirty="0"/>
              <a:t>2</a:t>
            </a: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8006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C</a:t>
            </a:r>
            <a:r>
              <a:rPr lang="en-US" b="1" baseline="-25000" dirty="0"/>
              <a:t>6</a:t>
            </a:r>
            <a:r>
              <a:rPr lang="en-US" b="1" dirty="0"/>
              <a:t>H</a:t>
            </a:r>
            <a:r>
              <a:rPr lang="en-US" b="1" baseline="-25000" dirty="0"/>
              <a:t>12</a:t>
            </a:r>
            <a:r>
              <a:rPr lang="en-US" b="1" dirty="0"/>
              <a:t>O</a:t>
            </a:r>
            <a:r>
              <a:rPr lang="en-US" b="1" baseline="-25000" dirty="0"/>
              <a:t>6</a:t>
            </a:r>
          </a:p>
        </p:txBody>
      </p:sp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6781800" y="56388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/>
      <p:bldP spid="54284" grpId="0"/>
      <p:bldP spid="54285" grpId="0"/>
      <p:bldP spid="54286" grpId="0"/>
      <p:bldP spid="54290" grpId="0"/>
      <p:bldP spid="54291" grpId="0"/>
      <p:bldP spid="54292" grpId="0"/>
      <p:bldP spid="542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66800"/>
            <a:ext cx="4764088" cy="4114800"/>
          </a:xfrm>
        </p:spPr>
        <p:txBody>
          <a:bodyPr/>
          <a:lstStyle/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Some producers, found near volcanic vents on the ocean floor, use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mineral molecules 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as energy source for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chemosynthesis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 (using chemicals to make food).</a:t>
            </a:r>
          </a:p>
        </p:txBody>
      </p:sp>
      <p:pic>
        <p:nvPicPr>
          <p:cNvPr id="5124" name="Picture 8" descr="vent_lif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8700" y="1066800"/>
            <a:ext cx="43053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WordArt 10">
            <a:hlinkClick r:id="rId4"/>
          </p:cNvPr>
          <p:cNvSpPr>
            <a:spLocks noChangeArrowheads="1" noChangeShapeType="1" noTextEdit="1"/>
          </p:cNvSpPr>
          <p:nvPr/>
        </p:nvSpPr>
        <p:spPr bwMode="auto">
          <a:xfrm>
            <a:off x="304800" y="3352800"/>
            <a:ext cx="4191000" cy="1752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  <a:hlinkClick r:id="rId5" action="ppaction://hlinkfile"/>
              </a:rPr>
              <a:t>National Geographic Video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Producers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7924800" cy="4114800"/>
          </a:xfrm>
        </p:spPr>
        <p:txBody>
          <a:bodyPr/>
          <a:lstStyle/>
          <a:p>
            <a:pPr eaLnBrk="1" hangingPunct="1"/>
            <a:r>
              <a:rPr lang="en-US" sz="2800" b="1" u="sng" dirty="0" smtClean="0">
                <a:solidFill>
                  <a:schemeClr val="bg1"/>
                </a:solidFill>
                <a:latin typeface="Cambria" pitchFamily="18" charset="0"/>
              </a:rPr>
              <a:t>Consumers - HETEROTROPHS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 – organisms that cannot make their own energy-rich molecules; they </a:t>
            </a:r>
            <a:r>
              <a:rPr lang="en-US" sz="2800" u="sng" dirty="0" smtClean="0">
                <a:solidFill>
                  <a:schemeClr val="bg1"/>
                </a:solidFill>
                <a:latin typeface="Cambria" pitchFamily="18" charset="0"/>
              </a:rPr>
              <a:t>obtain energy by eating other organisms</a:t>
            </a:r>
            <a:r>
              <a:rPr lang="en-US" sz="28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There are three types of consumers…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6148" name="Picture 12" descr="lion+zeb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49268"/>
            <a:ext cx="5181600" cy="330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AutoShape 4" descr="data:image/jpeg;base64,/9j/4AAQSkZJRgABAQAAAQABAAD/2wCEAAkGBhMSERQUEhQUFRUUFBQUFBcUFBQUFRQUFBAVFBQUFhcXHSYeFxkjGRQVHy8gIycpLCwsFR4xNTAqNSYrLCkBCQoKDgwOFw8PGiklHBwtKSksKSwsKS8vKSksLCwpLCwsKSksLSksKSwpLCkpKSwsKSkpLCwpLCwsKSksKSwpLP/AABEIALcBEwMBIgACEQEDEQH/xAAcAAACAgMBAQAAAAAAAAAAAAAABAIDAQUGBwj/xAA7EAABAwEFBAgFAwQCAwEAAAABAAIDEQQhMUFRBRJhcQYTIjKBkaGxUsHR4fAUQmIHcpLxM4I0Q7IV/8QAGgEBAQADAQEAAAAAAAAAAAAAAAECAwQFBv/EACwRAAICAQQCAQIEBwAAAAAAAAABAhEDBBIhMUFRMgVhFHGRoRMiI4GxwdH/2gAMAwEAAhEDEQA/APcUIQgBCEIAQhCAEIQgBCEIAQhCAEIQgBCEIAQhCAEIQgBCEIAQhCAEIQgBCEIAQhYJQASqnvQ96WlkWaQJPmVP6lKTzpJ1rRuiG4/UIWl/WoWO9Es61CEKGQIQhACEIQAhCEAIQhACEIQAhCEAIQhACEIQAhRe8DEgc0naNsRtzqsZSUeWwPLDnAY3c1zdr6U/DctJa+kTjmVxz1uOPXIO3k2jG3F3klJekEYwv/OFVwb9ovJz8fuqn2s5kef0XHP6hkfxikODuX9J26KA6UjT881wjp/5HyWRMNT6LQ9dn9/sDv2dJ2Zj1+ybh23E7OnP7LzX9SPiPl90C1H4vMFZR+o5V2ky8Hq0czXd0g8ihxXlw2nKCCx5BF4LXe4zHBdRszpo0tAn7LrhvAXHjTJd+n18MnEuGXb6OglckbRIrW21kgqxwdyPySdpcvStNcGLFpX1VLoKq2qk1YMgibMhP7qFhtRDqEIQthkCEIQAhCEAIQhACEIQAhCEAIQq5rQ1gq40QFiKrR2zpM1vdWht3SVzs/Bcs9Vjj1z+QOvtG042Yu8lpbb0qp3blycu0nOwrzr7lLPl1PgPquSeqyS+PANxatvudmSkJLU44mnNJPtNMKD3VHW1+pXM1bt8ksZkmGpJ8lQ+1HK7kqXSa3qp8ixpELTOcyo9Z4qgyckGTitbSAyHHRZ3zr6pRhJwBPgmo7DI7CN3+JWpoGQ/kjfGvorP/wA2TMNb/c5g+ax+jI/fF/lX2C1NFMDmFIyca+vusfpv5xnx+oUDZ3ZFh/7NWtoF7bW4UpUUzathY+lDm9mYlwydTtDnqtOYXaeRB+arkJGIPiFuxZsmJ3FmW72drZNoskFWuB9/JONcvOGy0wu+q2di6RSx57wrnf4Xr1Mf1BP5ocM7kRlC5J3TEV7r1hdX4vD7/wAk2s9VQhC7gCEIQAhCEAIQhACEKue0NYKuNEBYqp7S1gq4ge657afSwCoj881ytt2851akmq4MuuhHiPL/AGLR120elQbczzXMW/bxdnXxWmfK52dBx+SrEgGAqdT9FwTzTyfJ8eiWNPtLnZ3cbh91U6YDieOHklnPJ4rAPisFwQvdNX6C4KouUHP8FAGtwvPL2WVkLN/T1WN6uaabsh4FZCIwfi7x5NF/mmrJYx/6rPJMRiS1275C7zKU30WjWxWd7zRjS7kK+eiuOy93/lkYyuQO+7yb9V1Fg6JWmb/yH9TH8DC3e4XDsj1Vkf8ATZolDut3oxQljh2if7hlwotv4bK1aiWjk6WZuUkh5iMelSpDaLW9yGNvEgvPm4rpelvRaJkb5Y27rmtwaKA01Gea4uO8X1XLmU8UtshQ47bc5/fQaCjfQBLyWx78XuJGpJuWCAMvP7LLWE4ei5ZTshGO/Iq3c5eKyYCMfUgfdALcz5AlamDIjHBRc0IdO3j6BUutOgHmVKYJFo4KNaYH1IVRtIzp4V+qg608B+c1mkyFrnnXzofcKpzuA8KhVm06fJBkdy9FmkyEq8/P7IVZcfiHmVlZUwe+oQhfWGYIQhACEIQAsOdS8pO37WjiHaN+n10XG7Z6VudcDQaD89VzZ9Vjw99+i0dLtTpKyMUbedfsuL2n0gc8mrjyWpltjnm6pP5iqagY9o6ZDxzXi5tTPN3wvQLXSufy1NwUN4DC86nAch9VS+YnHwAwQRqfBakQnvE8UEjP7KLn/wCgswQveaMBJ4fNZJkMB/8ApThie80Y0k8Amm2SOP8A5XbzvgYf/p30Tuyo5bVIIox1ceL9wUAbmScSeazSt15BHZ/RwyO3TV7heWR0NP7391q7HZHRJrGnrAGk5RuNQKZvxJ5XLa7I2NHZmbkYxvc495x1J+SeJXsYdLGPMuymqsfRmzxOD2sq8Goc8ueQdRvFbMlYJXNdItpGSeGxwuO+57ZZ3NN8UEbg471MC80aOZXXGCjwkDparG8oFyQ2vthlnjL3n+1ubjoFlJqKt9A1fTTbTI4yw3uc3DgTRecw0oMTdySHSHa88toG6QXPJe4mhaxuAB0y8kzZgGMAqTTEuxJJqT5lfNaybyS3++l9itjQmobgPf3WXyu1u0w9Es60Zeyx1bjl4n7ri22Y2WOnCodatAlrbaGRN3nurkA2+pyFVrNhbYdI5zXxjs31vFL8CFvjp24uXhENs6c8+SyYnm8inO73VpmOVByACrPnxKx4IYDQMXf4/VYL26eZr6BRdLfQKyKPQVKyoGA52Vw8va9RLNSmHR0vddwCoNopgKe6y2S8lD9MdPVCh1p1QrQPoJCEL6YyBCKpPaG1GQtq435DM/QKNpK2BqSQNBJIAGJK5fbXS4Nq2Pzz+35gtFt/pU6TA0GQGH3PFcy6dzychmTlzXjajXt/y4v1/wCF6HrbtdzzWv580o5ubzSuWLj9FWJQ3u3n4j8go8ScfMrzPNslknyk3C4aDHxS87qC7FW1uuuHqUQ2ZzzusBJ/MVmiFERIF6Ys0LnmjWkngmzYo4/+R28R+xnzdksS7QcRutpGz4W3E8ziVk2l2Cw2Jkd8rqn4GGprxOSrm2o4jdYBGzRufM4lLCLipt/BmsHk9FINZrcvR+gFl3YHOu7b+FeyKX+eH1Xn/VUvd2ffyXfdBLWDE5gxa7erXEOFB7Lr0DTzK/TB1JKg5ywXLXbU23FA0ukd3QSQMQAK1OnivoW1FWwanpV0vEDGMgLH2iYlkTXO3WtpTfkef2taDW9J9HbVZLM0jr+tmko6eZwcXSPwxp3RgBkF5u+2RzTyWoMaWyOd1cRc6jGbwoSQd5rjQuIF3aWp2x0ldG7dZutcMGtbVra6l+8XGi5pZpOe2Fce7KezbT6axMbWPtk1pW4CnDErg9rbbdJR8pLnOvZG3F2h/iwa+S5CHpFJMBHGwB375XXgXXkNwHqVv4bSGDsCrrqvf2nuIFK/mC4NROV/1Xf2XX9yWQsOynCr3NAe81c6t3ACuQCvLGDFxPBv1VLp3PPacT+aKbWLzpy3O2Ylon+BobxxKi5pPeJKwXDVVPm0WHLBi0WZrm7rmgg6oDmgXegUWMc7AErbbO6Kyy3kUC3QxSnwganrEzZ9mSy9xp50XbWDolDHe7tH0W3G60UaAOS78eg8zZaONsHQwtvkKdfs9jBcFu55Vp7a9dX8KEOkDR7TZVaGW5dDar1pbXGuTLGwKb6wqihcu0h9HbyN5L9aud290oDAWxm/Mj2H1Xv5ckMUd0mZGy210iZCCAQX+jefHgvPdp7YdI4kkmqVtVsLjiqbm43uyGQ4u+i+b1OqlnddR9FMBle04kDLU8lB7ibhcBgPmVFzybzX80WHO/19VzGJJpAuz9lJoqbquJ8b1fZ9nEt3nkMZqc+QzVh2gGDdhbTV7u8eWgWaj5YM/oGs7U7qaMF7jz+FRk2m4jdjAjZoMTzOJShBN5v4lZN3H2Rz8IA0fmasw/L1gNP7jThn5ZKZmph2fU+a1FMtj+I053k+COvp3buJxVLj4fNR3qKkI2i0Bt7sK40J9lHYnTGWFzi2KXSoLe0K6OooySEqYsBpUkNGdSunFLbzXP5v/QNjbun00kUgYZd7dpSu45pcMRTS/DReeW3pDaJInxSOfQlpIc51CQa0IOJuXTzyxxyNcztAgtdvDsk4tPmud6TydZKKbu8caUpdqQchmvY0s235p/e6+xUUdH9qNilO+3f3hu3uuF9x5C/yTu1+oklPVNDamriSTvkVNKmtAcwKA0yXPlgaag1GFaUB1ogzrol8rR24oQ2Pd2zobLtJrAQ4NaG0uYKeGKyzbpJO6NaVx9FooLYQSQcbqqBmvrW9c08EJeDojjxKNUmbiLa9oc6jWtPgKeZK2thtUpulZQ4imHpmuas1qBN9RyXpnRjZjZGNJIIIxpfyI81hPTOSqMUcWbCo8x6NXBYHyG4FdFs3oUTQv7I44+S6OyWZkfdHjmmDaFsxaKEeZcnKU2PYsMQuaCdTem3yJd06oknXaqiqRS6SZKyWhVSTpd71rbFlksy18xV8jkq9a2BOZq1lqjW3kakbRGtTiQ0T4r0Jl8V6Fq2EPRdu9I6AtYfv9lxs1oc8619fsqprQXu1Jx/NFF0gFzc7iczwHBeXnzzzyuX6GZYX7uBq7M6clSTnl7qJuN/km7PYDIA5xDWAXuPsNVpSshRCxz3AAVrgAtj1ccPepJJp+1p4nM8FXLbQBuwjdbgXfud45cksI8z9yq2o9AtnmfIavNeGTR7BVBg/MFnerdTkApGje9edMhz1WHLAbhN5uGp+SwJKXNu45/ZQc4m8nl/pZZ+FKBkDwWC7QeJUXSeKtZYzSriGjiqotgpLlNtnJvPZGpWTamN7gqfiPySksxce0a+y2KKQGDamtuYKn4j8lpLZtVz3ljAXvGOTG8ytg8VByqMsfBUwQhlbySby51Kn5BbYSS7RBFwmaD1jGyNdiG0u4AO7y10uzDK7djBYwY1xaKC6mNccV0dSTdel7BDV0pJAG/TChJAv5rrw5ZRjJpclTEtoxNjs5aBcAABxJx54rk3M43L0WfZYmYY2tN/7swciFyu2+iE9mG84BzPibgODhkurSt7XZvxOKVPs0RuwWAVlzVGi7DcnXRMOXef0/wCkG6epccSNzzAI9VwIXZ9ANlb0vWnBguuPeN3K4VKl0JyW12eoC1LP6pa8vUTIsd559j7rUqXzJQvUTKsdwsa6xRc9KGVR69NxbGt5QeEv+oQbSliyTwlJ2q50yokkUZLEXQoVjpELDgC+8AN0X1xOvAcFjDn7clhop+eidhgEbeskx/YzXieC8BKzMILIA3flub+0Zu+yrtVtMlxuaO60YBVSTPkdVxv9ANFmNuTfz6BG/CBJl2OOmiv6rNx3RxxPIKDnNZSl7tchy1VTnlxqT4lY0Cx84Ao24ep5qkki/wAAsF+iuh2e9157LdT7rJRYKA5Ox7PJFXncbxxWHWyOK6MbzviP57LXWi1ufe414fZbdqQH322Nl0YqfiPySU9oLr3Gqov5DUrO9TDzKMhKhzuCOs08yiOFz8Kq8WVre8anQKqNgWFXYAlWtsoHfd4DFPQWWR/dG6PVbOx7BaL3XldWPTykKNRDG910baDXNPbN6NhgG+ampJ5k1W/js4aKAUWSxehDTqK5KKsiDRQCijLQgggEG4gioI0ITD2qiRq21Qo5PanQOGQkxuMZ07zfCt4Wld/TqWt0kdP+w+S9AIWWsTky3M5DZn9Po2kGZ2//ABb2W+JxPouus8DWNDWANaMABQBXthVjYUpsxbb7KNxQcxPdQoOiU2koQcoFNyxJR7aLBqiUQcqnKbnql71iWjDiq3PUXSKDnqEokZFEvVJkUDKlkotJQl+tQlkHLJEGN6x+H7W/Efolp5zI7efngPkOCLTaS91TgLmNyAWYmVvwAxOnAcV4j9I2EmMLuAzOQCm6e7dZhrmeaolnrc25oPnxOqiZcm3n3WO0FgeBx9kRRueeyCeOQTEOzw0b0xoNM1XattXbsQ3W60vPJbFCuwMARw3u7T8h9kja9oOkPaNBoEpvHE+eZQBXAfNUlkg6puWXOaMLzxw8ldFs57v4jU4q9sccf83eaqjYFYrM9+A8Smf0zGd47x0CZjjkk/i3gtpYtkMbebzxXTj07kU1kFmkkuaN1q21h2E1t5vPFbSOIZJiOJejj08YloVFn0VjYU4IkdWutRKK7ig5MvCoclAocFAwFMhqua1NoEG2ZXMsicbErmxq7UQUZZla2zpgKSu0CxiVToU7RQe1SgIus6StNnW3LUpaWrBxBoJWUSr1sbU1ISBc7QFXNVb0wWqiVYUShN5VZcr3tVRCxolFZchZohQlF0YrXIDPQIktGlzRgPmVG0TCm63LE6lNWTZ4pvymjRfTDzXkqJSiy2N0huwzJwTzp44LmDffmdOZy5JK37aLuxEN1ozFxP0CSiflQkrN8dAvtUrnmrjX2HAKtja4X/mibh2e517rh6/ZNNlZHcwbzuHzKiTYKrPskm95p7q79RGy5gqfzNH6eSTvGg0CagsIGS3wwSkUU3HvxNBoE1ZrEG5JxsKYhshOAK7IYFEGYYk5DErbPs5xyWwj2UQF1xSRRaKNNsjUm2aitY1b4giI1hzEy1qi5qzoCUkaWfGti6NVOiUooo1isDVaI0FqUAaFZRYYFZurIFDlkOWZAq1CEy9Rc5RcFGqgIPclpzcrZHKiXBYsGrtRWskctnalrJStEkUrLku9ylKVUtLIBVL1cqHFYshWhZQsLA9ZrI2Nu/JkK6rX23aBlxubk3XiUIXnhllm2cXUJNAngGRXNFXH8xQhRIFgsjn3vdQfC1PWezNbgEIXp4scUkwP2ezb2C2MOw64nyQhbpOgbOy7CaMltI7ExowQhWPVlKZ7Y1uASUm1NEIWhzdkMWW1FxKbaFhC7cPxKSqpUQhbwG4q3sQhClRaoELCEBlpVlVlCArcFAtQhQhghUuQhQC0pS0rkIWLBqrZItXK9CFzzAuXrIKELSCLku5CFrkQihCFi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0" name="AutoShape 6" descr="data:image/jpeg;base64,/9j/4AAQSkZJRgABAQAAAQABAAD/2wCEAAkGBhMSERQUEhQUFRUUFBQUFBcUFBQUFRQUFBAVFBQUFhcXHSYeFxkjGRQVHy8gIycpLCwsFR4xNTAqNSYrLCkBCQoKDgwOFw8PGiklHBwtKSksKSwsKS8vKSksLCwpLCwsKSksLSksKSwpLCkpKSwsKSkpLCwpLCwsKSksKSwpLP/AABEIALcBEwMBIgACEQEDEQH/xAAcAAACAgMBAQAAAAAAAAAAAAAABAIDAQUGBwj/xAA7EAABAwEFBAgFAwQCAwEAAAABAAIDEQQhMUFRBRJhcQYTIjKBkaGxUsHR4fAUQmIHcpLxM4I0Q7IV/8QAGgEBAQADAQEAAAAAAAAAAAAAAAECAwQFBv/EACwRAAICAQQCAQIEBwAAAAAAAAABAhEDBBIhMUFRMgVhFHGRoRMiI4GxwdH/2gAMAwEAAhEDEQA/APcUIQgBCEIAQhCAEIQgBCEIAQhCAEIQgBCEIAQhCAEIQgBCEIAQhCAEIQgBCEIAQhYJQASqnvQ96WlkWaQJPmVP6lKTzpJ1rRuiG4/UIWl/WoWO9Es61CEKGQIQhACEIQAhCEAIQhACEIQAhCEAIQhACEIQAhRe8DEgc0naNsRtzqsZSUeWwPLDnAY3c1zdr6U/DctJa+kTjmVxz1uOPXIO3k2jG3F3klJekEYwv/OFVwb9ovJz8fuqn2s5kef0XHP6hkfxikODuX9J26KA6UjT881wjp/5HyWRMNT6LQ9dn9/sDv2dJ2Zj1+ybh23E7OnP7LzX9SPiPl90C1H4vMFZR+o5V2ky8Hq0czXd0g8ihxXlw2nKCCx5BF4LXe4zHBdRszpo0tAn7LrhvAXHjTJd+n18MnEuGXb6OglckbRIrW21kgqxwdyPySdpcvStNcGLFpX1VLoKq2qk1YMgibMhP7qFhtRDqEIQthkCEIQAhCEAIQhACEIQAhCEAIQq5rQ1gq40QFiKrR2zpM1vdWht3SVzs/Bcs9Vjj1z+QOvtG042Yu8lpbb0qp3blycu0nOwrzr7lLPl1PgPquSeqyS+PANxatvudmSkJLU44mnNJPtNMKD3VHW1+pXM1bt8ksZkmGpJ8lQ+1HK7kqXSa3qp8ixpELTOcyo9Z4qgyckGTitbSAyHHRZ3zr6pRhJwBPgmo7DI7CN3+JWpoGQ/kjfGvorP/wA2TMNb/c5g+ax+jI/fF/lX2C1NFMDmFIyca+vusfpv5xnx+oUDZ3ZFh/7NWtoF7bW4UpUUzathY+lDm9mYlwydTtDnqtOYXaeRB+arkJGIPiFuxZsmJ3FmW72drZNoskFWuB9/JONcvOGy0wu+q2di6RSx57wrnf4Xr1Mf1BP5ocM7kRlC5J3TEV7r1hdX4vD7/wAk2s9VQhC7gCEIQAhCEAIQhACEKue0NYKuNEBYqp7S1gq4ge657afSwCoj881ytt2851akmq4MuuhHiPL/AGLR120elQbczzXMW/bxdnXxWmfK52dBx+SrEgGAqdT9FwTzTyfJ8eiWNPtLnZ3cbh91U6YDieOHklnPJ4rAPisFwQvdNX6C4KouUHP8FAGtwvPL2WVkLN/T1WN6uaabsh4FZCIwfi7x5NF/mmrJYx/6rPJMRiS1275C7zKU30WjWxWd7zRjS7kK+eiuOy93/lkYyuQO+7yb9V1Fg6JWmb/yH9TH8DC3e4XDsj1Vkf8ATZolDut3oxQljh2if7hlwotv4bK1aiWjk6WZuUkh5iMelSpDaLW9yGNvEgvPm4rpelvRaJkb5Y27rmtwaKA01Gea4uO8X1XLmU8UtshQ47bc5/fQaCjfQBLyWx78XuJGpJuWCAMvP7LLWE4ei5ZTshGO/Iq3c5eKyYCMfUgfdALcz5AlamDIjHBRc0IdO3j6BUutOgHmVKYJFo4KNaYH1IVRtIzp4V+qg608B+c1mkyFrnnXzofcKpzuA8KhVm06fJBkdy9FmkyEq8/P7IVZcfiHmVlZUwe+oQhfWGYIQhACEIQAsOdS8pO37WjiHaN+n10XG7Z6VudcDQaD89VzZ9Vjw99+i0dLtTpKyMUbedfsuL2n0gc8mrjyWpltjnm6pP5iqagY9o6ZDxzXi5tTPN3wvQLXSufy1NwUN4DC86nAch9VS+YnHwAwQRqfBakQnvE8UEjP7KLn/wCgswQveaMBJ4fNZJkMB/8ApThie80Y0k8Amm2SOP8A5XbzvgYf/p30Tuyo5bVIIox1ceL9wUAbmScSeazSt15BHZ/RwyO3TV7heWR0NP7391q7HZHRJrGnrAGk5RuNQKZvxJ5XLa7I2NHZmbkYxvc495x1J+SeJXsYdLGPMuymqsfRmzxOD2sq8Goc8ueQdRvFbMlYJXNdItpGSeGxwuO+57ZZ3NN8UEbg471MC80aOZXXGCjwkDparG8oFyQ2vthlnjL3n+1ubjoFlJqKt9A1fTTbTI4yw3uc3DgTRecw0oMTdySHSHa88toG6QXPJe4mhaxuAB0y8kzZgGMAqTTEuxJJqT5lfNaybyS3++l9itjQmobgPf3WXyu1u0w9Es60Zeyx1bjl4n7ri22Y2WOnCodatAlrbaGRN3nurkA2+pyFVrNhbYdI5zXxjs31vFL8CFvjp24uXhENs6c8+SyYnm8inO73VpmOVByACrPnxKx4IYDQMXf4/VYL26eZr6BRdLfQKyKPQVKyoGA52Vw8va9RLNSmHR0vddwCoNopgKe6y2S8lD9MdPVCh1p1QrQPoJCEL6YyBCKpPaG1GQtq435DM/QKNpK2BqSQNBJIAGJK5fbXS4Nq2Pzz+35gtFt/pU6TA0GQGH3PFcy6dzychmTlzXjajXt/y4v1/wCF6HrbtdzzWv580o5ubzSuWLj9FWJQ3u3n4j8go8ScfMrzPNslknyk3C4aDHxS87qC7FW1uuuHqUQ2ZzzusBJ/MVmiFERIF6Ys0LnmjWkngmzYo4/+R28R+xnzdksS7QcRutpGz4W3E8ziVk2l2Cw2Jkd8rqn4GGprxOSrm2o4jdYBGzRufM4lLCLipt/BmsHk9FINZrcvR+gFl3YHOu7b+FeyKX+eH1Xn/VUvd2ffyXfdBLWDE5gxa7erXEOFB7Lr0DTzK/TB1JKg5ywXLXbU23FA0ukd3QSQMQAK1OnivoW1FWwanpV0vEDGMgLH2iYlkTXO3WtpTfkef2taDW9J9HbVZLM0jr+tmko6eZwcXSPwxp3RgBkF5u+2RzTyWoMaWyOd1cRc6jGbwoSQd5rjQuIF3aWp2x0ldG7dZutcMGtbVra6l+8XGi5pZpOe2Fce7KezbT6axMbWPtk1pW4CnDErg9rbbdJR8pLnOvZG3F2h/iwa+S5CHpFJMBHGwB375XXgXXkNwHqVv4bSGDsCrrqvf2nuIFK/mC4NROV/1Xf2XX9yWQsOynCr3NAe81c6t3ACuQCvLGDFxPBv1VLp3PPacT+aKbWLzpy3O2Ylon+BobxxKi5pPeJKwXDVVPm0WHLBi0WZrm7rmgg6oDmgXegUWMc7AErbbO6Kyy3kUC3QxSnwganrEzZ9mSy9xp50XbWDolDHe7tH0W3G60UaAOS78eg8zZaONsHQwtvkKdfs9jBcFu55Vp7a9dX8KEOkDR7TZVaGW5dDar1pbXGuTLGwKb6wqihcu0h9HbyN5L9aud290oDAWxm/Mj2H1Xv5ckMUd0mZGy210iZCCAQX+jefHgvPdp7YdI4kkmqVtVsLjiqbm43uyGQ4u+i+b1OqlnddR9FMBle04kDLU8lB7ibhcBgPmVFzybzX80WHO/19VzGJJpAuz9lJoqbquJ8b1fZ9nEt3nkMZqc+QzVh2gGDdhbTV7u8eWgWaj5YM/oGs7U7qaMF7jz+FRk2m4jdjAjZoMTzOJShBN5v4lZN3H2Rz8IA0fmasw/L1gNP7jThn5ZKZmph2fU+a1FMtj+I053k+COvp3buJxVLj4fNR3qKkI2i0Bt7sK40J9lHYnTGWFzi2KXSoLe0K6OooySEqYsBpUkNGdSunFLbzXP5v/QNjbun00kUgYZd7dpSu45pcMRTS/DReeW3pDaJInxSOfQlpIc51CQa0IOJuXTzyxxyNcztAgtdvDsk4tPmud6TydZKKbu8caUpdqQchmvY0s235p/e6+xUUdH9qNilO+3f3hu3uuF9x5C/yTu1+oklPVNDamriSTvkVNKmtAcwKA0yXPlgaag1GFaUB1ogzrol8rR24oQ2Pd2zobLtJrAQ4NaG0uYKeGKyzbpJO6NaVx9FooLYQSQcbqqBmvrW9c08EJeDojjxKNUmbiLa9oc6jWtPgKeZK2thtUpulZQ4imHpmuas1qBN9RyXpnRjZjZGNJIIIxpfyI81hPTOSqMUcWbCo8x6NXBYHyG4FdFs3oUTQv7I44+S6OyWZkfdHjmmDaFsxaKEeZcnKU2PYsMQuaCdTem3yJd06oknXaqiqRS6SZKyWhVSTpd71rbFlksy18xV8jkq9a2BOZq1lqjW3kakbRGtTiQ0T4r0Jl8V6Fq2EPRdu9I6AtYfv9lxs1oc8619fsqprQXu1Jx/NFF0gFzc7iczwHBeXnzzzyuX6GZYX7uBq7M6clSTnl7qJuN/km7PYDIA5xDWAXuPsNVpSshRCxz3AAVrgAtj1ccPepJJp+1p4nM8FXLbQBuwjdbgXfud45cksI8z9yq2o9AtnmfIavNeGTR7BVBg/MFnerdTkApGje9edMhz1WHLAbhN5uGp+SwJKXNu45/ZQc4m8nl/pZZ+FKBkDwWC7QeJUXSeKtZYzSriGjiqotgpLlNtnJvPZGpWTamN7gqfiPySksxce0a+y2KKQGDamtuYKn4j8lpLZtVz3ljAXvGOTG8ytg8VByqMsfBUwQhlbySby51Kn5BbYSS7RBFwmaD1jGyNdiG0u4AO7y10uzDK7djBYwY1xaKC6mNccV0dSTdel7BDV0pJAG/TChJAv5rrw5ZRjJpclTEtoxNjs5aBcAABxJx54rk3M43L0WfZYmYY2tN/7swciFyu2+iE9mG84BzPibgODhkurSt7XZvxOKVPs0RuwWAVlzVGi7DcnXRMOXef0/wCkG6epccSNzzAI9VwIXZ9ANlb0vWnBguuPeN3K4VKl0JyW12eoC1LP6pa8vUTIsd559j7rUqXzJQvUTKsdwsa6xRc9KGVR69NxbGt5QeEv+oQbSliyTwlJ2q50yokkUZLEXQoVjpELDgC+8AN0X1xOvAcFjDn7clhop+eidhgEbeskx/YzXieC8BKzMILIA3flub+0Zu+yrtVtMlxuaO60YBVSTPkdVxv9ANFmNuTfz6BG/CBJl2OOmiv6rNx3RxxPIKDnNZSl7tchy1VTnlxqT4lY0Cx84Ao24ep5qkki/wAAsF+iuh2e9157LdT7rJRYKA5Ox7PJFXncbxxWHWyOK6MbzviP57LXWi1ufe414fZbdqQH322Nl0YqfiPySU9oLr3Gqov5DUrO9TDzKMhKhzuCOs08yiOFz8Kq8WVre8anQKqNgWFXYAlWtsoHfd4DFPQWWR/dG6PVbOx7BaL3XldWPTykKNRDG910baDXNPbN6NhgG+ampJ5k1W/js4aKAUWSxehDTqK5KKsiDRQCijLQgggEG4gioI0ITD2qiRq21Qo5PanQOGQkxuMZ07zfCt4Wld/TqWt0kdP+w+S9AIWWsTky3M5DZn9Po2kGZ2//ABb2W+JxPouus8DWNDWANaMABQBXthVjYUpsxbb7KNxQcxPdQoOiU2koQcoFNyxJR7aLBqiUQcqnKbnql71iWjDiq3PUXSKDnqEokZFEvVJkUDKlkotJQl+tQlkHLJEGN6x+H7W/Efolp5zI7efngPkOCLTaS91TgLmNyAWYmVvwAxOnAcV4j9I2EmMLuAzOQCm6e7dZhrmeaolnrc25oPnxOqiZcm3n3WO0FgeBx9kRRueeyCeOQTEOzw0b0xoNM1XattXbsQ3W60vPJbFCuwMARw3u7T8h9kja9oOkPaNBoEpvHE+eZQBXAfNUlkg6puWXOaMLzxw8ldFs57v4jU4q9sccf83eaqjYFYrM9+A8Smf0zGd47x0CZjjkk/i3gtpYtkMbebzxXTj07kU1kFmkkuaN1q21h2E1t5vPFbSOIZJiOJejj08YloVFn0VjYU4IkdWutRKK7ig5MvCoclAocFAwFMhqua1NoEG2ZXMsicbErmxq7UQUZZla2zpgKSu0CxiVToU7RQe1SgIus6StNnW3LUpaWrBxBoJWUSr1sbU1ISBc7QFXNVb0wWqiVYUShN5VZcr3tVRCxolFZchZohQlF0YrXIDPQIktGlzRgPmVG0TCm63LE6lNWTZ4pvymjRfTDzXkqJSiy2N0huwzJwTzp44LmDffmdOZy5JK37aLuxEN1ozFxP0CSiflQkrN8dAvtUrnmrjX2HAKtja4X/mibh2e517rh6/ZNNlZHcwbzuHzKiTYKrPskm95p7q79RGy5gqfzNH6eSTvGg0CagsIGS3wwSkUU3HvxNBoE1ZrEG5JxsKYhshOAK7IYFEGYYk5DErbPs5xyWwj2UQF1xSRRaKNNsjUm2aitY1b4giI1hzEy1qi5qzoCUkaWfGti6NVOiUooo1isDVaI0FqUAaFZRYYFZurIFDlkOWZAq1CEy9Rc5RcFGqgIPclpzcrZHKiXBYsGrtRWskctnalrJStEkUrLku9ylKVUtLIBVL1cqHFYshWhZQsLA9ZrI2Nu/JkK6rX23aBlxubk3XiUIXnhllm2cXUJNAngGRXNFXH8xQhRIFgsjn3vdQfC1PWezNbgEIXp4scUkwP2ezb2C2MOw64nyQhbpOgbOy7CaMltI7ExowQhWPVlKZ7Y1uASUm1NEIWhzdkMWW1FxKbaFhC7cPxKSqpUQhbwG4q3sQhClRaoELCEBlpVlVlCArcFAtQhQhghUuQhQC0pS0rkIWLBqrZItXK9CFzzAuXrIKELSCLku5CFrkQihCFi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632" name="AutoShape 8" descr="data:image/jpeg;base64,/9j/4AAQSkZJRgABAQAAAQABAAD/2wCEAAkGBhMSERQUEhQUFRUUFBQUFBcUFBQUFRQUFBAVFBQUFhcXHSYeFxkjGRQVHy8gIycpLCwsFR4xNTAqNSYrLCkBCQoKDgwOFw8PGiklHBwtKSksKSwsKS8vKSksLCwpLCwsKSksLSksKSwpLCkpKSwsKSkpLCwpLCwsKSksKSwpLP/AABEIALcBEwMBIgACEQEDEQH/xAAcAAACAgMBAQAAAAAAAAAAAAAABAIDAQUGBwj/xAA7EAABAwEFBAgFAwQCAwEAAAABAAIDEQQhMUFRBRJhcQYTIjKBkaGxUsHR4fAUQmIHcpLxM4I0Q7IV/8QAGgEBAQADAQEAAAAAAAAAAAAAAAECAwQFBv/EACwRAAICAQQCAQIEBwAAAAAAAAABAhEDBBIhMUFRMgVhFHGRoRMiI4GxwdH/2gAMAwEAAhEDEQA/APcUIQgBCEIAQhCAEIQgBCEIAQhCAEIQgBCEIAQhCAEIQgBCEIAQhCAEIQgBCEIAQhYJQASqnvQ96WlkWaQJPmVP6lKTzpJ1rRuiG4/UIWl/WoWO9Es61CEKGQIQhACEIQAhCEAIQhACEIQAhCEAIQhACEIQAhRe8DEgc0naNsRtzqsZSUeWwPLDnAY3c1zdr6U/DctJa+kTjmVxz1uOPXIO3k2jG3F3klJekEYwv/OFVwb9ovJz8fuqn2s5kef0XHP6hkfxikODuX9J26KA6UjT881wjp/5HyWRMNT6LQ9dn9/sDv2dJ2Zj1+ybh23E7OnP7LzX9SPiPl90C1H4vMFZR+o5V2ky8Hq0czXd0g8ihxXlw2nKCCx5BF4LXe4zHBdRszpo0tAn7LrhvAXHjTJd+n18MnEuGXb6OglckbRIrW21kgqxwdyPySdpcvStNcGLFpX1VLoKq2qk1YMgibMhP7qFhtRDqEIQthkCEIQAhCEAIQhACEIQAhCEAIQq5rQ1gq40QFiKrR2zpM1vdWht3SVzs/Bcs9Vjj1z+QOvtG042Yu8lpbb0qp3blycu0nOwrzr7lLPl1PgPquSeqyS+PANxatvudmSkJLU44mnNJPtNMKD3VHW1+pXM1bt8ksZkmGpJ8lQ+1HK7kqXSa3qp8ixpELTOcyo9Z4qgyckGTitbSAyHHRZ3zr6pRhJwBPgmo7DI7CN3+JWpoGQ/kjfGvorP/wA2TMNb/c5g+ax+jI/fF/lX2C1NFMDmFIyca+vusfpv5xnx+oUDZ3ZFh/7NWtoF7bW4UpUUzathY+lDm9mYlwydTtDnqtOYXaeRB+arkJGIPiFuxZsmJ3FmW72drZNoskFWuB9/JONcvOGy0wu+q2di6RSx57wrnf4Xr1Mf1BP5ocM7kRlC5J3TEV7r1hdX4vD7/wAk2s9VQhC7gCEIQAhCEAIQhACEKue0NYKuNEBYqp7S1gq4ge657afSwCoj881ytt2851akmq4MuuhHiPL/AGLR120elQbczzXMW/bxdnXxWmfK52dBx+SrEgGAqdT9FwTzTyfJ8eiWNPtLnZ3cbh91U6YDieOHklnPJ4rAPisFwQvdNX6C4KouUHP8FAGtwvPL2WVkLN/T1WN6uaabsh4FZCIwfi7x5NF/mmrJYx/6rPJMRiS1275C7zKU30WjWxWd7zRjS7kK+eiuOy93/lkYyuQO+7yb9V1Fg6JWmb/yH9TH8DC3e4XDsj1Vkf8ATZolDut3oxQljh2if7hlwotv4bK1aiWjk6WZuUkh5iMelSpDaLW9yGNvEgvPm4rpelvRaJkb5Y27rmtwaKA01Gea4uO8X1XLmU8UtshQ47bc5/fQaCjfQBLyWx78XuJGpJuWCAMvP7LLWE4ei5ZTshGO/Iq3c5eKyYCMfUgfdALcz5AlamDIjHBRc0IdO3j6BUutOgHmVKYJFo4KNaYH1IVRtIzp4V+qg608B+c1mkyFrnnXzofcKpzuA8KhVm06fJBkdy9FmkyEq8/P7IVZcfiHmVlZUwe+oQhfWGYIQhACEIQAsOdS8pO37WjiHaN+n10XG7Z6VudcDQaD89VzZ9Vjw99+i0dLtTpKyMUbedfsuL2n0gc8mrjyWpltjnm6pP5iqagY9o6ZDxzXi5tTPN3wvQLXSufy1NwUN4DC86nAch9VS+YnHwAwQRqfBakQnvE8UEjP7KLn/wCgswQveaMBJ4fNZJkMB/8ApThie80Y0k8Amm2SOP8A5XbzvgYf/p30Tuyo5bVIIox1ceL9wUAbmScSeazSt15BHZ/RwyO3TV7heWR0NP7391q7HZHRJrGnrAGk5RuNQKZvxJ5XLa7I2NHZmbkYxvc495x1J+SeJXsYdLGPMuymqsfRmzxOD2sq8Goc8ueQdRvFbMlYJXNdItpGSeGxwuO+57ZZ3NN8UEbg471MC80aOZXXGCjwkDparG8oFyQ2vthlnjL3n+1ubjoFlJqKt9A1fTTbTI4yw3uc3DgTRecw0oMTdySHSHa88toG6QXPJe4mhaxuAB0y8kzZgGMAqTTEuxJJqT5lfNaybyS3++l9itjQmobgPf3WXyu1u0w9Es60Zeyx1bjl4n7ri22Y2WOnCodatAlrbaGRN3nurkA2+pyFVrNhbYdI5zXxjs31vFL8CFvjp24uXhENs6c8+SyYnm8inO73VpmOVByACrPnxKx4IYDQMXf4/VYL26eZr6BRdLfQKyKPQVKyoGA52Vw8va9RLNSmHR0vddwCoNopgKe6y2S8lD9MdPVCh1p1QrQPoJCEL6YyBCKpPaG1GQtq435DM/QKNpK2BqSQNBJIAGJK5fbXS4Nq2Pzz+35gtFt/pU6TA0GQGH3PFcy6dzychmTlzXjajXt/y4v1/wCF6HrbtdzzWv580o5ubzSuWLj9FWJQ3u3n4j8go8ScfMrzPNslknyk3C4aDHxS87qC7FW1uuuHqUQ2ZzzusBJ/MVmiFERIF6Ys0LnmjWkngmzYo4/+R28R+xnzdksS7QcRutpGz4W3E8ziVk2l2Cw2Jkd8rqn4GGprxOSrm2o4jdYBGzRufM4lLCLipt/BmsHk9FINZrcvR+gFl3YHOu7b+FeyKX+eH1Xn/VUvd2ffyXfdBLWDE5gxa7erXEOFB7Lr0DTzK/TB1JKg5ywXLXbU23FA0ukd3QSQMQAK1OnivoW1FWwanpV0vEDGMgLH2iYlkTXO3WtpTfkef2taDW9J9HbVZLM0jr+tmko6eZwcXSPwxp3RgBkF5u+2RzTyWoMaWyOd1cRc6jGbwoSQd5rjQuIF3aWp2x0ldG7dZutcMGtbVra6l+8XGi5pZpOe2Fce7KezbT6axMbWPtk1pW4CnDErg9rbbdJR8pLnOvZG3F2h/iwa+S5CHpFJMBHGwB375XXgXXkNwHqVv4bSGDsCrrqvf2nuIFK/mC4NROV/1Xf2XX9yWQsOynCr3NAe81c6t3ACuQCvLGDFxPBv1VLp3PPacT+aKbWLzpy3O2Ylon+BobxxKi5pPeJKwXDVVPm0WHLBi0WZrm7rmgg6oDmgXegUWMc7AErbbO6Kyy3kUC3QxSnwganrEzZ9mSy9xp50XbWDolDHe7tH0W3G60UaAOS78eg8zZaONsHQwtvkKdfs9jBcFu55Vp7a9dX8KEOkDR7TZVaGW5dDar1pbXGuTLGwKb6wqihcu0h9HbyN5L9aud290oDAWxm/Mj2H1Xv5ckMUd0mZGy210iZCCAQX+jefHgvPdp7YdI4kkmqVtVsLjiqbm43uyGQ4u+i+b1OqlnddR9FMBle04kDLU8lB7ibhcBgPmVFzybzX80WHO/19VzGJJpAuz9lJoqbquJ8b1fZ9nEt3nkMZqc+QzVh2gGDdhbTV7u8eWgWaj5YM/oGs7U7qaMF7jz+FRk2m4jdjAjZoMTzOJShBN5v4lZN3H2Rz8IA0fmasw/L1gNP7jThn5ZKZmph2fU+a1FMtj+I053k+COvp3buJxVLj4fNR3qKkI2i0Bt7sK40J9lHYnTGWFzi2KXSoLe0K6OooySEqYsBpUkNGdSunFLbzXP5v/QNjbun00kUgYZd7dpSu45pcMRTS/DReeW3pDaJInxSOfQlpIc51CQa0IOJuXTzyxxyNcztAgtdvDsk4tPmud6TydZKKbu8caUpdqQchmvY0s235p/e6+xUUdH9qNilO+3f3hu3uuF9x5C/yTu1+oklPVNDamriSTvkVNKmtAcwKA0yXPlgaag1GFaUB1ogzrol8rR24oQ2Pd2zobLtJrAQ4NaG0uYKeGKyzbpJO6NaVx9FooLYQSQcbqqBmvrW9c08EJeDojjxKNUmbiLa9oc6jWtPgKeZK2thtUpulZQ4imHpmuas1qBN9RyXpnRjZjZGNJIIIxpfyI81hPTOSqMUcWbCo8x6NXBYHyG4FdFs3oUTQv7I44+S6OyWZkfdHjmmDaFsxaKEeZcnKU2PYsMQuaCdTem3yJd06oknXaqiqRS6SZKyWhVSTpd71rbFlksy18xV8jkq9a2BOZq1lqjW3kakbRGtTiQ0T4r0Jl8V6Fq2EPRdu9I6AtYfv9lxs1oc8619fsqprQXu1Jx/NFF0gFzc7iczwHBeXnzzzyuX6GZYX7uBq7M6clSTnl7qJuN/km7PYDIA5xDWAXuPsNVpSshRCxz3AAVrgAtj1ccPepJJp+1p4nM8FXLbQBuwjdbgXfud45cksI8z9yq2o9AtnmfIavNeGTR7BVBg/MFnerdTkApGje9edMhz1WHLAbhN5uGp+SwJKXNu45/ZQc4m8nl/pZZ+FKBkDwWC7QeJUXSeKtZYzSriGjiqotgpLlNtnJvPZGpWTamN7gqfiPySksxce0a+y2KKQGDamtuYKn4j8lpLZtVz3ljAXvGOTG8ytg8VByqMsfBUwQhlbySby51Kn5BbYSS7RBFwmaD1jGyNdiG0u4AO7y10uzDK7djBYwY1xaKC6mNccV0dSTdel7BDV0pJAG/TChJAv5rrw5ZRjJpclTEtoxNjs5aBcAABxJx54rk3M43L0WfZYmYY2tN/7swciFyu2+iE9mG84BzPibgODhkurSt7XZvxOKVPs0RuwWAVlzVGi7DcnXRMOXef0/wCkG6epccSNzzAI9VwIXZ9ANlb0vWnBguuPeN3K4VKl0JyW12eoC1LP6pa8vUTIsd559j7rUqXzJQvUTKsdwsa6xRc9KGVR69NxbGt5QeEv+oQbSliyTwlJ2q50yokkUZLEXQoVjpELDgC+8AN0X1xOvAcFjDn7clhop+eidhgEbeskx/YzXieC8BKzMILIA3flub+0Zu+yrtVtMlxuaO60YBVSTPkdVxv9ANFmNuTfz6BG/CBJl2OOmiv6rNx3RxxPIKDnNZSl7tchy1VTnlxqT4lY0Cx84Ao24ep5qkki/wAAsF+iuh2e9157LdT7rJRYKA5Ox7PJFXncbxxWHWyOK6MbzviP57LXWi1ufe414fZbdqQH322Nl0YqfiPySU9oLr3Gqov5DUrO9TDzKMhKhzuCOs08yiOFz8Kq8WVre8anQKqNgWFXYAlWtsoHfd4DFPQWWR/dG6PVbOx7BaL3XldWPTykKNRDG910baDXNPbN6NhgG+ampJ5k1W/js4aKAUWSxehDTqK5KKsiDRQCijLQgggEG4gioI0ITD2qiRq21Qo5PanQOGQkxuMZ07zfCt4Wld/TqWt0kdP+w+S9AIWWsTky3M5DZn9Po2kGZ2//ABb2W+JxPouus8DWNDWANaMABQBXthVjYUpsxbb7KNxQcxPdQoOiU2koQcoFNyxJR7aLBqiUQcqnKbnql71iWjDiq3PUXSKDnqEokZFEvVJkUDKlkotJQl+tQlkHLJEGN6x+H7W/Efolp5zI7efngPkOCLTaS91TgLmNyAWYmVvwAxOnAcV4j9I2EmMLuAzOQCm6e7dZhrmeaolnrc25oPnxOqiZcm3n3WO0FgeBx9kRRueeyCeOQTEOzw0b0xoNM1XattXbsQ3W60vPJbFCuwMARw3u7T8h9kja9oOkPaNBoEpvHE+eZQBXAfNUlkg6puWXOaMLzxw8ldFs57v4jU4q9sccf83eaqjYFYrM9+A8Smf0zGd47x0CZjjkk/i3gtpYtkMbebzxXTj07kU1kFmkkuaN1q21h2E1t5vPFbSOIZJiOJejj08YloVFn0VjYU4IkdWutRKK7ig5MvCoclAocFAwFMhqua1NoEG2ZXMsicbErmxq7UQUZZla2zpgKSu0CxiVToU7RQe1SgIus6StNnW3LUpaWrBxBoJWUSr1sbU1ISBc7QFXNVb0wWqiVYUShN5VZcr3tVRCxolFZchZohQlF0YrXIDPQIktGlzRgPmVG0TCm63LE6lNWTZ4pvymjRfTDzXkqJSiy2N0huwzJwTzp44LmDffmdOZy5JK37aLuxEN1ozFxP0CSiflQkrN8dAvtUrnmrjX2HAKtja4X/mibh2e517rh6/ZNNlZHcwbzuHzKiTYKrPskm95p7q79RGy5gqfzNH6eSTvGg0CagsIGS3wwSkUU3HvxNBoE1ZrEG5JxsKYhshOAK7IYFEGYYk5DErbPs5xyWwj2UQF1xSRRaKNNsjUm2aitY1b4giI1hzEy1qi5qzoCUkaWfGti6NVOiUooo1isDVaI0FqUAaFZRYYFZurIFDlkOWZAq1CEy9Rc5RcFGqgIPclpzcrZHKiXBYsGrtRWskctnalrJStEkUrLku9ylKVUtLIBVL1cqHFYshWhZQsLA9ZrI2Nu/JkK6rX23aBlxubk3XiUIXnhllm2cXUJNAngGRXNFXH8xQhRIFgsjn3vdQfC1PWezNbgEIXp4scUkwP2ezb2C2MOw64nyQhbpOgbOy7CaMltI7ExowQhWPVlKZ7Y1uASUm1NEIWhzdkMWW1FxKbaFhC7cPxKSqpUQhbwG4q3sQhClRaoELCEBlpVlVlCArcFAtQhQhghUuQhQC0pS0rkIWLBqrZItXK9CFzzAuXrIKELSCLku5CFrkQihCFiU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6636" name="Picture 12" descr="http://www.dpughphoto.com/images/leaf%20beetle%20durham%2092705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614222" y="3861622"/>
            <a:ext cx="3325756" cy="266700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Consumers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bear-tracker.com/newimages/deerteeth92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810000" cy="2162176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7924800" cy="3810000"/>
          </a:xfrm>
        </p:spPr>
        <p:txBody>
          <a:bodyPr/>
          <a:lstStyle/>
          <a:p>
            <a:pPr lvl="1" eaLnBrk="1" hangingPunct="1"/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Herbivores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, such as deer and rabbits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eat plants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Most herbivores have flat teeth for grinding plant materials.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7172" name="Picture 4" descr="giraff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819400"/>
            <a:ext cx="261352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eer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99200" y="4724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Palomino_Rabbi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05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Herbivores</a:t>
            </a:r>
          </a:p>
        </p:txBody>
      </p:sp>
      <p:pic>
        <p:nvPicPr>
          <p:cNvPr id="38916" name="Picture 4" descr="http://3.bp.blogspot.com/_UyiffDFtfIU/SdNmlTL06EI/AAAAAAAABOk/XxNQpA3ZGu4/s400/manate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9018" y="2590800"/>
            <a:ext cx="3144982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4114800"/>
          </a:xfrm>
        </p:spPr>
        <p:txBody>
          <a:bodyPr/>
          <a:lstStyle/>
          <a:p>
            <a:pPr lvl="1" eaLnBrk="1" hangingPunct="1"/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Carnivores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, such as frogs and lions,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eat animals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Most carnivores sharp teeth or beaks for tearing meat.</a:t>
            </a:r>
          </a:p>
          <a:p>
            <a:pPr lvl="1" eaLnBrk="1" hangingPunct="1"/>
            <a:endParaRPr lang="en-US" sz="24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8196" name="Picture 5" descr="o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529" y="2819400"/>
            <a:ext cx="483747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7" descr="9k="/>
          <p:cNvSpPr>
            <a:spLocks noChangeAspect="1" noChangeArrowheads="1"/>
          </p:cNvSpPr>
          <p:nvPr/>
        </p:nvSpPr>
        <p:spPr bwMode="auto">
          <a:xfrm>
            <a:off x="3633788" y="2724150"/>
            <a:ext cx="1876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8" name="AutoShape 9" descr="9k="/>
          <p:cNvSpPr>
            <a:spLocks noChangeAspect="1" noChangeArrowheads="1"/>
          </p:cNvSpPr>
          <p:nvPr/>
        </p:nvSpPr>
        <p:spPr bwMode="auto">
          <a:xfrm>
            <a:off x="3633788" y="2724150"/>
            <a:ext cx="1876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199" name="AutoShape 11" descr="9k="/>
          <p:cNvSpPr>
            <a:spLocks noChangeAspect="1" noChangeArrowheads="1"/>
          </p:cNvSpPr>
          <p:nvPr/>
        </p:nvSpPr>
        <p:spPr bwMode="auto">
          <a:xfrm>
            <a:off x="3633788" y="2724150"/>
            <a:ext cx="1876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8200" name="AutoShape 13" descr="9k="/>
          <p:cNvSpPr>
            <a:spLocks noChangeAspect="1" noChangeArrowheads="1"/>
          </p:cNvSpPr>
          <p:nvPr/>
        </p:nvSpPr>
        <p:spPr bwMode="auto">
          <a:xfrm>
            <a:off x="3633788" y="2724150"/>
            <a:ext cx="18764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8201" name="Picture 21" descr="shark_eats_seal_RE_EU_amp_USA_vs_Russia_MKII-s468x397-52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504" y="2895600"/>
            <a:ext cx="386350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4" descr="wol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694237"/>
            <a:ext cx="3636451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23" descr="Orange-blue Poison Dart Frog (Dendrobates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2590800"/>
            <a:ext cx="22860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Carnivores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371600"/>
            <a:ext cx="7924800" cy="4114800"/>
          </a:xfrm>
        </p:spPr>
        <p:txBody>
          <a:bodyPr/>
          <a:lstStyle/>
          <a:p>
            <a:pPr lvl="1" eaLnBrk="1" hangingPunct="1"/>
            <a:r>
              <a:rPr lang="en-US" sz="2400" b="1" u="sng" dirty="0" smtClean="0">
                <a:solidFill>
                  <a:schemeClr val="bg1"/>
                </a:solidFill>
                <a:latin typeface="Cambria" pitchFamily="18" charset="0"/>
              </a:rPr>
              <a:t>Omnivores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, such as pigs and humans, </a:t>
            </a:r>
            <a:r>
              <a:rPr lang="en-US" sz="2400" u="sng" dirty="0" smtClean="0">
                <a:solidFill>
                  <a:schemeClr val="bg1"/>
                </a:solidFill>
                <a:latin typeface="Cambria" pitchFamily="18" charset="0"/>
              </a:rPr>
              <a:t>eat both plants and animals</a:t>
            </a:r>
            <a:r>
              <a:rPr lang="en-US" sz="2400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Most omnivores have both flat and sharp teeth.</a:t>
            </a:r>
          </a:p>
          <a:p>
            <a:pPr eaLnBrk="1" hangingPunct="1">
              <a:buFontTx/>
              <a:buNone/>
            </a:pPr>
            <a:endParaRPr lang="en-US" sz="2800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9220" name="Picture 4" descr="bi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24200"/>
            <a:ext cx="24653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ig-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4350" y="3717925"/>
            <a:ext cx="4819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be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962400"/>
            <a:ext cx="35814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 smtClean="0">
                <a:solidFill>
                  <a:srgbClr val="FFC000"/>
                </a:solidFill>
                <a:latin typeface="Showcard Gothic" pitchFamily="82" charset="0"/>
                <a:ea typeface="+mj-ea"/>
                <a:cs typeface="+mj-cs"/>
              </a:rPr>
              <a:t>Omnivore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b="1" u="sng" dirty="0" smtClean="0">
                <a:solidFill>
                  <a:schemeClr val="bg1"/>
                </a:solidFill>
                <a:latin typeface="Cambria" pitchFamily="18" charset="0"/>
              </a:rPr>
              <a:t>Decomposers</a:t>
            </a:r>
            <a:r>
              <a:rPr lang="en-US" b="1" dirty="0" smtClean="0">
                <a:solidFill>
                  <a:schemeClr val="bg1"/>
                </a:solidFill>
                <a:latin typeface="Cambria" pitchFamily="18" charset="0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 such as earthworms and bacteria, </a:t>
            </a:r>
            <a:r>
              <a:rPr lang="en-US" u="sng" dirty="0" smtClean="0">
                <a:solidFill>
                  <a:schemeClr val="bg1"/>
                </a:solidFill>
                <a:latin typeface="Cambria" pitchFamily="18" charset="0"/>
              </a:rPr>
              <a:t>eat dead organisms</a:t>
            </a:r>
            <a:r>
              <a:rPr lang="en-US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0244" name="Picture 5" descr="mush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14325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W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8600" y="0"/>
            <a:ext cx="48768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howcard Gothic" pitchFamily="82" charset="0"/>
                <a:ea typeface="+mj-ea"/>
                <a:cs typeface="+mj-cs"/>
              </a:rPr>
              <a:t>Decomposers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C000"/>
      </a:accent2>
      <a:accent3>
        <a:srgbClr val="00B0F0"/>
      </a:accent3>
      <a:accent4>
        <a:srgbClr val="FF0000"/>
      </a:accent4>
      <a:accent5>
        <a:srgbClr val="E36C09"/>
      </a:accent5>
      <a:accent6>
        <a:srgbClr val="F79646"/>
      </a:accent6>
      <a:hlink>
        <a:srgbClr val="9BBB59"/>
      </a:hlink>
      <a:folHlink>
        <a:srgbClr val="D7E3B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1792</TotalTime>
  <Words>611</Words>
  <Application>Microsoft Office PowerPoint</Application>
  <PresentationFormat>On-screen Show (4:3)</PresentationFormat>
  <Paragraphs>127</Paragraphs>
  <Slides>27</Slides>
  <Notes>22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Relationships in  Communities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- Organisms in an ecosystem are constantly interacting in different ways.   - Predation occurs when one organism (the predator) captures and eats another (the prey).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Comparing Food Chains &amp; Food Webs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Ecosystems and Communities</dc:title>
  <dc:creator>smithk</dc:creator>
  <cp:lastModifiedBy>smithk</cp:lastModifiedBy>
  <cp:revision>60</cp:revision>
  <dcterms:created xsi:type="dcterms:W3CDTF">2012-04-19T13:43:06Z</dcterms:created>
  <dcterms:modified xsi:type="dcterms:W3CDTF">2012-05-16T16:52:46Z</dcterms:modified>
</cp:coreProperties>
</file>