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95" r:id="rId3"/>
    <p:sldId id="277" r:id="rId4"/>
    <p:sldId id="281" r:id="rId5"/>
    <p:sldId id="278" r:id="rId6"/>
    <p:sldId id="289" r:id="rId7"/>
    <p:sldId id="290" r:id="rId8"/>
    <p:sldId id="291" r:id="rId9"/>
    <p:sldId id="292" r:id="rId10"/>
    <p:sldId id="293" r:id="rId11"/>
    <p:sldId id="294" r:id="rId12"/>
    <p:sldId id="288" r:id="rId13"/>
    <p:sldId id="279" r:id="rId14"/>
    <p:sldId id="275" r:id="rId15"/>
    <p:sldId id="280" r:id="rId16"/>
    <p:sldId id="282" r:id="rId17"/>
    <p:sldId id="274" r:id="rId18"/>
    <p:sldId id="286" r:id="rId19"/>
    <p:sldId id="287" r:id="rId20"/>
    <p:sldId id="283" r:id="rId21"/>
    <p:sldId id="284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305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4B7FE-8EB9-42AF-9039-F9DB8DC857EF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17144F-6C3E-4E5D-84A6-BF5EF7BA6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98940-3C87-43F8-B468-6E3C1CAE22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9E4FD-8D22-4DE2-ADF9-C97A8D96E3C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60050-2281-4875-9886-04BDC203FA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5DE57-2BE8-4E79-9FE3-6B575239C3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71AE7-0245-4B23-98D2-F4216DF2FB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AF41E-0A54-4798-8D17-C13B74BCB9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DBDE-A267-48BC-9483-83CDD2C5B4BC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A679-A9ED-4D4C-9E93-A2B11A4A1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5D9A-3C5A-4527-9B9D-3C035B9CBF12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BAF7-824A-4848-8D1D-922C0EC69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B8BD-2D5D-4C0C-8482-6A410D1B42D0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4A6A-7A64-4A1F-8774-3D967BDC0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7C0A-DA16-4C7D-990B-70B5FEBCFC93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E863-AC2D-4EFD-9705-16470E9DC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6BBB-0315-4008-839F-DFA618FAD85A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D6E4-8921-48C2-883E-0052D8A15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C463-6A52-49CF-B513-FE24863B9AB5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F6A8-178F-4B4D-9902-B422F2EF6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5A3D-2478-4413-8CA1-A0E7BD851677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4CD6-474D-4BCA-8ECF-22313FCCC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8BA7-1C58-4731-963B-11C986B79ABA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658D-4F0A-47E5-8F78-1DAD299A8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BDFD-E7A6-427E-968E-23DCD1ADC607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8B7A-55B4-4937-AA63-B9D7BDF4F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CBD-C343-4B18-8A6F-C426717D48E2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735B-4695-4385-A110-F8B013A183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5520-E8CC-4EBC-9AE2-C3B7EDD0664B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BA88-479D-40CD-8423-56B619FAA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3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C9357-91D0-49AA-976F-985FBD9B0F15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0E9E7-FF76-4C4F-8098-6071F92D1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74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1200"/>
            <a:ext cx="9144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NUTRITION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believe it or not, you are what you eat…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B6DF89"/>
                </a:solidFill>
              </a:rPr>
              <a:t>      </a:t>
            </a:r>
            <a:r>
              <a:rPr lang="en-US" smtClean="0">
                <a:solidFill>
                  <a:srgbClr val="B6DF89"/>
                </a:solidFill>
                <a:latin typeface="Palatino Linotype" pitchFamily="18" charset="0"/>
              </a:rPr>
              <a:t>Glucose                                   Starch</a:t>
            </a:r>
          </a:p>
        </p:txBody>
      </p:sp>
      <p:pic>
        <p:nvPicPr>
          <p:cNvPr id="32770" name="Picture 4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_49226_pac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67000"/>
            <a:ext cx="752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 descr="i-potatoes-w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60800"/>
            <a:ext cx="3505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on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Fruit_Candl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2323" y="0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B6DF89"/>
                </a:solidFill>
              </a:rPr>
              <a:t>      </a:t>
            </a:r>
            <a:r>
              <a:rPr lang="en-US" smtClean="0">
                <a:solidFill>
                  <a:srgbClr val="B6DF89"/>
                </a:solidFill>
                <a:latin typeface="Palatino Linotype" pitchFamily="18" charset="0"/>
              </a:rPr>
              <a:t>Glucose                                   Starch</a:t>
            </a:r>
          </a:p>
        </p:txBody>
      </p:sp>
      <p:pic>
        <p:nvPicPr>
          <p:cNvPr id="34818" name="Picture 4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i-potatoes-w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60800"/>
            <a:ext cx="3505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 descr="_49226_pac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667000"/>
            <a:ext cx="752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on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Fruit_Candl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2323" y="0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Times" pitchFamily="18" charset="0"/>
              </a:rPr>
              <a:t>Fiber from plant foods helps </a:t>
            </a:r>
            <a:r>
              <a:rPr lang="en-US" sz="3200" u="sng" smtClean="0">
                <a:cs typeface="Times" pitchFamily="18" charset="0"/>
              </a:rPr>
              <a:t>elimination (cellulose)</a:t>
            </a:r>
            <a:r>
              <a:rPr lang="en-US" sz="3200" smtClean="0">
                <a:cs typeface="Times" pitchFamily="18" charset="0"/>
              </a:rPr>
              <a:t>.</a:t>
            </a:r>
          </a:p>
          <a:p>
            <a:pPr lvl="1" eaLnBrk="1" hangingPunct="1"/>
            <a:r>
              <a:rPr lang="en-US" sz="2800" smtClean="0">
                <a:cs typeface="Times" pitchFamily="18" charset="0"/>
              </a:rPr>
              <a:t>These parts are </a:t>
            </a:r>
            <a:r>
              <a:rPr lang="en-US" sz="2800" u="sng" smtClean="0">
                <a:cs typeface="Times" pitchFamily="18" charset="0"/>
              </a:rPr>
              <a:t>not digested</a:t>
            </a:r>
          </a:p>
          <a:p>
            <a:pPr lvl="1" eaLnBrk="1" hangingPunct="1"/>
            <a:r>
              <a:rPr lang="en-US" sz="2800" smtClean="0">
                <a:cs typeface="Times" pitchFamily="18" charset="0"/>
              </a:rPr>
              <a:t>They scrape away and clean all the “gunk” from the intestines</a:t>
            </a:r>
          </a:p>
          <a:p>
            <a:pPr lvl="2" eaLnBrk="1" hangingPunct="1"/>
            <a:r>
              <a:rPr lang="en-US" smtClean="0">
                <a:cs typeface="Times" pitchFamily="18" charset="0"/>
              </a:rPr>
              <a:t>Lots of “gunk” hides in the creases of the villi</a:t>
            </a:r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441373" y="619261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Proteins are necessary for growth and repair of the body’s cells.</a:t>
            </a:r>
          </a:p>
          <a:p>
            <a:pPr lvl="1" eaLnBrk="1" hangingPunct="1"/>
            <a:r>
              <a:rPr lang="en-US" u="sng" smtClean="0"/>
              <a:t>b</a:t>
            </a:r>
            <a:r>
              <a:rPr lang="en-US" u="sng" smtClean="0">
                <a:cs typeface="Times" pitchFamily="18" charset="0"/>
              </a:rPr>
              <a:t>ody makes 12 out of 20 amino acids</a:t>
            </a:r>
          </a:p>
          <a:p>
            <a:pPr lvl="1" eaLnBrk="1" hangingPunct="1"/>
            <a:r>
              <a:rPr lang="en-US" smtClean="0">
                <a:cs typeface="Times" pitchFamily="18" charset="0"/>
              </a:rPr>
              <a:t>other eight essential amino acids come from </a:t>
            </a:r>
            <a:r>
              <a:rPr lang="en-US" u="sng" smtClean="0">
                <a:cs typeface="Times" pitchFamily="18" charset="0"/>
              </a:rPr>
              <a:t>food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422323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48200" y="3505200"/>
            <a:ext cx="44958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What About Vegetarians</a:t>
            </a:r>
            <a:endParaRPr lang="en-US" smtClean="0"/>
          </a:p>
        </p:txBody>
      </p:sp>
      <p:sp>
        <p:nvSpPr>
          <p:cNvPr id="3553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1613" y="1371600"/>
            <a:ext cx="8942387" cy="5486400"/>
          </a:xfrm>
        </p:spPr>
        <p:txBody>
          <a:bodyPr>
            <a:normAutofit/>
          </a:bodyPr>
          <a:lstStyle/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Grains </a:t>
            </a:r>
            <a:r>
              <a:rPr lang="en-US" sz="2400" dirty="0"/>
              <a:t>(like corn) have 6 amino acids</a:t>
            </a:r>
          </a:p>
          <a:p>
            <a:pPr marL="108585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/>
              <a:t>missing 2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Beans (like soybean &amp; red beans) </a:t>
            </a:r>
            <a:br>
              <a:rPr lang="en-US" sz="2400" dirty="0"/>
            </a:br>
            <a:r>
              <a:rPr lang="en-US" sz="2400" dirty="0"/>
              <a:t>have 6 amino </a:t>
            </a:r>
            <a:r>
              <a:rPr lang="en-US" sz="2400" dirty="0" smtClean="0"/>
              <a:t>acids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200" dirty="0" smtClean="0"/>
              <a:t>missing different 2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Mix beans &amp; grains</a:t>
            </a:r>
            <a:br>
              <a:rPr lang="en-US" sz="2400" dirty="0" smtClean="0"/>
            </a:br>
            <a:r>
              <a:rPr lang="en-US" sz="2400" dirty="0" smtClean="0"/>
              <a:t>for complete group of </a:t>
            </a:r>
            <a:br>
              <a:rPr lang="en-US" sz="2400" dirty="0" smtClean="0"/>
            </a:br>
            <a:r>
              <a:rPr lang="en-US" sz="2400" dirty="0" smtClean="0"/>
              <a:t>amino acids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rice </a:t>
            </a:r>
            <a:r>
              <a:rPr lang="en-US" sz="2400" dirty="0"/>
              <a:t>&amp; beans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taco/tortilla &amp; beans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tofu &amp; rice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peanut butter &amp; bread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9" b="8040"/>
          <a:stretch>
            <a:fillRect/>
          </a:stretch>
        </p:blipFill>
        <p:spPr bwMode="auto">
          <a:xfrm>
            <a:off x="4786313" y="3625850"/>
            <a:ext cx="4357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6"/>
          <p:cNvSpPr>
            <a:spLocks noChangeArrowheads="1"/>
          </p:cNvSpPr>
          <p:nvPr/>
        </p:nvSpPr>
        <p:spPr bwMode="auto">
          <a:xfrm>
            <a:off x="6264275" y="4164013"/>
            <a:ext cx="1379538" cy="26939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>
            <a:off x="6265863" y="4160838"/>
            <a:ext cx="1379537" cy="1981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>
            <a:off x="6265863" y="4876800"/>
            <a:ext cx="1379537" cy="1981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Times" pitchFamily="18" charset="0"/>
              </a:rPr>
              <a:t>Fats provide </a:t>
            </a:r>
            <a:r>
              <a:rPr lang="en-US" u="sng" smtClean="0">
                <a:cs typeface="Times" pitchFamily="18" charset="0"/>
              </a:rPr>
              <a:t>energy and key building components.</a:t>
            </a:r>
          </a:p>
          <a:p>
            <a:pPr lvl="1" eaLnBrk="1" hangingPunct="1"/>
            <a:r>
              <a:rPr lang="en-US" smtClean="0">
                <a:cs typeface="Times" pitchFamily="18" charset="0"/>
              </a:rPr>
              <a:t>fats are saturated and unsaturated  </a:t>
            </a:r>
          </a:p>
          <a:p>
            <a:pPr lvl="1" eaLnBrk="1" hangingPunct="1"/>
            <a:r>
              <a:rPr lang="en-US" smtClean="0">
                <a:cs typeface="Times" pitchFamily="18" charset="0"/>
              </a:rPr>
              <a:t>essential fatty acids come from food</a:t>
            </a:r>
          </a:p>
          <a:p>
            <a:pPr eaLnBrk="1" hangingPunct="1"/>
            <a:endParaRPr lang="en-US" smtClean="0"/>
          </a:p>
        </p:txBody>
      </p:sp>
      <p:pic>
        <p:nvPicPr>
          <p:cNvPr id="43011" name="Picture 5" descr="f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352800"/>
            <a:ext cx="4572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35481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u="sng" dirty="0" smtClean="0"/>
              <a:t>Vitamins are organic molecules that work with enzymes.</a:t>
            </a:r>
          </a:p>
          <a:p>
            <a:pPr lvl="1" eaLnBrk="1" hangingPunct="1"/>
            <a:r>
              <a:rPr lang="en-US" dirty="0" smtClean="0">
                <a:cs typeface="Times" pitchFamily="18" charset="0"/>
              </a:rPr>
              <a:t>vitamins are fat-soluble and water-soluble</a:t>
            </a:r>
          </a:p>
          <a:p>
            <a:pPr lvl="1" eaLnBrk="1" hangingPunct="1"/>
            <a:r>
              <a:rPr lang="en-US" dirty="0" smtClean="0">
                <a:cs typeface="Times" pitchFamily="18" charset="0"/>
              </a:rPr>
              <a:t>regulate cell functions, growth, development </a:t>
            </a:r>
          </a:p>
          <a:p>
            <a:pPr lvl="1" eaLnBrk="1" hangingPunct="1"/>
            <a:r>
              <a:rPr lang="en-US" dirty="0" smtClean="0">
                <a:cs typeface="Times" pitchFamily="18" charset="0"/>
              </a:rPr>
              <a:t>replenished by eating variety of foods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819400" y="4343400"/>
            <a:ext cx="2743200" cy="1143000"/>
          </a:xfrm>
          <a:prstGeom prst="wedgeRoundRectCallout">
            <a:avLst>
              <a:gd name="adj1" fmla="val 58333"/>
              <a:gd name="adj2" fmla="val 97361"/>
              <a:gd name="adj3" fmla="val 16667"/>
            </a:avLst>
          </a:prstGeom>
          <a:solidFill>
            <a:schemeClr val="accent1"/>
          </a:solidFill>
          <a:ln w="1905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84305"/>
                </a:solidFill>
                <a:latin typeface="+mn-lt"/>
                <a:cs typeface="+mn-cs"/>
              </a:rPr>
              <a:t>Watch out for TAPEWORMS!</a:t>
            </a:r>
          </a:p>
        </p:txBody>
      </p:sp>
      <p:pic>
        <p:nvPicPr>
          <p:cNvPr id="2" name="This could happen if you eat Pork - TapeWor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44196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1439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8"/>
          <p:cNvSpPr>
            <a:spLocks noChangeArrowheads="1"/>
          </p:cNvSpPr>
          <p:nvPr/>
        </p:nvSpPr>
        <p:spPr bwMode="auto">
          <a:xfrm>
            <a:off x="4876800" y="3505200"/>
            <a:ext cx="27432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Missing Vitamins</a:t>
            </a:r>
            <a:endParaRPr lang="en-US" smtClean="0"/>
          </a:p>
        </p:txBody>
      </p:sp>
      <p:sp>
        <p:nvSpPr>
          <p:cNvPr id="453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4419600"/>
          </a:xfrm>
        </p:spPr>
        <p:txBody>
          <a:bodyPr/>
          <a:lstStyle/>
          <a:p>
            <a:pPr eaLnBrk="1" hangingPunct="1"/>
            <a:r>
              <a:rPr lang="en-US" smtClean="0"/>
              <a:t>What happens if an animal’s diet is missing an essential vitamin?</a:t>
            </a:r>
          </a:p>
          <a:p>
            <a:pPr lvl="2" eaLnBrk="1" hangingPunct="1"/>
            <a:r>
              <a:rPr lang="en-US" u="sng" smtClean="0"/>
              <a:t>scurvy</a:t>
            </a:r>
            <a:r>
              <a:rPr lang="en-US" smtClean="0"/>
              <a:t> — vitamin C (collagen production)</a:t>
            </a:r>
          </a:p>
          <a:p>
            <a:pPr lvl="2" eaLnBrk="1" hangingPunct="1"/>
            <a:r>
              <a:rPr lang="en-US" u="sng" smtClean="0"/>
              <a:t>rickets</a:t>
            </a:r>
            <a:r>
              <a:rPr lang="en-US" smtClean="0"/>
              <a:t> —  vitamin D (calcium absorption)</a:t>
            </a:r>
          </a:p>
        </p:txBody>
      </p:sp>
      <p:pic>
        <p:nvPicPr>
          <p:cNvPr id="47108" name="Picture 5" descr="Flintstone-vitam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3475" y="0"/>
            <a:ext cx="1660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0" descr="scurv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810000"/>
            <a:ext cx="30654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ricke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581400"/>
            <a:ext cx="25669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mtClean="0"/>
              <a:t>Minerals are inorganic materials that come from plants. They help metabolic reactions in the human body.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Missing Minerals</a:t>
            </a:r>
            <a:endParaRPr lang="en-US" smtClean="0"/>
          </a:p>
        </p:txBody>
      </p:sp>
      <p:sp>
        <p:nvSpPr>
          <p:cNvPr id="512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4419600"/>
          </a:xfrm>
        </p:spPr>
        <p:txBody>
          <a:bodyPr/>
          <a:lstStyle/>
          <a:p>
            <a:pPr eaLnBrk="1" hangingPunct="1"/>
            <a:r>
              <a:rPr lang="en-US" smtClean="0"/>
              <a:t>What happens if an animal’s diet is missing an essential mineral?</a:t>
            </a:r>
          </a:p>
          <a:p>
            <a:pPr lvl="2" eaLnBrk="1" hangingPunct="1"/>
            <a:r>
              <a:rPr lang="en-US" u="sng" smtClean="0"/>
              <a:t>anemia</a:t>
            </a:r>
            <a:r>
              <a:rPr lang="en-US" smtClean="0"/>
              <a:t> – missing iron (influences RBCs)</a:t>
            </a:r>
          </a:p>
          <a:p>
            <a:pPr lvl="2" eaLnBrk="1" hangingPunct="1"/>
            <a:r>
              <a:rPr lang="en-US" u="sng" smtClean="0"/>
              <a:t>goiter</a:t>
            </a:r>
            <a:r>
              <a:rPr lang="en-US" smtClean="0"/>
              <a:t> – missing iodine (influences thyroid)</a:t>
            </a:r>
          </a:p>
        </p:txBody>
      </p:sp>
      <p:pic>
        <p:nvPicPr>
          <p:cNvPr id="51203" name="Picture 6" descr="A-healthy-gar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81200"/>
            <a:ext cx="1965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705600" y="5105400"/>
            <a:ext cx="2438400" cy="1600200"/>
          </a:xfrm>
          <a:prstGeom prst="wedgeRoundRectCallout">
            <a:avLst>
              <a:gd name="adj1" fmla="val -20247"/>
              <a:gd name="adj2" fmla="val 43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84305"/>
                </a:solidFill>
              </a:rPr>
              <a:t>Minerals are absorbed from the soil by plants!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B6DF89"/>
                </a:solidFill>
                <a:latin typeface="Times New Roman" pitchFamily="18" charset="0"/>
              </a:rPr>
              <a:t>Question: </a:t>
            </a:r>
            <a:endParaRPr lang="en-US" b="1" dirty="0" smtClean="0">
              <a:solidFill>
                <a:srgbClr val="B6DF89"/>
              </a:solidFill>
              <a:latin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a heterotroph? What does it mean to be HETEROTROPHIC?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92826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Nutritional Needs</a:t>
            </a:r>
            <a:endParaRPr lang="en-US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During puberty, you require more nutrients and calories.</a:t>
            </a:r>
            <a:endParaRPr lang="en-US" smtClean="0"/>
          </a:p>
          <a:p>
            <a:pPr eaLnBrk="1" hangingPunct="1"/>
            <a:r>
              <a:rPr lang="en-US" sz="3200" smtClean="0"/>
              <a:t>Different caloric amounts for different bodies!</a:t>
            </a:r>
          </a:p>
        </p:txBody>
      </p:sp>
      <p:pic>
        <p:nvPicPr>
          <p:cNvPr id="53251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352800"/>
            <a:ext cx="233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Nutritional Needs</a:t>
            </a:r>
            <a:endParaRPr lang="en-US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Times" pitchFamily="18" charset="0"/>
              </a:rPr>
              <a:t>A balanced diet of whole foods provides the best nutrients and calories. </a:t>
            </a:r>
          </a:p>
          <a:p>
            <a:pPr eaLnBrk="1" hangingPunct="1"/>
            <a:r>
              <a:rPr lang="en-US" sz="2800" smtClean="0">
                <a:cs typeface="Times" pitchFamily="18" charset="0"/>
              </a:rPr>
              <a:t>Food and physical activity also need to be balanced. </a:t>
            </a:r>
          </a:p>
          <a:p>
            <a:pPr eaLnBrk="1" hangingPunct="1"/>
            <a:endParaRPr lang="en-US" smtClean="0"/>
          </a:p>
        </p:txBody>
      </p:sp>
      <p:pic>
        <p:nvPicPr>
          <p:cNvPr id="55299" name="Picture 1029" descr="my_pyramid_b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47244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Science of Nutrition</a:t>
            </a:r>
            <a:endParaRPr lang="en-US" smtClean="0"/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2208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mtClean="0"/>
              <a:t>Adaptations caused by nutritional needs: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Herbivore vs. Carnivore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u="sng" smtClean="0"/>
              <a:t>teeth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u="sng" smtClean="0"/>
              <a:t>length of digestive system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u="sng" smtClean="0"/>
              <a:t>number &amp; size of stomachs</a:t>
            </a:r>
          </a:p>
        </p:txBody>
      </p:sp>
      <p:pic>
        <p:nvPicPr>
          <p:cNvPr id="408580" name="Picture 4" descr="41_27GITractComparison_C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2288" y="3500438"/>
            <a:ext cx="313372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1" name="Picture 5" descr="41_26TeethRevealDiet_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0738" y="3938588"/>
            <a:ext cx="185578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2" name="Picture 6" descr="co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6713" y="4178300"/>
            <a:ext cx="21193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8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Science of Nutrition</a:t>
            </a:r>
            <a:endParaRPr lang="en-US" smtClean="0"/>
          </a:p>
        </p:txBody>
      </p:sp>
      <p:sp>
        <p:nvSpPr>
          <p:cNvPr id="410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26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5D"/>
              </a:buClr>
              <a:buFont typeface="Wingdings 2" pitchFamily="18" charset="2"/>
              <a:buNone/>
            </a:pPr>
            <a:r>
              <a:rPr lang="en-US" u="sng" smtClean="0"/>
              <a:t>Carnivore</a:t>
            </a:r>
            <a:endParaRPr lang="en-US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sharp ripping teeth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“canines”</a:t>
            </a:r>
          </a:p>
          <a:p>
            <a:pPr eaLnBrk="1" hangingPunct="1">
              <a:lnSpc>
                <a:spcPct val="90000"/>
              </a:lnSpc>
              <a:buClr>
                <a:srgbClr val="00005B"/>
              </a:buClr>
              <a:buFont typeface="Wingdings 2" pitchFamily="18" charset="2"/>
              <a:buNone/>
            </a:pPr>
            <a:r>
              <a:rPr lang="en-US" u="sng" smtClean="0"/>
              <a:t>Herbivore</a:t>
            </a:r>
            <a:endParaRPr lang="en-US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wide grinding teeth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molars</a:t>
            </a:r>
          </a:p>
          <a:p>
            <a:pPr eaLnBrk="1" hangingPunct="1">
              <a:lnSpc>
                <a:spcPct val="90000"/>
              </a:lnSpc>
              <a:buClr>
                <a:srgbClr val="000060"/>
              </a:buClr>
              <a:buFont typeface="Wingdings 2" pitchFamily="18" charset="2"/>
              <a:buNone/>
            </a:pPr>
            <a:r>
              <a:rPr lang="en-US" u="sng" smtClean="0"/>
              <a:t>Omnivore</a:t>
            </a:r>
            <a:endParaRPr lang="en-US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both kinds of teeth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4"/>
          <a:srcRect b="4662"/>
          <a:stretch>
            <a:fillRect/>
          </a:stretch>
        </p:blipFill>
        <p:spPr bwMode="auto">
          <a:xfrm>
            <a:off x="4343400" y="1295400"/>
            <a:ext cx="4422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Science of Nutrition</a:t>
            </a:r>
            <a:endParaRPr lang="en-US" smtClean="0"/>
          </a:p>
        </p:txBody>
      </p:sp>
      <p:sp>
        <p:nvSpPr>
          <p:cNvPr id="412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8113" y="1371600"/>
            <a:ext cx="4376737" cy="5334000"/>
          </a:xfrm>
        </p:spPr>
        <p:txBody>
          <a:bodyPr/>
          <a:lstStyle/>
          <a:p>
            <a:pPr eaLnBrk="1" hangingPunct="1"/>
            <a:r>
              <a:rPr lang="en-US" sz="2600" smtClean="0"/>
              <a:t>Herbivores &amp; Omnivores</a:t>
            </a:r>
            <a:endParaRPr lang="en-US" sz="260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2400" smtClean="0"/>
              <a:t>long digestive </a:t>
            </a:r>
            <a:br>
              <a:rPr lang="en-US" sz="2400" smtClean="0"/>
            </a:br>
            <a:r>
              <a:rPr lang="en-US" sz="2400" smtClean="0"/>
              <a:t>systems</a:t>
            </a:r>
          </a:p>
          <a:p>
            <a:pPr lvl="1" eaLnBrk="1" hangingPunct="1"/>
            <a:r>
              <a:rPr lang="en-US" sz="2400" smtClean="0"/>
              <a:t>harder to digest cellulose (cell walls)</a:t>
            </a:r>
          </a:p>
          <a:p>
            <a:pPr lvl="2" eaLnBrk="1" hangingPunct="1"/>
            <a:r>
              <a:rPr lang="en-US" sz="2000" smtClean="0"/>
              <a:t>bacteria in intestines help</a:t>
            </a:r>
          </a:p>
          <a:p>
            <a:pPr eaLnBrk="1" hangingPunct="1"/>
            <a:r>
              <a:rPr lang="en-US" sz="2600" smtClean="0"/>
              <a:t>Carnivores</a:t>
            </a:r>
            <a:endParaRPr lang="en-US" sz="260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2400" smtClean="0"/>
              <a:t>short digestive systems</a:t>
            </a:r>
          </a:p>
          <a:p>
            <a:pPr lvl="1" eaLnBrk="1" hangingPunct="1"/>
            <a:r>
              <a:rPr lang="en-US" sz="2400" smtClean="0"/>
              <a:t>protein easier to </a:t>
            </a:r>
            <a:br>
              <a:rPr lang="en-US" sz="2400" smtClean="0"/>
            </a:br>
            <a:r>
              <a:rPr lang="en-US" sz="2400" smtClean="0"/>
              <a:t>digest than cellulose</a:t>
            </a:r>
            <a:endParaRPr lang="en-US" sz="2000" smtClean="0"/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5"/>
          <a:srcRect b="3246"/>
          <a:stretch>
            <a:fillRect/>
          </a:stretch>
        </p:blipFill>
        <p:spPr bwMode="auto">
          <a:xfrm>
            <a:off x="4214813" y="1490663"/>
            <a:ext cx="495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7" name="AutoShape 5"/>
          <p:cNvSpPr>
            <a:spLocks noChangeArrowheads="1"/>
          </p:cNvSpPr>
          <p:nvPr/>
        </p:nvSpPr>
        <p:spPr bwMode="auto">
          <a:xfrm>
            <a:off x="5994400" y="3810000"/>
            <a:ext cx="1136650" cy="33972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appendix</a:t>
            </a:r>
            <a:endParaRPr lang="en-US" sz="2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autoUpdateAnimBg="0"/>
      <p:bldP spid="41267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</a:t>
            </a:r>
            <a:r>
              <a:rPr lang="en-US" b="1" dirty="0" smtClean="0"/>
              <a:t>six</a:t>
            </a:r>
            <a:r>
              <a:rPr lang="en-US" dirty="0" smtClean="0"/>
              <a:t> types of </a:t>
            </a:r>
            <a:r>
              <a:rPr lang="en-US" dirty="0" smtClean="0"/>
              <a:t>nutrients for </a:t>
            </a:r>
            <a:r>
              <a:rPr lang="en-US" i="1" dirty="0" smtClean="0"/>
              <a:t>us</a:t>
            </a:r>
            <a:r>
              <a:rPr lang="en-US" dirty="0" smtClean="0"/>
              <a:t> heterotrophs:</a:t>
            </a:r>
            <a:endParaRPr lang="en-US" dirty="0" smtClean="0"/>
          </a:p>
          <a:p>
            <a:pPr lvl="1" eaLnBrk="1" hangingPunct="1"/>
            <a:r>
              <a:rPr lang="en-US" dirty="0" smtClean="0"/>
              <a:t>Water</a:t>
            </a:r>
          </a:p>
          <a:p>
            <a:pPr lvl="1" eaLnBrk="1" hangingPunct="1"/>
            <a:r>
              <a:rPr lang="en-US" dirty="0" smtClean="0"/>
              <a:t>Carbohydrates</a:t>
            </a:r>
          </a:p>
          <a:p>
            <a:pPr lvl="1" eaLnBrk="1" hangingPunct="1"/>
            <a:r>
              <a:rPr lang="en-US" dirty="0" smtClean="0"/>
              <a:t>Proteins</a:t>
            </a:r>
          </a:p>
          <a:p>
            <a:pPr lvl="1" eaLnBrk="1" hangingPunct="1"/>
            <a:r>
              <a:rPr lang="en-US" dirty="0" smtClean="0"/>
              <a:t>Fats</a:t>
            </a:r>
          </a:p>
          <a:p>
            <a:pPr lvl="1" eaLnBrk="1" hangingPunct="1"/>
            <a:r>
              <a:rPr lang="en-US" dirty="0" smtClean="0"/>
              <a:t>Vitamins</a:t>
            </a:r>
          </a:p>
          <a:p>
            <a:pPr lvl="1" eaLnBrk="1" hangingPunct="1"/>
            <a:r>
              <a:rPr lang="en-US" dirty="0" smtClean="0"/>
              <a:t>Minerals</a:t>
            </a:r>
          </a:p>
          <a:p>
            <a:pPr eaLnBrk="1" hangingPunct="1"/>
            <a:endParaRPr lang="en-US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92826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makes up </a:t>
            </a:r>
            <a:r>
              <a:rPr lang="en-US" u="sng" dirty="0" smtClean="0"/>
              <a:t>60% to 65%</a:t>
            </a:r>
            <a:r>
              <a:rPr lang="en-US" dirty="0" smtClean="0"/>
              <a:t> of your body.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involved in nearly every cell and body process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need 2 liters (8 cups) a day to replace fluid lost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483" name="Picture 5" descr="soda_bo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3276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B6DF89"/>
                </a:solidFill>
              </a:rPr>
              <a:t>Types of Nutrition</a:t>
            </a:r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Carbo</a:t>
            </a:r>
            <a:r>
              <a:rPr lang="en-US" sz="3200" u="sng" smtClean="0"/>
              <a:t>hy</a:t>
            </a:r>
            <a:r>
              <a:rPr lang="en-US" sz="3200" smtClean="0"/>
              <a:t>drates are the main source of </a:t>
            </a:r>
            <a:r>
              <a:rPr lang="en-US" sz="3200" u="sng" smtClean="0"/>
              <a:t>energy</a:t>
            </a:r>
            <a:r>
              <a:rPr lang="en-US" sz="3200" smtClean="0"/>
              <a:t> for the body.</a:t>
            </a:r>
          </a:p>
          <a:p>
            <a:pPr lvl="1" eaLnBrk="1" hangingPunct="1"/>
            <a:r>
              <a:rPr lang="en-US" sz="2800" smtClean="0">
                <a:cs typeface="Times" pitchFamily="18" charset="0"/>
              </a:rPr>
              <a:t>simple and complex carbohydrates supply glucose</a:t>
            </a:r>
          </a:p>
          <a:p>
            <a:pPr lvl="2" eaLnBrk="1" hangingPunct="1"/>
            <a:r>
              <a:rPr lang="en-US" u="sng" smtClean="0">
                <a:cs typeface="Times" pitchFamily="18" charset="0"/>
              </a:rPr>
              <a:t>simple sugars = instant energy</a:t>
            </a:r>
          </a:p>
          <a:p>
            <a:pPr lvl="2" eaLnBrk="1" hangingPunct="1"/>
            <a:r>
              <a:rPr lang="en-US" u="sng" smtClean="0">
                <a:cs typeface="Times" pitchFamily="18" charset="0"/>
              </a:rPr>
              <a:t>complex carbs = long lasting energy</a:t>
            </a:r>
            <a:r>
              <a:rPr lang="en-US" smtClean="0">
                <a:cs typeface="Times" pitchFamily="18" charset="0"/>
              </a:rPr>
              <a:t>, takes longer to get broken down</a:t>
            </a:r>
          </a:p>
          <a:p>
            <a:pPr eaLnBrk="1" hangingPunct="1"/>
            <a:endParaRPr lang="en-US" smtClean="0"/>
          </a:p>
        </p:txBody>
      </p:sp>
      <p:pic>
        <p:nvPicPr>
          <p:cNvPr id="22531" name="Picture 5" descr="Carbohydrate_Loading_Di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67188"/>
            <a:ext cx="25908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192004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B6DF89"/>
                </a:solidFill>
              </a:rPr>
              <a:t>      </a:t>
            </a:r>
            <a:r>
              <a:rPr lang="en-US" smtClean="0">
                <a:solidFill>
                  <a:srgbClr val="B6DF89"/>
                </a:solidFill>
                <a:latin typeface="Palatino Linotype" pitchFamily="18" charset="0"/>
              </a:rPr>
              <a:t>Glucose </a:t>
            </a:r>
          </a:p>
          <a:p>
            <a:pPr eaLnBrk="1" hangingPunct="1">
              <a:buFontTx/>
              <a:buNone/>
            </a:pPr>
            <a:r>
              <a:rPr lang="en-US" i="1" smtClean="0">
                <a:solidFill>
                  <a:srgbClr val="B6DF89"/>
                </a:solidFill>
                <a:latin typeface="Palatino Linotype" pitchFamily="18" charset="0"/>
              </a:rPr>
              <a:t>    simple sugar</a:t>
            </a:r>
          </a:p>
        </p:txBody>
      </p:sp>
      <p:pic>
        <p:nvPicPr>
          <p:cNvPr id="24578" name="Picture 10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1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6" descr="_49226_pac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752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7"/>
          <p:cNvSpPr txBox="1">
            <a:spLocks noChangeArrowheads="1"/>
          </p:cNvSpPr>
          <p:nvPr/>
        </p:nvSpPr>
        <p:spPr bwMode="auto">
          <a:xfrm>
            <a:off x="29718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ENZYME</a:t>
            </a:r>
          </a:p>
        </p:txBody>
      </p:sp>
      <p:sp>
        <p:nvSpPr>
          <p:cNvPr id="24585" name="Text Box 28"/>
          <p:cNvSpPr txBox="1">
            <a:spLocks noChangeArrowheads="1"/>
          </p:cNvSpPr>
          <p:nvPr/>
        </p:nvSpPr>
        <p:spPr bwMode="auto">
          <a:xfrm>
            <a:off x="4648200" y="1219200"/>
            <a:ext cx="464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B6DF89"/>
                </a:solidFill>
                <a:latin typeface="Palatino Linotype" pitchFamily="18" charset="0"/>
              </a:rPr>
              <a:t>Starch</a:t>
            </a:r>
          </a:p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B6DF89"/>
                </a:solidFill>
                <a:latin typeface="Palatino Linotype" pitchFamily="18" charset="0"/>
              </a:rPr>
              <a:t>complex carbohydrate</a:t>
            </a:r>
          </a:p>
        </p:txBody>
      </p:sp>
      <p:pic>
        <p:nvPicPr>
          <p:cNvPr id="24586" name="Picture 9" descr="hon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0292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 descr="Fruit_Cand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1" descr="i-potatoes-w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860800"/>
            <a:ext cx="3505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387561" y="17135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B6DF89"/>
                </a:solidFill>
              </a:rPr>
              <a:t>      </a:t>
            </a:r>
            <a:r>
              <a:rPr lang="en-US" smtClean="0">
                <a:solidFill>
                  <a:srgbClr val="B6DF89"/>
                </a:solidFill>
                <a:latin typeface="Palatino Linotype" pitchFamily="18" charset="0"/>
              </a:rPr>
              <a:t>Glucose                                   Starch</a:t>
            </a:r>
          </a:p>
        </p:txBody>
      </p:sp>
      <p:pic>
        <p:nvPicPr>
          <p:cNvPr id="26626" name="Picture 4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_49226_pac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0200"/>
            <a:ext cx="752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i-potatoes-w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60800"/>
            <a:ext cx="3505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hon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Fruit_Candl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87561" y="4762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B6DF89"/>
                </a:solidFill>
              </a:rPr>
              <a:t>      </a:t>
            </a:r>
            <a:r>
              <a:rPr lang="en-US" smtClean="0">
                <a:solidFill>
                  <a:srgbClr val="B6DF89"/>
                </a:solidFill>
                <a:latin typeface="Palatino Linotype" pitchFamily="18" charset="0"/>
              </a:rPr>
              <a:t>Glucose                                   Starch</a:t>
            </a:r>
          </a:p>
        </p:txBody>
      </p:sp>
      <p:pic>
        <p:nvPicPr>
          <p:cNvPr id="28674" name="Picture 4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2" descr="_49226_pac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752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i-potatoes-w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60800"/>
            <a:ext cx="3505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hon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Fruit_Candl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2323" y="0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B6DF89"/>
                </a:solidFill>
              </a:rPr>
              <a:t>      </a:t>
            </a:r>
            <a:r>
              <a:rPr lang="en-US" smtClean="0">
                <a:solidFill>
                  <a:srgbClr val="B6DF89"/>
                </a:solidFill>
                <a:latin typeface="Palatino Linotype" pitchFamily="18" charset="0"/>
              </a:rPr>
              <a:t>Glucose                                   Starch</a:t>
            </a:r>
          </a:p>
        </p:txBody>
      </p:sp>
      <p:pic>
        <p:nvPicPr>
          <p:cNvPr id="30722" name="Picture 4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693px-Hex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_49226_pac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09800"/>
            <a:ext cx="7524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i-potatoes-w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60800"/>
            <a:ext cx="3505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hon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2233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Fruit_Candl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2323" y="0"/>
            <a:ext cx="572167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Target: I can list the six main sources of nutrition and describe what they do for the body.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246</TotalTime>
  <Words>866</Words>
  <Application>Microsoft Office PowerPoint</Application>
  <PresentationFormat>On-screen Show (4:3)</PresentationFormat>
  <Paragraphs>125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Palatino Linotype</vt:lpstr>
      <vt:lpstr>Times</vt:lpstr>
      <vt:lpstr>Times New Roman</vt:lpstr>
      <vt:lpstr>Wingdings 2</vt:lpstr>
      <vt:lpstr>Technic</vt:lpstr>
      <vt:lpstr>PowerPoint Presentation</vt:lpstr>
      <vt:lpstr>Question: </vt:lpstr>
      <vt:lpstr>Types of Nutrition</vt:lpstr>
      <vt:lpstr>Types of Nutrition</vt:lpstr>
      <vt:lpstr>Types of 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Nutrition</vt:lpstr>
      <vt:lpstr>Types of Nutrition</vt:lpstr>
      <vt:lpstr>What About Vegetarians</vt:lpstr>
      <vt:lpstr>Types of Nutrition</vt:lpstr>
      <vt:lpstr>Types of Nutrition</vt:lpstr>
      <vt:lpstr>Missing Vitamins</vt:lpstr>
      <vt:lpstr>Types of Nutrition</vt:lpstr>
      <vt:lpstr>Missing Minerals</vt:lpstr>
      <vt:lpstr>Nutritional Needs</vt:lpstr>
      <vt:lpstr>Nutritional Needs</vt:lpstr>
      <vt:lpstr>Science of Nutrition</vt:lpstr>
      <vt:lpstr>Science of Nutrition</vt:lpstr>
      <vt:lpstr>Science of Nutrition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smithk</dc:creator>
  <cp:lastModifiedBy>Kristen Pelkey</cp:lastModifiedBy>
  <cp:revision>16</cp:revision>
  <dcterms:created xsi:type="dcterms:W3CDTF">2012-06-15T15:32:16Z</dcterms:created>
  <dcterms:modified xsi:type="dcterms:W3CDTF">2019-11-12T18:35:01Z</dcterms:modified>
</cp:coreProperties>
</file>