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78" r:id="rId3"/>
    <p:sldId id="264" r:id="rId4"/>
    <p:sldId id="265" r:id="rId5"/>
    <p:sldId id="266" r:id="rId6"/>
    <p:sldId id="267" r:id="rId7"/>
    <p:sldId id="269" r:id="rId8"/>
    <p:sldId id="275" r:id="rId9"/>
    <p:sldId id="276" r:id="rId10"/>
    <p:sldId id="277" r:id="rId11"/>
    <p:sldId id="270" r:id="rId12"/>
    <p:sldId id="271" r:id="rId13"/>
    <p:sldId id="272" r:id="rId14"/>
    <p:sldId id="273" r:id="rId15"/>
    <p:sldId id="274" r:id="rId1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26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A8F118-7D7D-45DC-B21E-944593A64C45}" type="datetimeFigureOut">
              <a:rPr lang="en-US" smtClean="0"/>
              <a:t>8/15/2019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I will define characteristics of polar and non-polar molecules.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AF093B-98F6-464D-9EB9-549221B344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821180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EBB612D1-951C-4C09-9929-9C531458FC66}" type="datetimeFigureOut">
              <a:rPr lang="en-US"/>
              <a:pPr/>
              <a:t>8/15/2019</a:t>
            </a:fld>
            <a:endParaRPr lang="en-US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4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r>
              <a:rPr lang="en-US" smtClean="0"/>
              <a:t>I will define characteristics of polar and non-polar molecules. </a:t>
            </a:r>
            <a:endParaRPr lang="en-US"/>
          </a:p>
        </p:txBody>
      </p:sp>
      <p:sp>
        <p:nvSpPr>
          <p:cNvPr id="24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671CC3F2-E87E-4AA7-961B-8488CC1D3AD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705065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I will define characteristics of polar and non-polar molecules. </a:t>
            </a:r>
            <a:endParaRPr lang="en-US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4620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I will define characteristics of polar and non-polar molecules. </a:t>
            </a:r>
            <a:endParaRPr lang="en-US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5186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I will define characteristics of polar and non-polar molecules. </a:t>
            </a:r>
            <a:endParaRPr lang="en-US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1114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I will define characteristics of polar and non-polar molecules. </a:t>
            </a:r>
            <a:endParaRPr lang="en-US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4832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I will define characteristics of polar and non-polar molecules. </a:t>
            </a:r>
            <a:endParaRPr lang="en-US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908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I will define characteristics of polar and non-polar molecules. </a:t>
            </a:r>
            <a:endParaRPr lang="en-US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0183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I will define characteristics of polar and non-polar molecules. </a:t>
            </a:r>
            <a:endParaRPr lang="en-US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5317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I will define characteristics of polar and non-polar molecules. </a:t>
            </a:r>
            <a:endParaRPr lang="en-US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4390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I will define characteristics of polar and non-polar molecules. </a:t>
            </a:r>
            <a:endParaRPr lang="en-US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5089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1CC3F2-E87E-4AA7-961B-8488CC1D3AD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 will define characteristics of polar and non-polar molecules. </a:t>
            </a:r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9725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I will define characteristics of polar and non-polar molecules. </a:t>
            </a:r>
            <a:endParaRPr lang="en-US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7710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I will define characteristics of polar and non-polar molecules. </a:t>
            </a:r>
            <a:endParaRPr lang="en-US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7213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F5C489-835B-4026-B964-258EF5A0B8FD}" type="datetime1">
              <a:rPr lang="en-US" smtClean="0"/>
              <a:t>8/15/2019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 will define characteristics of polar and non-polar molecules. I can describe the characteristics of acids and bases.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F4742A-2F8D-4E72-BDFD-68560BDBE7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EC3C07-9E71-4B99-963F-95AFEEF008F6}" type="datetime1">
              <a:rPr lang="en-US" smtClean="0"/>
              <a:t>8/15/2019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 will define characteristics of polar and non-polar molecules. I can describe the characteristics of acids and bases.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B248B5-9478-4777-BAE4-DC7DCA7867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0F08B1-5FBA-4445-B7FB-89AD796DC8E4}" type="datetime1">
              <a:rPr lang="en-US" smtClean="0"/>
              <a:t>8/15/2019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 will define characteristics of polar and non-polar molecules. I can describe the characteristics of acids and bases.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A2A643-6D12-4342-9758-A935D736B5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43202D-B35C-4F9E-9AA0-5BC0F7C5CE51}" type="datetime1">
              <a:rPr lang="en-US" smtClean="0"/>
              <a:t>8/15/2019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 will define characteristics of polar and non-polar molecules. I can describe the characteristics of acids and bases.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9F107E-FD85-448B-A38B-6FCAF615F5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426B39-4A14-4214-AE22-0C60951C48F9}" type="datetime1">
              <a:rPr lang="en-US" smtClean="0"/>
              <a:t>8/15/2019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 will define characteristics of polar and non-polar molecules. I can describe the characteristics of acids and bases.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D3BA6F-6A7E-47B7-8929-58196F320C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3C0468-7309-4E4A-B2FE-B6FDF8E9373A}" type="datetime1">
              <a:rPr lang="en-US" smtClean="0"/>
              <a:t>8/15/2019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 will define characteristics of polar and non-polar molecules. I can describe the characteristics of acids and bases. 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3B21B8-EF8B-41B1-8BF3-338439A3BF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6257F6-F65D-4459-8567-80E33F976DBD}" type="datetime1">
              <a:rPr lang="en-US" smtClean="0"/>
              <a:t>8/15/2019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 will define characteristics of polar and non-polar molecules. I can describe the characteristics of acids and bases. 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F525E2-7583-4D67-959D-BB63B07C17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C8A484-5788-4535-A427-0F17020C24EE}" type="datetime1">
              <a:rPr lang="en-US" smtClean="0"/>
              <a:t>8/15/2019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 will define characteristics of polar and non-polar molecules. I can describe the characteristics of acids and bases. 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00BE6E-6C89-450C-A827-6CE26ABCBA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41E3EF-6D90-4A7E-94CB-48253FEBD4F1}" type="datetime1">
              <a:rPr lang="en-US" smtClean="0"/>
              <a:t>8/15/2019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 will define characteristics of polar and non-polar molecules. I can describe the characteristics of acids and bases. 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CADF03-6077-4C30-A23D-47B69D24CB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D18A84-72F9-46E4-8A47-26CB0EA159A0}" type="datetime1">
              <a:rPr lang="en-US" smtClean="0"/>
              <a:t>8/15/2019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 will define characteristics of polar and non-polar molecules. I can describe the characteristics of acids and bases. 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0D2012-8C03-4B2B-BE8C-C063839660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79F634-C59B-497D-AFCA-A4878CD9273E}" type="datetime1">
              <a:rPr lang="en-US" smtClean="0"/>
              <a:t>8/15/2019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 will define characteristics of polar and non-polar molecules. I can describe the characteristics of acids and bases. 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17F3FD-A641-4E25-A7F6-AD3BB95306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F248192-01AB-4C68-82EA-7C0F940AA3F2}" type="datetime1">
              <a:rPr lang="en-US" smtClean="0"/>
              <a:t>8/15/2019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I will define characteristics of polar and non-polar molecules. I can describe the characteristics of acids and bases.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000A456-FEB3-4487-8551-8B9C3FA730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gi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water%20on%20a%20penny&amp;source=images&amp;cd=&amp;cad=rja&amp;docid=FQGUFtNuV7IEyM&amp;tbnid=YH_rGRBYwnxYQM:&amp;ved=0CAUQjRw&amp;url=http://www.factfixx.com/2011/06/11/physics-drops-of-water-on-a-penny/&amp;ei=0To3Uq-9CMynqQG3-4DQCw&amp;bvm=bv.52164340,d.aWM&amp;psig=AFQjCNGqCQArcXsX0NDftwNIokTSzzzKFA&amp;ust=1379437646212166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gif"/><Relationship Id="rId4" Type="http://schemas.openxmlformats.org/officeDocument/2006/relationships/hyperlink" Target="http://www.google.com/url?sa=i&amp;rct=j&amp;q=cohesion+vs.+adhesion&amp;source=images&amp;cd=&amp;cad=rja&amp;docid=4CiRYDAcjWHNNM&amp;tbnid=BMnzIo5GwD24kM:&amp;ved=0CAUQjRw&amp;url=http://ga.water.usgs.gov/edu/adhesion.html&amp;ei=1zs3Us2_OMjuqQGz44GACg&amp;bvm=bv.52164340,d.aWM&amp;psig=AFQjCNG60CVYTB-8z4GiYFfTwDpG063BSw&amp;ust=1379437845043532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homogenous%20mixture&amp;source=images&amp;cd=&amp;cad=rja&amp;docid=1MMznaRNkJnSiM&amp;tbnid=At1IgAVokfHfxM:&amp;ved=0CAUQjRw&amp;url=http://kitchenpress.wordpress.com/2012/01/28/milk-chocolate-muffins-with-walnuts/&amp;ei=Djw3UuPOIMfmqwH-loHQBw&amp;bvm=bv.52164340,d.aWM&amp;psig=AFQjCNF4ho4BkuCKjC_-PPvo0VanVXlvJw&amp;ust=1379437946205152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help%20im%20polar&amp;source=images&amp;cd=&amp;cad=rja&amp;docid=2-NVlwA63dZSmM&amp;tbnid=heGnho40JMOJkM:&amp;ved=0CAUQjRw&amp;url=http://www.funnyjunk.com/funny_pictures/4630673/y/&amp;ei=Xzo3UrryF4jDqgHpvoDQBA&amp;bvm=bv.52164340,d.aWM&amp;psig=AFQjCNEaEjtxGQ6yKpZu_MqrcO4K1Y57dw&amp;ust=1379437531522337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hyperlink" Target="http://www.google.com/url?sa=i&amp;rct=j&amp;q=oil%20and%20water&amp;source=images&amp;cd=&amp;cad=rja&amp;docid=R1TN3XKgajiTEM&amp;tbnid=4lSM6hO1XlUiXM:&amp;ved=0CAUQjRw&amp;url=http://www.utahpersonalinjurylawfirm.com/2012/05/alcohol-is-to-driving-as-oil-is-to-water/&amp;ei=eTw3Uu9Eje-sAbzngIAG&amp;bvm=bv.52164340,d.aWM&amp;psig=AFQjCNGGUId6xqq1Lig_avIoMxq6JgC2oA&amp;ust=1379438067129763" TargetMode="Externa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oil%20and%20water&amp;source=images&amp;cd=&amp;cad=rja&amp;docid=R1TN3XKgajiTEM&amp;tbnid=4lSM6hO1XlUiXM:&amp;ved=0CAUQjRw&amp;url=http://www.utahpersonalinjurylawfirm.com/2012/05/alcohol-is-to-driving-as-oil-is-to-water/&amp;ei=eTw3Uu9Eje-sAbzngIAG&amp;bvm=bv.52164340,d.aWM&amp;psig=AFQjCNGGUId6xqq1Lig_avIoMxq6JgC2oA&amp;ust=1379438067129763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google.com/url?sa=i&amp;rct=j&amp;q=alcohol%20in%20blood%20with%20paper%20chromatography&amp;source=images&amp;cd=&amp;cad=rja&amp;docid=YgP6Rr7W5a_CPM&amp;tbnid=yIoHECEsNCXbkM:&amp;ved=0CAUQjRw&amp;url=http://www.chemhume.co.uk/A2CHEM/Unit%201/8%20Spectroscopy/Ch8Spectroscopyc.htm&amp;ei=oOA5Us9CgaqqAeC-gLgI&amp;bvm=bv.52288139,d.aWM&amp;psig=AFQjCNGRhhwik9yWKv4mW5KS26I1IpKy1g&amp;ust=1379611118481176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2130425"/>
            <a:ext cx="8153400" cy="147002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54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Cooper Black" pitchFamily="18" charset="0"/>
              </a:rPr>
              <a:t>Properties of Water</a:t>
            </a:r>
            <a:br>
              <a:rPr lang="en-US" sz="54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Cooper Black" pitchFamily="18" charset="0"/>
              </a:rPr>
            </a:br>
            <a:endParaRPr lang="en-US" sz="5400" dirty="0">
              <a:solidFill>
                <a:schemeClr val="accent3">
                  <a:lumMod val="20000"/>
                  <a:lumOff val="80000"/>
                </a:schemeClr>
              </a:solidFill>
              <a:latin typeface="Cooper Black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029200" y="5943600"/>
            <a:ext cx="41148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 will define characteristics of polar and non-polar molecules. I can describe the characteristics of acids and bases.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chemeClr val="accent3">
                    <a:lumMod val="20000"/>
                    <a:lumOff val="80000"/>
                  </a:schemeClr>
                </a:solidFill>
                <a:latin typeface="Cooper Black" pitchFamily="18" charset="0"/>
              </a:rPr>
              <a:t>Chromatography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990600"/>
            <a:ext cx="8001000" cy="4525963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If </a:t>
            </a:r>
            <a:r>
              <a:rPr lang="en-US" dirty="0">
                <a:solidFill>
                  <a:schemeClr val="bg1"/>
                </a:solidFill>
              </a:rPr>
              <a:t>water is the solvent: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The </a:t>
            </a:r>
            <a:r>
              <a:rPr lang="en-US" dirty="0">
                <a:solidFill>
                  <a:schemeClr val="bg1"/>
                </a:solidFill>
              </a:rPr>
              <a:t>molecules that are more polar (like water) will be carried farthest by water.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The molecules that are least polar will go the shortest clinging tight to the paper</a:t>
            </a:r>
          </a:p>
          <a:p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3076" name="Picture 4" descr="http://www.teachengineering.org/collection/uoh_/lessons/uoh_dna/uoh_dna_lesson02_figure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4758" y="3886200"/>
            <a:ext cx="3739242" cy="2875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-17743" y="6391931"/>
            <a:ext cx="5410200" cy="369332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http://www.youtube.com/watch?v=3ZP_E0eTmMU</a:t>
            </a:r>
          </a:p>
        </p:txBody>
      </p:sp>
      <p:sp>
        <p:nvSpPr>
          <p:cNvPr id="4" name="Rectangle 3"/>
          <p:cNvSpPr/>
          <p:nvPr/>
        </p:nvSpPr>
        <p:spPr>
          <a:xfrm>
            <a:off x="1199762" y="4533972"/>
            <a:ext cx="4057521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Demo with Markers </a:t>
            </a:r>
          </a:p>
          <a:p>
            <a:pPr algn="ctr"/>
            <a:r>
              <a:rPr lang="en-US" sz="32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and pH paper</a:t>
            </a:r>
            <a:endParaRPr lang="en-US" sz="3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30139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066800"/>
            <a:ext cx="8305800" cy="2286000"/>
          </a:xfrm>
        </p:spPr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bg1"/>
                </a:solidFill>
              </a:rPr>
              <a:t>Some </a:t>
            </a:r>
            <a:r>
              <a:rPr lang="en-US" b="1" dirty="0" smtClean="0">
                <a:solidFill>
                  <a:schemeClr val="bg1"/>
                </a:solidFill>
              </a:rPr>
              <a:t>compounds</a:t>
            </a:r>
            <a:r>
              <a:rPr lang="en-US" dirty="0" smtClean="0">
                <a:solidFill>
                  <a:schemeClr val="bg1"/>
                </a:solidFill>
              </a:rPr>
              <a:t> form acids or bases.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bg1"/>
                </a:solidFill>
              </a:rPr>
              <a:t>An </a:t>
            </a:r>
            <a:r>
              <a:rPr lang="en-US" b="1" u="sng" dirty="0" smtClean="0">
                <a:solidFill>
                  <a:schemeClr val="bg1"/>
                </a:solidFill>
              </a:rPr>
              <a:t>acid</a:t>
            </a:r>
            <a:r>
              <a:rPr lang="en-US" dirty="0" smtClean="0">
                <a:solidFill>
                  <a:schemeClr val="bg1"/>
                </a:solidFill>
              </a:rPr>
              <a:t> releases a hydrogen ion when it dissolves in water.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u="sng" dirty="0" smtClean="0">
                <a:solidFill>
                  <a:schemeClr val="bg1"/>
                </a:solidFill>
              </a:rPr>
              <a:t>high </a:t>
            </a:r>
            <a:r>
              <a:rPr lang="en-US" b="1" u="sng" dirty="0" smtClean="0">
                <a:solidFill>
                  <a:schemeClr val="bg1"/>
                </a:solidFill>
              </a:rPr>
              <a:t>H</a:t>
            </a:r>
            <a:r>
              <a:rPr lang="en-US" b="1" u="sng" baseline="30000" dirty="0" smtClean="0">
                <a:solidFill>
                  <a:schemeClr val="bg1"/>
                </a:solidFill>
              </a:rPr>
              <a:t>+</a:t>
            </a:r>
            <a:r>
              <a:rPr lang="en-US" u="sng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concentration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u="sng" dirty="0" smtClean="0">
                <a:solidFill>
                  <a:schemeClr val="bg1"/>
                </a:solidFill>
              </a:rPr>
              <a:t>pH </a:t>
            </a:r>
            <a:r>
              <a:rPr lang="en-US" b="1" u="sng" dirty="0" smtClean="0">
                <a:solidFill>
                  <a:schemeClr val="bg1"/>
                </a:solidFill>
              </a:rPr>
              <a:t>less</a:t>
            </a:r>
            <a:r>
              <a:rPr lang="en-US" u="sng" dirty="0" smtClean="0">
                <a:solidFill>
                  <a:schemeClr val="bg1"/>
                </a:solidFill>
              </a:rPr>
              <a:t> than 7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0" y="3124200"/>
            <a:ext cx="9144000" cy="3733800"/>
            <a:chOff x="1280" y="2130"/>
            <a:chExt cx="3188" cy="2046"/>
          </a:xfrm>
        </p:grpSpPr>
        <p:pic>
          <p:nvPicPr>
            <p:cNvPr id="19461" name="Picture 5" descr="2-9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280" y="3161"/>
              <a:ext cx="3184" cy="10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62" name="Picture 6" descr="0-6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280" y="2130"/>
              <a:ext cx="3188" cy="9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464" name="Line 10"/>
            <p:cNvSpPr>
              <a:spLocks noChangeShapeType="1"/>
            </p:cNvSpPr>
            <p:nvPr/>
          </p:nvSpPr>
          <p:spPr bwMode="auto">
            <a:xfrm flipH="1">
              <a:off x="2455" y="2983"/>
              <a:ext cx="480" cy="0"/>
            </a:xfrm>
            <a:prstGeom prst="line">
              <a:avLst/>
            </a:prstGeom>
            <a:noFill/>
            <a:ln w="349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" name="Title 1"/>
          <p:cNvSpPr txBox="1">
            <a:spLocks/>
          </p:cNvSpPr>
          <p:nvPr/>
        </p:nvSpPr>
        <p:spPr>
          <a:xfrm>
            <a:off x="228600" y="0"/>
            <a:ext cx="8915400" cy="9906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5400" dirty="0">
                <a:solidFill>
                  <a:schemeClr val="accent3">
                    <a:lumMod val="20000"/>
                    <a:lumOff val="80000"/>
                  </a:schemeClr>
                </a:solidFill>
                <a:latin typeface="Cooper Black" pitchFamily="18" charset="0"/>
                <a:ea typeface="+mj-ea"/>
                <a:cs typeface="+mj-cs"/>
              </a:rPr>
              <a:t>Acids and Bases</a:t>
            </a: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4876800" y="4400490"/>
            <a:ext cx="1728358" cy="400110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More Acidic!</a:t>
            </a:r>
            <a:endParaRPr lang="en-US" sz="2000" b="1" dirty="0">
              <a:solidFill>
                <a:schemeClr val="tx1">
                  <a:lumMod val="95000"/>
                  <a:lumOff val="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0" y="4693167"/>
            <a:ext cx="1349829" cy="369332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Acidic!</a:t>
            </a: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62000" y="1066800"/>
            <a:ext cx="8305800" cy="109220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bg1"/>
                </a:solidFill>
              </a:rPr>
              <a:t>A </a:t>
            </a:r>
            <a:r>
              <a:rPr lang="en-US" b="1" u="sng" dirty="0" smtClean="0">
                <a:solidFill>
                  <a:schemeClr val="bg1"/>
                </a:solidFill>
              </a:rPr>
              <a:t>base</a:t>
            </a:r>
            <a:r>
              <a:rPr lang="en-US" dirty="0" smtClean="0">
                <a:solidFill>
                  <a:schemeClr val="bg1"/>
                </a:solidFill>
              </a:rPr>
              <a:t> removes hydrogen ions from a solution.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b="1" u="sng" dirty="0" smtClean="0">
                <a:solidFill>
                  <a:schemeClr val="bg1"/>
                </a:solidFill>
              </a:rPr>
              <a:t>low</a:t>
            </a:r>
            <a:r>
              <a:rPr lang="en-US" u="sng" dirty="0" smtClean="0">
                <a:solidFill>
                  <a:schemeClr val="bg1"/>
                </a:solidFill>
              </a:rPr>
              <a:t> H+ </a:t>
            </a:r>
            <a:r>
              <a:rPr lang="en-US" dirty="0" smtClean="0">
                <a:solidFill>
                  <a:schemeClr val="bg1"/>
                </a:solidFill>
              </a:rPr>
              <a:t>concentration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u="sng" dirty="0" smtClean="0">
                <a:solidFill>
                  <a:schemeClr val="bg1"/>
                </a:solidFill>
              </a:rPr>
              <a:t>pH </a:t>
            </a:r>
            <a:r>
              <a:rPr lang="en-US" b="1" u="sng" dirty="0" smtClean="0">
                <a:solidFill>
                  <a:schemeClr val="bg1"/>
                </a:solidFill>
              </a:rPr>
              <a:t>greater</a:t>
            </a:r>
            <a:r>
              <a:rPr lang="en-US" u="sng" dirty="0" smtClean="0">
                <a:solidFill>
                  <a:schemeClr val="bg1"/>
                </a:solidFill>
              </a:rPr>
              <a:t> than 7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0" y="2895600"/>
            <a:ext cx="9144000" cy="3962400"/>
            <a:chOff x="646" y="1853"/>
            <a:chExt cx="4141" cy="2147"/>
          </a:xfrm>
        </p:grpSpPr>
        <p:pic>
          <p:nvPicPr>
            <p:cNvPr id="20485" name="Picture 5" descr="2-9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46" y="2919"/>
              <a:ext cx="4141" cy="10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486" name="Picture 6" descr="8-1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46" y="1853"/>
              <a:ext cx="4130" cy="10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487" name="Rectangle 9"/>
            <p:cNvSpPr>
              <a:spLocks noChangeArrowheads="1"/>
            </p:cNvSpPr>
            <p:nvPr/>
          </p:nvSpPr>
          <p:spPr bwMode="auto">
            <a:xfrm>
              <a:off x="1744" y="2627"/>
              <a:ext cx="643" cy="200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omic Sans MS" pitchFamily="66" charset="0"/>
                </a:rPr>
                <a:t>M</a:t>
              </a:r>
              <a:r>
                <a:rPr lang="en-US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Comic Sans MS" pitchFamily="66" charset="0"/>
                </a:rPr>
                <a:t>ore Basic</a:t>
              </a:r>
              <a:endPara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endParaRPr>
            </a:p>
          </p:txBody>
        </p:sp>
        <p:sp>
          <p:nvSpPr>
            <p:cNvPr id="20488" name="Line 10"/>
            <p:cNvSpPr>
              <a:spLocks noChangeShapeType="1"/>
            </p:cNvSpPr>
            <p:nvPr/>
          </p:nvSpPr>
          <p:spPr bwMode="auto">
            <a:xfrm>
              <a:off x="2535" y="2760"/>
              <a:ext cx="576" cy="0"/>
            </a:xfrm>
            <a:prstGeom prst="line">
              <a:avLst/>
            </a:prstGeom>
            <a:noFill/>
            <a:ln w="349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" name="Title 1"/>
          <p:cNvSpPr txBox="1">
            <a:spLocks/>
          </p:cNvSpPr>
          <p:nvPr/>
        </p:nvSpPr>
        <p:spPr>
          <a:xfrm>
            <a:off x="228600" y="0"/>
            <a:ext cx="8915400" cy="9906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5400" dirty="0">
                <a:solidFill>
                  <a:schemeClr val="accent3">
                    <a:lumMod val="20000"/>
                    <a:lumOff val="80000"/>
                  </a:schemeClr>
                </a:solidFill>
                <a:latin typeface="Cooper Black" pitchFamily="18" charset="0"/>
                <a:ea typeface="+mj-ea"/>
                <a:cs typeface="+mj-cs"/>
              </a:rPr>
              <a:t>Acids and Bases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7772400" y="4736068"/>
            <a:ext cx="1349829" cy="369332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Basic!</a:t>
            </a: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38200" y="1066800"/>
            <a:ext cx="8305800" cy="457200"/>
          </a:xfrm>
        </p:spPr>
        <p:txBody>
          <a:bodyPr/>
          <a:lstStyle/>
          <a:p>
            <a:r>
              <a:rPr lang="en-US" sz="2800" dirty="0" smtClean="0">
                <a:solidFill>
                  <a:schemeClr val="bg1"/>
                </a:solidFill>
              </a:rPr>
              <a:t>A </a:t>
            </a:r>
            <a:r>
              <a:rPr lang="en-US" sz="2800" b="1" u="sng" dirty="0" smtClean="0">
                <a:solidFill>
                  <a:schemeClr val="bg1"/>
                </a:solidFill>
              </a:rPr>
              <a:t>neutral</a:t>
            </a:r>
            <a:r>
              <a:rPr lang="en-US" sz="2800" dirty="0" smtClean="0">
                <a:solidFill>
                  <a:schemeClr val="bg1"/>
                </a:solidFill>
              </a:rPr>
              <a:t> solution has a pH of 7.</a:t>
            </a:r>
          </a:p>
          <a:p>
            <a:pPr lvl="1"/>
            <a:r>
              <a:rPr lang="en-US" u="sng" dirty="0" smtClean="0">
                <a:solidFill>
                  <a:schemeClr val="bg1"/>
                </a:solidFill>
              </a:rPr>
              <a:t>water</a:t>
            </a:r>
            <a:endParaRPr lang="en-US" u="sng" dirty="0" smtClean="0">
              <a:solidFill>
                <a:schemeClr val="bg1"/>
              </a:solidFill>
            </a:endParaRPr>
          </a:p>
        </p:txBody>
      </p:sp>
      <p:pic>
        <p:nvPicPr>
          <p:cNvPr id="21506" name="Picture 4" descr="2-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733925"/>
            <a:ext cx="9144000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228600" y="0"/>
            <a:ext cx="8915400" cy="9906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5400" dirty="0">
                <a:solidFill>
                  <a:schemeClr val="accent3">
                    <a:lumMod val="20000"/>
                    <a:lumOff val="80000"/>
                  </a:schemeClr>
                </a:solidFill>
                <a:latin typeface="Cooper Black" pitchFamily="18" charset="0"/>
                <a:ea typeface="+mj-ea"/>
                <a:cs typeface="+mj-cs"/>
              </a:rPr>
              <a:t>Acids and Bases</a:t>
            </a:r>
          </a:p>
        </p:txBody>
      </p:sp>
      <p:pic>
        <p:nvPicPr>
          <p:cNvPr id="21509" name="Picture 4" descr="http://www.worsleyschool.net/science/files/pH/phscale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514600"/>
            <a:ext cx="91440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3927432" y="2329934"/>
            <a:ext cx="1289135" cy="369332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NEUTRAL</a:t>
            </a: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76200" y="2329934"/>
            <a:ext cx="1058303" cy="369332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ACIDIC</a:t>
            </a: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8063141" y="2341602"/>
            <a:ext cx="928459" cy="369332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BASIC</a:t>
            </a: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3984170" y="4953391"/>
            <a:ext cx="1289135" cy="369332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NEUTRAL</a:t>
            </a: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/>
          <p:cNvSpPr txBox="1">
            <a:spLocks/>
          </p:cNvSpPr>
          <p:nvPr/>
        </p:nvSpPr>
        <p:spPr>
          <a:xfrm>
            <a:off x="228600" y="0"/>
            <a:ext cx="8915400" cy="9906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5400" dirty="0">
                <a:solidFill>
                  <a:schemeClr val="accent3">
                    <a:lumMod val="20000"/>
                    <a:lumOff val="80000"/>
                  </a:schemeClr>
                </a:solidFill>
                <a:latin typeface="Cooper Black" pitchFamily="18" charset="0"/>
                <a:ea typeface="+mj-ea"/>
                <a:cs typeface="+mj-cs"/>
              </a:rPr>
              <a:t>Acids and Bases</a:t>
            </a:r>
          </a:p>
        </p:txBody>
      </p:sp>
      <p:sp>
        <p:nvSpPr>
          <p:cNvPr id="22530" name="Rectangle 3"/>
          <p:cNvSpPr txBox="1">
            <a:spLocks noChangeArrowheads="1"/>
          </p:cNvSpPr>
          <p:nvPr/>
        </p:nvSpPr>
        <p:spPr bwMode="auto">
          <a:xfrm>
            <a:off x="1143000" y="1066800"/>
            <a:ext cx="80010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3200">
                <a:solidFill>
                  <a:schemeClr val="bg1"/>
                </a:solidFill>
                <a:latin typeface="Calibri" pitchFamily="34" charset="0"/>
              </a:rPr>
              <a:t>How can you tell if something is acidic or basic?</a:t>
            </a: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3200">
                <a:solidFill>
                  <a:schemeClr val="bg1"/>
                </a:solidFill>
                <a:latin typeface="Calibri" pitchFamily="34" charset="0"/>
              </a:rPr>
              <a:t>USE INDICATORS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3200">
                <a:solidFill>
                  <a:schemeClr val="bg1"/>
                </a:solidFill>
                <a:latin typeface="Calibri" pitchFamily="34" charset="0"/>
              </a:rPr>
              <a:t>Litmus Paper</a:t>
            </a: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3200">
                <a:solidFill>
                  <a:schemeClr val="bg1"/>
                </a:solidFill>
                <a:latin typeface="Calibri" pitchFamily="34" charset="0"/>
              </a:rPr>
              <a:t>Turns red in the presence of acids</a:t>
            </a: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3200">
                <a:solidFill>
                  <a:schemeClr val="bg1"/>
                </a:solidFill>
                <a:latin typeface="Calibri" pitchFamily="34" charset="0"/>
              </a:rPr>
              <a:t>Turns blue in the presence of bases</a:t>
            </a: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</a:pPr>
            <a:endParaRPr lang="en-US" sz="3200">
              <a:solidFill>
                <a:schemeClr val="bg1"/>
              </a:solidFill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endParaRPr lang="en-US" sz="32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029200" y="5943600"/>
            <a:ext cx="41148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 will define characteristics of polar and non-polar molecules. I can describe the characteristics of acids and bases.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066800"/>
            <a:ext cx="8229600" cy="4525963"/>
          </a:xfrm>
        </p:spPr>
        <p:txBody>
          <a:bodyPr/>
          <a:lstStyle/>
          <a:p>
            <a:r>
              <a:rPr lang="en-US" b="1" u="sng" dirty="0" smtClean="0">
                <a:solidFill>
                  <a:schemeClr val="bg1"/>
                </a:solidFill>
              </a:rPr>
              <a:t>Buffers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are weak acids or bases that can react with strong acids or bases to </a:t>
            </a:r>
            <a:r>
              <a:rPr lang="en-US" b="1" dirty="0" smtClean="0">
                <a:solidFill>
                  <a:schemeClr val="bg1"/>
                </a:solidFill>
              </a:rPr>
              <a:t>prevent</a:t>
            </a:r>
            <a:r>
              <a:rPr lang="en-US" dirty="0" smtClean="0">
                <a:solidFill>
                  <a:schemeClr val="bg1"/>
                </a:solidFill>
              </a:rPr>
              <a:t> sharp, sudden changes in </a:t>
            </a:r>
            <a:r>
              <a:rPr lang="en-US" dirty="0" err="1" smtClean="0">
                <a:solidFill>
                  <a:schemeClr val="bg1"/>
                </a:solidFill>
              </a:rPr>
              <a:t>pH.</a:t>
            </a:r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28600" y="0"/>
            <a:ext cx="8915400" cy="9906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5400" dirty="0">
                <a:solidFill>
                  <a:schemeClr val="accent3">
                    <a:lumMod val="20000"/>
                    <a:lumOff val="80000"/>
                  </a:schemeClr>
                </a:solidFill>
                <a:latin typeface="Cooper Black" pitchFamily="18" charset="0"/>
                <a:ea typeface="+mj-ea"/>
                <a:cs typeface="+mj-cs"/>
              </a:rPr>
              <a:t>Acids and Bases</a:t>
            </a:r>
          </a:p>
        </p:txBody>
      </p:sp>
      <p:sp>
        <p:nvSpPr>
          <p:cNvPr id="2" name="Rectangle 1"/>
          <p:cNvSpPr/>
          <p:nvPr/>
        </p:nvSpPr>
        <p:spPr>
          <a:xfrm>
            <a:off x="3886200" y="5299631"/>
            <a:ext cx="5257800" cy="369332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r>
              <a:rPr lang="en-US" dirty="0"/>
              <a:t>http://www.youtube.com/watch?v=WnPrtYUKke8</a:t>
            </a:r>
          </a:p>
        </p:txBody>
      </p:sp>
      <p:sp>
        <p:nvSpPr>
          <p:cNvPr id="6" name="Rectangle 5"/>
          <p:cNvSpPr/>
          <p:nvPr/>
        </p:nvSpPr>
        <p:spPr>
          <a:xfrm>
            <a:off x="5029200" y="5943600"/>
            <a:ext cx="41148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 will define characteristics of polar and non-polar molecules. I can describe the characteristics of acids and bases.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surface swimming 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990600"/>
            <a:ext cx="9296400" cy="5288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-154758" y="4114800"/>
            <a:ext cx="3888557" cy="27432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chemeClr val="bg1"/>
                </a:solidFill>
              </a:rPr>
              <a:t>What’s happening here…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Image result for surface tens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280" y="4282401"/>
            <a:ext cx="3657599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96398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95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992909" y="990600"/>
            <a:ext cx="5029200" cy="4572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Life depends on </a:t>
            </a:r>
            <a:r>
              <a:rPr lang="en-US" i="1" dirty="0" smtClean="0">
                <a:solidFill>
                  <a:schemeClr val="bg1"/>
                </a:solidFill>
              </a:rPr>
              <a:t>hydrogen </a:t>
            </a:r>
            <a:r>
              <a:rPr lang="en-US" i="1" dirty="0" smtClean="0">
                <a:solidFill>
                  <a:schemeClr val="bg1"/>
                </a:solidFill>
              </a:rPr>
              <a:t>bonds</a:t>
            </a:r>
            <a:r>
              <a:rPr lang="en-US" dirty="0" smtClean="0">
                <a:solidFill>
                  <a:schemeClr val="bg1"/>
                </a:solidFill>
              </a:rPr>
              <a:t> in water</a:t>
            </a:r>
          </a:p>
          <a:p>
            <a:r>
              <a:rPr lang="en-US" u="sng" dirty="0" smtClean="0">
                <a:solidFill>
                  <a:schemeClr val="bg1"/>
                </a:solidFill>
              </a:rPr>
              <a:t>Water is a </a:t>
            </a:r>
            <a:r>
              <a:rPr lang="en-US" b="1" u="sng" dirty="0" smtClean="0">
                <a:solidFill>
                  <a:schemeClr val="bg1"/>
                </a:solidFill>
              </a:rPr>
              <a:t>polar</a:t>
            </a:r>
            <a:r>
              <a:rPr lang="en-US" u="sng" dirty="0" smtClean="0">
                <a:solidFill>
                  <a:schemeClr val="bg1"/>
                </a:solidFill>
              </a:rPr>
              <a:t> molecule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</a:p>
          <a:p>
            <a:pPr lvl="1"/>
            <a:r>
              <a:rPr lang="en-US" sz="2400" dirty="0" smtClean="0">
                <a:solidFill>
                  <a:schemeClr val="bg1"/>
                </a:solidFill>
              </a:rPr>
              <a:t>Polar molecules have slightly </a:t>
            </a:r>
            <a:r>
              <a:rPr lang="en-US" sz="2400" b="1" dirty="0" smtClean="0">
                <a:solidFill>
                  <a:schemeClr val="bg1"/>
                </a:solidFill>
              </a:rPr>
              <a:t>charged</a:t>
            </a:r>
            <a:r>
              <a:rPr lang="en-US" sz="2400" dirty="0" smtClean="0">
                <a:solidFill>
                  <a:schemeClr val="bg1"/>
                </a:solidFill>
              </a:rPr>
              <a:t> regions.</a:t>
            </a:r>
          </a:p>
          <a:p>
            <a:pPr lvl="1"/>
            <a:r>
              <a:rPr lang="en-US" sz="2400" b="1" dirty="0" smtClean="0">
                <a:solidFill>
                  <a:schemeClr val="bg1"/>
                </a:solidFill>
              </a:rPr>
              <a:t>Nonpolar</a:t>
            </a:r>
            <a:r>
              <a:rPr lang="en-US" sz="2400" dirty="0" smtClean="0">
                <a:solidFill>
                  <a:schemeClr val="bg1"/>
                </a:solidFill>
              </a:rPr>
              <a:t> molecules do not have charged regions.</a:t>
            </a:r>
          </a:p>
          <a:p>
            <a:pPr lvl="1"/>
            <a:r>
              <a:rPr lang="en-US" sz="2400" u="sng" dirty="0" smtClean="0">
                <a:solidFill>
                  <a:schemeClr val="bg1"/>
                </a:solidFill>
              </a:rPr>
              <a:t>Hydrogen bonds form between slightly positive </a:t>
            </a:r>
            <a:r>
              <a:rPr lang="en-US" sz="2400" b="1" u="sng" dirty="0" smtClean="0">
                <a:solidFill>
                  <a:schemeClr val="bg1"/>
                </a:solidFill>
              </a:rPr>
              <a:t>hydrogen</a:t>
            </a:r>
            <a:r>
              <a:rPr lang="en-US" sz="2400" u="sng" dirty="0" smtClean="0">
                <a:solidFill>
                  <a:schemeClr val="bg1"/>
                </a:solidFill>
              </a:rPr>
              <a:t> atoms and slightly negative atoms</a:t>
            </a:r>
            <a:r>
              <a:rPr lang="en-US" sz="2400" dirty="0" smtClean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228600" y="0"/>
            <a:ext cx="8915400" cy="9906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5400" dirty="0">
                <a:solidFill>
                  <a:schemeClr val="accent3">
                    <a:lumMod val="20000"/>
                    <a:lumOff val="80000"/>
                  </a:schemeClr>
                </a:solidFill>
                <a:latin typeface="Cooper Black" pitchFamily="18" charset="0"/>
                <a:ea typeface="+mj-ea"/>
                <a:cs typeface="+mj-cs"/>
              </a:rPr>
              <a:t>About Water</a:t>
            </a:r>
          </a:p>
        </p:txBody>
      </p:sp>
      <p:pic>
        <p:nvPicPr>
          <p:cNvPr id="2050" name="Picture 2" descr="http://www.factfixx.com/wp-content/uploads/2011/06/surface-tension-water-penny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209800"/>
            <a:ext cx="3076776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5029200" y="5943600"/>
            <a:ext cx="41148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 will define characteristics of polar and non-polar molecules. I can describe the characteristics of acids and bases.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8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8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8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8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8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795" grpId="0" build="p" bldLvl="5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38200" y="1066800"/>
            <a:ext cx="8534400" cy="28194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Hydrogen bonds are responsible for three important properties of </a:t>
            </a:r>
            <a:r>
              <a:rPr lang="en-US" b="1" dirty="0" smtClean="0">
                <a:solidFill>
                  <a:schemeClr val="bg1"/>
                </a:solidFill>
              </a:rPr>
              <a:t>water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high specific </a:t>
            </a:r>
            <a:r>
              <a:rPr lang="en-US" b="1" dirty="0" smtClean="0">
                <a:solidFill>
                  <a:schemeClr val="bg1"/>
                </a:solidFill>
              </a:rPr>
              <a:t>heat </a:t>
            </a:r>
            <a:r>
              <a:rPr lang="en-US" i="1" dirty="0" smtClean="0">
                <a:solidFill>
                  <a:schemeClr val="bg1"/>
                </a:solidFill>
              </a:rPr>
              <a:t>(how much heat to raise 1 degree)</a:t>
            </a:r>
          </a:p>
          <a:p>
            <a:pPr lvl="1"/>
            <a:r>
              <a:rPr lang="en-US" b="1" u="sng" dirty="0" smtClean="0">
                <a:solidFill>
                  <a:schemeClr val="bg1"/>
                </a:solidFill>
              </a:rPr>
              <a:t>cohesion – similar together</a:t>
            </a:r>
            <a:endParaRPr lang="en-US" b="1" u="sng" dirty="0" smtClean="0">
              <a:solidFill>
                <a:schemeClr val="bg1"/>
              </a:solidFill>
            </a:endParaRPr>
          </a:p>
          <a:p>
            <a:pPr lvl="1"/>
            <a:r>
              <a:rPr lang="en-US" b="1" u="sng" dirty="0" smtClean="0">
                <a:solidFill>
                  <a:schemeClr val="bg1"/>
                </a:solidFill>
              </a:rPr>
              <a:t>adhesion – different together </a:t>
            </a:r>
            <a:endParaRPr lang="en-US" b="1" u="sng" dirty="0" smtClean="0">
              <a:solidFill>
                <a:schemeClr val="bg1"/>
              </a:solidFill>
            </a:endParaRPr>
          </a:p>
        </p:txBody>
      </p:sp>
      <p:pic>
        <p:nvPicPr>
          <p:cNvPr id="119812" name="Picture 4" descr="bhspe-010202-00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86400" y="3729145"/>
            <a:ext cx="3505200" cy="3068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228600" y="0"/>
            <a:ext cx="8915400" cy="9906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5400" dirty="0">
                <a:solidFill>
                  <a:schemeClr val="accent3">
                    <a:lumMod val="20000"/>
                    <a:lumOff val="80000"/>
                  </a:schemeClr>
                </a:solidFill>
                <a:latin typeface="Cooper Black" pitchFamily="18" charset="0"/>
                <a:ea typeface="+mj-ea"/>
                <a:cs typeface="+mj-cs"/>
              </a:rPr>
              <a:t>About Water</a:t>
            </a:r>
          </a:p>
        </p:txBody>
      </p:sp>
      <p:pic>
        <p:nvPicPr>
          <p:cNvPr id="3076" name="Picture 4" descr="http://ga.water.usgs.gov/edu/graphics/adhesion-cohesion-2.gif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729146"/>
            <a:ext cx="1905000" cy="3068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Image result for what's the difference between cohesion and adhesi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29145"/>
            <a:ext cx="3438525" cy="3068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98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98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98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98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19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10" grpId="0" build="p" bldLvl="5" autoUpdateAnimBg="0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066800"/>
            <a:ext cx="8305800" cy="2136775"/>
          </a:xfrm>
        </p:spPr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bg1"/>
                </a:solidFill>
              </a:rPr>
              <a:t>A </a:t>
            </a:r>
            <a:r>
              <a:rPr lang="en-US" b="1" dirty="0" smtClean="0">
                <a:solidFill>
                  <a:schemeClr val="bg1"/>
                </a:solidFill>
              </a:rPr>
              <a:t>solution</a:t>
            </a:r>
            <a:r>
              <a:rPr lang="en-US" dirty="0" smtClean="0">
                <a:solidFill>
                  <a:schemeClr val="bg1"/>
                </a:solidFill>
              </a:rPr>
              <a:t> is formed when one substance dissolves in another.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>
                <a:solidFill>
                  <a:schemeClr val="bg1"/>
                </a:solidFill>
              </a:rPr>
              <a:t>A solution is a </a:t>
            </a:r>
            <a:r>
              <a:rPr lang="en-US" b="1" dirty="0" smtClean="0">
                <a:solidFill>
                  <a:schemeClr val="bg1"/>
                </a:solidFill>
              </a:rPr>
              <a:t>homogeneous (blended)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mixture.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b="1" u="sng" dirty="0" smtClean="0">
                <a:solidFill>
                  <a:schemeClr val="bg1"/>
                </a:solidFill>
              </a:rPr>
              <a:t>Solvents</a:t>
            </a:r>
            <a:r>
              <a:rPr lang="en-US" u="sng" dirty="0" smtClean="0">
                <a:solidFill>
                  <a:schemeClr val="bg1"/>
                </a:solidFill>
              </a:rPr>
              <a:t> dissolve other substances.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b="1" u="sng" dirty="0" smtClean="0">
                <a:solidFill>
                  <a:schemeClr val="bg1"/>
                </a:solidFill>
              </a:rPr>
              <a:t>Solutes</a:t>
            </a:r>
            <a:r>
              <a:rPr lang="en-US" u="sng" dirty="0" smtClean="0">
                <a:solidFill>
                  <a:schemeClr val="bg1"/>
                </a:solidFill>
              </a:rPr>
              <a:t> dissolve in a solvent.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28600" y="0"/>
            <a:ext cx="8915400" cy="9906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5400" dirty="0">
                <a:solidFill>
                  <a:schemeClr val="accent3">
                    <a:lumMod val="20000"/>
                    <a:lumOff val="80000"/>
                  </a:schemeClr>
                </a:solidFill>
                <a:latin typeface="Cooper Black" pitchFamily="18" charset="0"/>
                <a:ea typeface="+mj-ea"/>
                <a:cs typeface="+mj-cs"/>
              </a:rPr>
              <a:t>About Solutions</a:t>
            </a:r>
          </a:p>
        </p:txBody>
      </p:sp>
      <p:pic>
        <p:nvPicPr>
          <p:cNvPr id="4098" name="Picture 2" descr="http://kitchenpress.files.wordpress.com/2012/01/muffin-mixture-witout-the-chocolate-chunks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303365" y="3276600"/>
            <a:ext cx="3880794" cy="3190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5" descr="bhspe-010202-00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" y="3352800"/>
            <a:ext cx="5419724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5029200" y="5943600"/>
            <a:ext cx="41148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 will define characteristics of polar and non-polar molecules. I can describe the characteristics of acids and bases.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0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0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08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08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35" grpId="0" build="p" bldLvl="5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1003300"/>
            <a:ext cx="8229600" cy="3797300"/>
          </a:xfrm>
        </p:spPr>
        <p:txBody>
          <a:bodyPr/>
          <a:lstStyle/>
          <a:p>
            <a:r>
              <a:rPr lang="en-US" sz="2800" dirty="0" smtClean="0">
                <a:solidFill>
                  <a:schemeClr val="bg1"/>
                </a:solidFill>
              </a:rPr>
              <a:t>“Like dissolves like.”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Polar solvents </a:t>
            </a:r>
            <a:r>
              <a:rPr lang="en-US" b="1" dirty="0">
                <a:solidFill>
                  <a:schemeClr val="bg1"/>
                </a:solidFill>
              </a:rPr>
              <a:t>dissolve</a:t>
            </a:r>
            <a:r>
              <a:rPr lang="en-US" dirty="0">
                <a:solidFill>
                  <a:schemeClr val="bg1"/>
                </a:solidFill>
              </a:rPr>
              <a:t> polar solutes.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Nonpolar solvents dissolve nonpolar solutes.</a:t>
            </a:r>
          </a:p>
          <a:p>
            <a:pPr lvl="1"/>
            <a:r>
              <a:rPr lang="en-US" u="sng" dirty="0">
                <a:solidFill>
                  <a:schemeClr val="bg1"/>
                </a:solidFill>
              </a:rPr>
              <a:t>Polar substances and nonpolar substances generally remain </a:t>
            </a:r>
            <a:r>
              <a:rPr lang="en-US" b="1" u="sng" dirty="0">
                <a:solidFill>
                  <a:schemeClr val="bg1"/>
                </a:solidFill>
              </a:rPr>
              <a:t>separate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  <a:p>
            <a:pPr lvl="2"/>
            <a:r>
              <a:rPr lang="en-US" dirty="0">
                <a:solidFill>
                  <a:schemeClr val="bg1"/>
                </a:solidFill>
              </a:rPr>
              <a:t>Ex) oil and water</a:t>
            </a:r>
          </a:p>
          <a:p>
            <a:endParaRPr lang="en-US" sz="2800" dirty="0" smtClean="0">
              <a:solidFill>
                <a:schemeClr val="bg1"/>
              </a:solidFill>
            </a:endParaRPr>
          </a:p>
          <a:p>
            <a:pPr>
              <a:buFontTx/>
              <a:buNone/>
            </a:pPr>
            <a:endParaRPr lang="en-US" sz="2800" dirty="0" smtClean="0">
              <a:solidFill>
                <a:schemeClr val="bg1"/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28600" y="0"/>
            <a:ext cx="8915400" cy="9906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5400" dirty="0">
                <a:solidFill>
                  <a:schemeClr val="accent3">
                    <a:lumMod val="20000"/>
                    <a:lumOff val="80000"/>
                  </a:schemeClr>
                </a:solidFill>
                <a:latin typeface="Cooper Black" pitchFamily="18" charset="0"/>
                <a:ea typeface="+mj-ea"/>
                <a:cs typeface="+mj-cs"/>
              </a:rPr>
              <a:t>About Solutions</a:t>
            </a:r>
          </a:p>
        </p:txBody>
      </p:sp>
      <p:pic>
        <p:nvPicPr>
          <p:cNvPr id="4" name="Picture 2" descr="http://static.fjcdn.com/pictures/y_153452_4630229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9239" y="3657600"/>
            <a:ext cx="3304761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 descr="data:image/jpeg;base64,/9j/4AAQSkZJRgABAQAAAQABAAD/2wCEAAkGBhQPEBUUEBQUFRQUFBUUFBYUFBQWFBUUFBQVFBQVFBUXHCYeFxkjGRQVHy8gIycpLCwsFR4xNTAqNSYrLCkBCQoKDgwOGA8PGiwlHxwpKS0pLCwtKSwsKSwsKSwpKSwqKiwsLCkpLCosKSksLCkvKSkpLCkpLCkpLCwsKSkpKf/AABEIAQMAwgMBIgACEQEDEQH/xAAbAAABBQEBAAAAAAAAAAAAAAAEAAECAwUGB//EAEMQAAEDAgMFBgMEBwYHAQAAAAEAAhEDIQQSMQUTIkFRBmFxgZGxMlLRQnKhwRQjU5PC4fAHFRaCotJic4OSpLLTJP/EABoBAAIDAQEAAAAAAAAAAAAAAAABAgMEBQb/xAAvEQACAgEDBAEBBwQDAAAAAAAAAQIRAwQSMQUTIUFRYSJxgaGxweEykZLwFBVC/9oADAMBAAIRAxEAPwCIppxTRG7Timrx2UCmn3avFNSFNIAfdpxTRG7S3aAKN2lu0Ru0+RAA+7S3aI3afdoAG3aY00Vu0t2gAPdpbtF7tLdIAGFNLdondpt2gAbdpbtE7tNu0ADGmo5EUaaYsQMF3aY00UWKJppACmmoFiMNNRNNAWC5EkTu0kxhgpqQYrwxOGJkCgU0+7RAYn3aAB92n3aIFNOKaAB92n3aI3aW6QAPkT7tEbtLdoAHyJsiJ3abIgAcU0+REbtLdoAGLE27RORPu0AC7tNu0Tu027SAG3aju0UaaYsQAKWKJYiixMWIGCliiaaKNNRNNAAuROr8idABopqQYrsicMTEU7tPlCv3ag/YH6ROV72O04dDa0xB9CNFCcnFWhpWR3afIp0dnVW5mtFOoW/EDQbI5iS6SR4lH0962MtOmfu4dtvSFV3n8EthnZEsi26eNxH7H/xzp5VFb+k4j9mPPDu/+iO99A2GAKaKpbJqu0pu/wC0j3WyzE4jXI0f9F4/jUxjK550/OnU/wByO8/gNpkjs/WP2I8XNH5px2aqc8o859lpuxdf5qP7up9VU/EVjrVa37jD/El3JBtM+psF7e/wBVQ2PVP2fxH1Wg8O516p8AwJhVqN+GrU82sJ9wjuSCkBDs9V+X/U36qX+Hq3yz/mb9UZ+lVuVR37th/jUmYurzeB9+iD/wCtRLuy+A2gH+H63yf6mfVMdgVv2Z9W/VaJx1b9pT/cP/3Kp20K/wAzT/0APeon3X8BtAHbCrfsz6t+qrdser8h9W/VF1MdXOmX91TH5lU1MPWfyp/uqf8AtS7svgewz8TR3fx8Piq8so/EdnyAXVHuExZgY3Tpr7IZlENEDQac1PHOUuURkkig01EsRRYoliuIg27SV+ROgAzInDVdkThiYirIrsNULHSPNPlTObY+BSflDQXWxAFXONSBcG8DX8vRXYfbD3vLWOZrYEEEdZgiVxmG28KnOSBcdDJEegb6qdSsXXaS08iDBHn+Kzxi2rLXyei1G8P6x50uBwtPkNUM/Htb8A8yuewGPqPaN64udzJ/kjQ9WbSthVbEF+v8lVZVGomJToRYYTZgqSkAmBbmCeQqUxckAS14T50MHJByKGF51F7hCEdUVT6iVAEl4CVPGCQs6tWssnF7T3Zk+J8lCSJI6TaeIzmBoECWJtn4ne0w5EFqniVRFLkGLFEsRJYolisIg+RJX5EyQBgapBqmApQmIrDUntsfA+yshJ4sfAoA8x2C4Z6kfMfyXU0KVlz2wmfrKlo4yurw1NVwLJBmFZARIVVMK4NUiA0J3BPlUi1AFcJBSLEg1AECFAhXlqjkQBWCkphqiWoArcFU5EFqqc1FgA4jRct2ifDHfdd7Lra7FyvaNg3b5+V3sq5E4m92Ndmww8vZbhasfsa0DDCBA/kt3Kpw4QpclJaolquLVEtUiJTkSVsJIAJhShShPCAIhqT22PgpwmeLHwKAPPNjU4qVPvrqMMxc/sphzv8Avn2XTYVllTFlkghjVaAnY0KYCnZAhClCm2iToCfAK8YB/wApRYUCFqYBGfoLz9kpjgH/ACn8EtyCgWFEhFHBv+UqH6M75SjcgoFKYNRowL/lPomOCd8rvQo3IAIhVuCPfhnfK70KGfSjWQluQ6AK4XNdoKXA77p9l1WIYua7Rtik/wC672KjJkkbXZFv/wCceP5LahYfYq+FaT3ey3yFZDhEZclZCYtUyExCkRK8qSnCSQBCeEoTpjEAmqaHwPspKNX4T4H2UWI5DZmBLHOc7iaXmDTcDFhZw1BW62uybAx/XmuUw/aB9JgflD23cWMcd5MuMtpnkWzME6aWudge1zXOeMzmua4cNSHNANyWuFy0jSV5DL1HUwcqja+86PYT8nSNxY5D8HE+yrOKi+R3jxgeghBHtCzLJcI1GUEzBuALXMEK/DbVc6kHtpvcTHAC3MwEWJHMzquZPqWoflr82SWFGizaj+sDwePxJVVTa79JnxDisNm1sYX2ohrZ+1UBd3zAPoER/f791Udl4qZIIc0gSJMCIl0RabSFKWvz1VL/ACsfZSD242oftjwiPdX0qlR1t9Hj/ILB2d2ya6lvKjmU2kkC4c4kOymGk5hDgbDpKLpdpHvqGmGh0OLZa8O0vMAnkQYS/wCRkhyn45+P1F27NLEPfTjNWmT1MWBJBIFrBSw+PlvE6DfU3t1geyDxBa1zA+OMkXH2spdHmGu9AhcXVh0NIGgENBkvEgzPpysVllrMk5XCTS+8ksSryHsxVQzxjX5SGx4l0+ak7EyZgk91Zw9rFB8QcBDSOdxzF4PcfwROGxLXHK1wkXsRLhzLTNwDaUpazJV+WPtovOMqH4B6gOHqCCpPr1flafBzo9Mp9yh9oY1tBmZ4lsiZPnInU2sOaB2gc1MbtzqZrAAZcpcZEhzRMSQOR08FbDqOVpUvD9u2LsoPeHO1aweEO/Eiy5vb+BfVY9rGOzZTGW4MjxgeKjSx7sEwmalUtzAbzNnLiBwm12zp0g6rExG0HYmnleS59R9Xd7wGmHAgtbEGSIJYNBY689+HU6m73fZ/30J4onZdlcOadHKYlpgwQYMQRI8FsELE7H4Xd0C0ggzcHWYvPmfdbi9hpcjyYoyfs5+RVJohCYhWQokLSQIJ08JJBQRCeE8J4SsZGFDEDgd913sVdChiG8Dvuu9igDzLZYaMpqAPLXOdTeDFSnPxNBjiaebTaei3t3SqnM+lRc4xJLILgCYzROnjzWW3DgECFq4ejC4mXQYs0tztP6M1rLJCwOwaVpLmgOLmtZxAEkEXcBaWi3j1TYrZMVHviq5pykCm8MMAAZS3MJuJGup7lpYcOaeF7mjmARld94EX/mi6YVGbpcXB9t/a9WxrO78nB09o4mlXcW0azgXw0Oe6Ml+E6yYIgk2IQO3dnY7FjdtY9gzDeNPPOeF/hYkjThnuHp9Ki0aNH9d6vo0ZsMo5wSBqs2DQ51k3SjFV75/IslnjXg88w3YYuw4ptblIynePHxG+cCOJoJ4tDc6rcwXZUNpNY5waGjiLCSZ5lsgZTN5vqumpsEmGFp0JzCHd4ymyHxG7expZWyFpDyCLHmGuzTAJ7lk1Oi1fLmqu/d/2BZogWNpggBkm8uJdOUQbwT4C3U96roUSJYwZHM4ZaGlxp2LcuoFptJiAhcHjS8PDY3gc4EcTZvBaBYjzHktHDYapUGV9LJ0hwuVyJYMkHsSssU17KX0qk8LGSHNlx+ItMzBaYBBAGnO6IqMAdmblsQwZsodnd9hkcQMOadLyEWcAA0tYSyREtiR3iQRPksPaHZJ1RoazEVG8UmZcDMaidRA/q66OPo+okt01X09/iR70Pk0Bhajg1haYHPOfPQcrmNPBV1mNLuJxbdsENcRImwIaQFDB7JFBgDnOqkAlzd5Dn95BcTFgNQPVWDE7zSgaIGnEOL/KJjx5yrMXRcjn9uVL8yMs69FONawkjK3LqCG3aRN5Jk6npqdVj7Ro0PjqZq1UGWyMoaeQsYgHSy0sS3vWFtKTzPquwulYYJVfj6lXdkzoOxuIdUpVDUdmdvInwHLoO5dBC5/sNSy0an/M/hC6MhdvElGCS9GafJWmIVmVNlVlkSEJKeVJFjL4TwpZU+VICEKFccLvun2KuyqFdvC77p9kAcO2mCea0MPTTUaV9EfRYspax6TEQ1qem1XhikiJANUK2CZUjO0GNCdROt0SGKRbawBPIExPdPJSEU/pIpfEyWAatuW8oyjlpdVtoUart42mJ5FzRIPcefiiaTy7Wnk/zh3so08Q91nUQ3q7OCPLmfT0VDinJN+R34MzGbLDK2/ptcXRD2tiHHQPM8x3a26K6jUIqthjidS4mzetusEhT2nkqNdTcWteA2o0SZIDviAIAPwkESfZU0puC4gEG8NHCI/HVeZ6tUNTGS9mjH5iaOcOuOfvz/FQcFDBV6cBjC4m5HA4CPHRFFi9RhleNGZryBVMwHAQ13IlocB5FUOYY4jJ5mAJPWBYeAWi5gVFRo7/AEEe6sAx8RSWXj24dpAdiaW8/ZtD3Onpwgroa1MLPxFO9gq5WySCOydOKb4/afwhbkLK7MN4H/8AM/hC2cqvh/SiMuSuExCtypsqmRKsqSsyp0AX5UsqtypZUgKsqjWZwu8D7K/Ko1WcJ8D7IA5qiy6Mo01CmwzaPQ/VYW1ttVcNissDd7s1ZixDGcbSeRtIPdB1lcnXZMuPE3hXn6miEVJ+TqW0gneI0ErncN2sp1ACTFp1NpE3C06G0muB45nQgARbpcLx8updQg7lL8jR2omi09ysDEHReL3zT1j8h/UosVmtbJIaBqSYAHUrs9N628k+1n/BlOTFXlEw3+iYT5VAMFRvFle06WkGNNSZPepuIY2wsIsB5WAXdnrMONpTlVlKi2Zm0nte17MrmvLHMzvpksDTBMmIymBfw8FztOgyrkG8LnMMCmCIqhtmyG2YJ5cwO9dm+rDScp0sLcU92o75CwatKnUqsdUpPa9r+EOLmNLx4WN+cwuT1CEXOE0y3G6TRu08KKbQxujQAE5ah8C2sS/ecABhnwkm932tGgCKpt6vzkG54fTh0XbwybitxS+SosVbmIosUHNVzEA1GICsxa72IOqy6ixoXZ6nDH/f/hC1cqC2E3hf9/8AILTyq2PApclOVLKrsqbKpESnKkrsqSAL4ShThKEBZCFGo2x8CrYTOFj4ICzFpsv6IfFsoVzunuGdrg4NIcDIMggEQ4W7wtCky5RACzSgpqnwWXXBxO2uxG9HA0zM5qbmhxgRDmugekrMb2WrUDwuquDZ4SwtLsrZgOgiSbD6L0ioQ0SUI7GumwtPOfYLzXUuxpWoJv5rn+TTjlKRxjaOM1p0z4OsQZ8Tbz56BaGHpbQcAMrGHQ5jNuvRdIMbB4h5i5v3K+nSDWHidEElxdJaANROnX3VHT8GDVyb+PIZJOPow9pbYOEdTp1LgsEP0DnAQ6wsDN47wiKG1muAJcBOgm6Jx+z6WLomk95dmux5LS6Ys5kWsuOZs3EYJ8VWFzR8NRozsI5TaWnxV3Uenucu9DyiMJqqOtFc3LGDNeJfIcOmsMJi3XSyWzIgvqEl51zCIjQQenUrO2TtRpZVbDnECQ1rXHS9rR3+QRWNrUazWF4kiCLxqOfUKx2sUHLmhe2GVWb4kB0NLY4ahk8rAW81dQwOQ2e8tAhrOEMHoASfEoLZGzZqGtUyyOFgBENbA6cyIWy4gXJgd+i7mmi9ic+SmXPghlVb2nlHfM/hdXgKFVhjhie8SPQEe61kChzEI+ndaJag6uBLiZqVMtxuwWhlxB0bmPqouySLNkYcsDwfnJ9UflQOw6QaxwGge7Ukn1Oq0YU4/wBKIvkhlTZVZCaFIRDKkpwkgCxJOkmIZM8WPgpJn6HwQBnMaA4/z5K1l7gz52VW8glL9K6ALnZtbgwPbOXkuUGzmf7Q9oVMPTpVKcloeQ60iSOEn8fU9FyeG/tCdbMBC9RxTKdZhp1QC11iDp68iuUx/wDZfTdULqdTK0gS0tm/Mgg2nw5lc7U6TFq33YrcXY5qKplWH7Ytruayi1xc7kRJ0n0711ewqrnUuOPiIEEEEW0IMG8+iw8B/Z9TpB0POYtLZEtBBvBIMwea3tl4QsADqbGZRlaGukR/wjkPxVfT+nS02beo0mhZcikqQVRwVNhljGNJ5taAY6W5K5KE69FRmBsVLQC21xNuSyaGxaUs14IEE5m+OV3P6ouvtRjpAIMEgiQIIMGZ5hUtqA6ev0Xj+qa1486cY2lz95qxxtGq0BogD0A9SovqGOFua8QTl9JFws87Q3fxXH4+HetJsAZogkCesxoV29D1GGqxuXG3kpnBxZLNGsBLXRCPrqLcUBzCy/8AdR7m3b4Jdp0EV6bj8Dg3rLA70kiEmsgde+1/RWU6gcARcHokSu8qflFQ2Bp5QfGfVEwqsNzVqsXBF8iTJ0kxDJJ0kAOkkkmMSjU0PgVJM/Q+CGByO1O0LKNTiBLSBDgDqNWkdR+ahT7VUCAQ8QfW2sjUea2MVg2V25XjQyDaQeolYJ/s8pOqZjUdHygAeN+XpzXnNX0pZ57vk1QyJLyHs28wuAa4XAM/FNvhto6IMc+SPrvriC0Uy0gcLnFj22uDYh3Xl5q3Z+yKVAfq2AHrqfVDYnbDBVLCQHNizpBIIkEdQQfdTjplosTd3x4I7t78B+Fquj9ZlB6NkjzJA9laa4HX0We7FB2jhH4+qd2IAWOfWJ46iooaxWaTXTpoovrAW5rPo12gyDoJMdOcrF7U0qlOs2oHuFB+UVAIgPEASSbBwA63B6rox12TLgeTGvK5/ghsSlTNXaOzaD6ge9sPv8JLS6Bq4Czotr3eCy6OyaWYnPUcLRNT3gD+ijJpuAd9hzXMOZxLRmjqTHMeiwn7CqAAsfDGEzvS2XZulRjcwb4k6DwXn9ZmlqH6T+40QVFe0sPhQ8NNSowk5SQ5zmXg5XB0xI6aTK7THYc1aQFJ+QwC0xIIiwI1iOYXF4fsti8RDa7m06GbNAcHOjllPPXUyusbhAA1rXvY1rWsAaQLNEDUG+lwuloYvDBxy8SIZadV6Ocr7LxrwcmR0GJDi0adHAEnRU0exOKrOG/rCmzmGHM+Og5C3Mk+C7nKHDLJEDk68Dv1VeGwwbJD3un5nTHcAAB+a6OLQYE1KKKu5InhsO2kxrGCGsAa0dALBO4qTh3qmo9dPgqCcMbFXIXAVQ5pjrHoilNcCYkkkkxCSSSQMSSSSBCTO08k6SAObG02hxDjBlEMrEuBbVhvNuVpnwOo/Fcz2qw5bUdFr2Wbg9qumLys7dcl207bHvrZgaG7Ii7XiC09Wum47iqNoUG4hkPLjUblJbRc0uEWkNfaYcZ7jzgLGw3aDqUfS290I87qDxxlf1DygGt2ZxLJ3VQObByhxyVB0nUSLfyVmH2FjHMAqVhMiQYI1vxTf0CMwePeDxPa5vLhh3ny9FoDajRqYMSLGHcrHSR+axz0WF+Zr2S3y4RXs3s2ymc1VxqujnZg8G/VaeNLd27O3M0iHCMwINjI5hAnaoBIJuGl3kIn3QeL2rvIaHXmSOcC5Hj9FXqtbg0UHCPPwv3COOU3bKKmzxRAOHfUEWFMwWEE6SbyOs9yEqY5uYGsyqyObc7W3tfLwnXkiKuLho4rm0xw6cxqFn4rtFUoOhgbVpBmaoCcuWXACDcNEEa2M8l5rBkjqJ1k8fVfuaXBrg2qG1ab/tNDW2g2iLRHLoiXbRpZYzgzIsZPks/9Lp1mSxln2eBlym0kOy/Fr3aoLA4GnTqZqLGucD8O8bItBhpNj4rSpQhkdNyf6kGrRtbNcxud9O2aGhz88kjlxGY52hFs2i2SBDnawDfz5DTnCxqVfEVBkrURlIOYlzCCZEcINv5KWGwBpAimKdOTJiST4nn6ru4s8YRi3Ol8MpcQ87YJcGkNbqXAulzRys0RfxQO0NrUvtBriNJAN/8AhlAbWo1gxxGQtYC6QXZnACTDdOtu5Y+DaHH9YHZpkcuU8QOoK0Qzxkvsuw2HoOwHTRnq4rSlBbO4aTREWn1ROdb4vwil8liUqGZNmUrEWJKvMkixFkppSSSGKU2ZKEiEAZO3NlCu02GaCPoV57jcA+i4y2IPf7r1YsQuJ2ayoOISqJxbLIyo8tzuyxaJnTnHXw5Imi1zC0PBhzQ4ZSCcp0PcuxxPY9jvhMeX0QVTsaRplI8T9FTbRO0zn6WNIOnPrqtT++TVaCWNbJtAvYC1zcaJz2QqjT3CuPZqsWtAA4RHxBEpXJP4DwA4mpRrMdmLg9rgOvLSO8O6+yy8K2oG1HOsGBokkghznCC2Bfnr1XQUezdVriTSaSRE5maf93j6ogbAqEAOYSOfG3rIm94t6LiazDOcm0rsuhKKRk4Tau8LmubIkkOFy4SYkEDQHWxUMV2ebU+GoYmCBBJ0MRa9xqtz/D7hpT/1M+qrfsJ7TLaZvqA5sT1iVgx6LK3uitpN5InP4jDmk0tA+GMrZk5C1sE9TrKxquKfmaNAx5IsMwJie/l1Xf8A931i0NyusOZBPrN0BX7LVahuweJLR/Na8WmlF21b/EXcRjM7VViLEcxdjbRa5HPT1VNXtNiT9uPBrRZdFguxTmCCKcTfUyDFvw6ovD9h2g3cPIE+5W1aRP8A8kHOKOUO1cS94h7wC0SASR3xMnT3XUbJ2W6q5rqkw0QMxlzov+a2MJ2epU7gSe/6BaTaYGgC34cGz0UynfAgEoTp1uKhkk6ZACTpJIAtSSSUxCTQnSQAyUJ0kUA0JoUkkqAjlSyqSSVARypZVJJG1ARypZVbCYD809qFZXlSyqzKlCNoWVQllVoH5pH6IoLKYSyq8Du6psvd1ToLKYTwrMtz/XRSyj390UFlMJQrcmv4eSWUIoLKYSVs9ySKAZJOkmAySdJADJJJIGJJJJAhJJ0khiSSSQAkkkkCEmTpIGI6JkkkxClJJJIBJJJIASSSSAFCSSSAP//Z">
            <a:hlinkClick r:id="rId5"/>
          </p:cNvPr>
          <p:cNvSpPr>
            <a:spLocks noChangeAspect="1" noChangeArrowheads="1"/>
          </p:cNvSpPr>
          <p:nvPr/>
        </p:nvSpPr>
        <p:spPr bwMode="auto">
          <a:xfrm>
            <a:off x="155575" y="-2103438"/>
            <a:ext cx="3286125" cy="438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4024312"/>
            <a:ext cx="2152650" cy="287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-33779" y="5943600"/>
            <a:ext cx="41148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 will define characteristics of polar and non-polar molecules. I can describe the characteristics of acids and bases.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18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18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218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218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218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58" grpId="0" build="p" bldLvl="5" autoUpdateAnimBg="0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66800" y="990600"/>
            <a:ext cx="8077200" cy="4800600"/>
          </a:xfrm>
        </p:spPr>
        <p:txBody>
          <a:bodyPr/>
          <a:lstStyle/>
          <a:p>
            <a:r>
              <a:rPr lang="en-US" sz="3400" dirty="0" smtClean="0">
                <a:solidFill>
                  <a:schemeClr val="bg1"/>
                </a:solidFill>
              </a:rPr>
              <a:t>A </a:t>
            </a:r>
            <a:r>
              <a:rPr lang="en-US" sz="3400" b="1" dirty="0" smtClean="0">
                <a:solidFill>
                  <a:schemeClr val="bg1"/>
                </a:solidFill>
              </a:rPr>
              <a:t>suspension</a:t>
            </a:r>
            <a:r>
              <a:rPr lang="en-US" sz="3400" dirty="0" smtClean="0">
                <a:solidFill>
                  <a:schemeClr val="bg1"/>
                </a:solidFill>
              </a:rPr>
              <a:t> is a mixture of water and </a:t>
            </a:r>
            <a:r>
              <a:rPr lang="en-US" sz="3400" b="1" dirty="0" err="1" smtClean="0">
                <a:solidFill>
                  <a:schemeClr val="bg1"/>
                </a:solidFill>
              </a:rPr>
              <a:t>nondissolved</a:t>
            </a:r>
            <a:r>
              <a:rPr lang="en-US" sz="3400" dirty="0" smtClean="0">
                <a:solidFill>
                  <a:schemeClr val="bg1"/>
                </a:solidFill>
              </a:rPr>
              <a:t> material.</a:t>
            </a:r>
          </a:p>
          <a:p>
            <a:r>
              <a:rPr lang="en-US" sz="3400" dirty="0" smtClean="0">
                <a:solidFill>
                  <a:schemeClr val="bg1"/>
                </a:solidFill>
              </a:rPr>
              <a:t>Some materials do not dissolve when placed  in water but separate into pieces so </a:t>
            </a:r>
            <a:r>
              <a:rPr lang="en-US" sz="3400" b="1" dirty="0" smtClean="0">
                <a:solidFill>
                  <a:schemeClr val="bg1"/>
                </a:solidFill>
              </a:rPr>
              <a:t>small</a:t>
            </a:r>
            <a:r>
              <a:rPr lang="en-US" sz="3400" dirty="0" smtClean="0">
                <a:solidFill>
                  <a:schemeClr val="bg1"/>
                </a:solidFill>
              </a:rPr>
              <a:t> that they do not settle out.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ex) ketchup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ex) blood</a:t>
            </a:r>
          </a:p>
        </p:txBody>
      </p:sp>
      <p:sp>
        <p:nvSpPr>
          <p:cNvPr id="18434" name="Rectangle 3"/>
          <p:cNvSpPr>
            <a:spLocks noChangeArrowheads="1"/>
          </p:cNvSpPr>
          <p:nvPr/>
        </p:nvSpPr>
        <p:spPr bwMode="auto">
          <a:xfrm>
            <a:off x="1447800" y="1554163"/>
            <a:ext cx="7386638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Comic Sans MS" pitchFamily="66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28600" y="0"/>
            <a:ext cx="8915400" cy="9906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5400" dirty="0">
                <a:solidFill>
                  <a:schemeClr val="accent3">
                    <a:lumMod val="20000"/>
                    <a:lumOff val="80000"/>
                  </a:schemeClr>
                </a:solidFill>
                <a:latin typeface="Cooper Black" pitchFamily="18" charset="0"/>
                <a:ea typeface="+mj-ea"/>
                <a:cs typeface="+mj-cs"/>
              </a:rPr>
              <a:t>About Solutions</a:t>
            </a:r>
          </a:p>
        </p:txBody>
      </p:sp>
      <p:sp>
        <p:nvSpPr>
          <p:cNvPr id="2" name="AutoShape 2" descr="data:image/jpeg;base64,/9j/4AAQSkZJRgABAQAAAQABAAD/2wCEAAkGBhQPEBUUEBQUFRQUFBUUFBYUFBQWFBUUFBQVFBQVFBUXHCYeFxkjGRQVHy8gIycpLCwsFR4xNTAqNSYrLCkBCQoKDgwOGA8PGiwlHxwpKS0pLCwtKSwsKSwsKSwpKSwqKiwsLCkpLCosKSksLCkvKSkpLCkpLCkpLCwsKSkpKf/AABEIAQMAwgMBIgACEQEDEQH/xAAbAAABBQEBAAAAAAAAAAAAAAAEAAECAwUGB//EAEMQAAEDAgMFBgMEBwYHAQAAAAEAAhEDIQQSMQUTIkFRBmFxgZGxMlLRQnKhwRQjU5PC4fAHFRaCotJic4OSpLLTJP/EABoBAAIDAQEAAAAAAAAAAAAAAAABAgMEBQb/xAAvEQACAgEDBAEBBwQDAAAAAAAAAQIRAwQSMQUTIUFRYSJxgaGxweEykZLwFBVC/9oADAMBAAIRAxEAPwCIppxTRG7Timrx2UCmn3avFNSFNIAfdpxTRG7S3aAKN2lu0Ru0+RAA+7S3aI3afdoAG3aY00Vu0t2gAPdpbtF7tLdIAGFNLdondpt2gAbdpbtE7tNu0ADGmo5EUaaYsQMF3aY00UWKJppACmmoFiMNNRNNAWC5EkTu0kxhgpqQYrwxOGJkCgU0+7RAYn3aAB92n3aIFNOKaAB92n3aI3aW6QAPkT7tEbtLdoAHyJsiJ3abIgAcU0+REbtLdoAGLE27RORPu0AC7tNu0Tu027SAG3aju0UaaYsQAKWKJYiixMWIGCliiaaKNNRNNAAuROr8idABopqQYrsicMTEU7tPlCv3ag/YH6ROV72O04dDa0xB9CNFCcnFWhpWR3afIp0dnVW5mtFOoW/EDQbI5iS6SR4lH0962MtOmfu4dtvSFV3n8EthnZEsi26eNxH7H/xzp5VFb+k4j9mPPDu/+iO99A2GAKaKpbJqu0pu/wC0j3WyzE4jXI0f9F4/jUxjK550/OnU/wByO8/gNpkjs/WP2I8XNH5px2aqc8o859lpuxdf5qP7up9VU/EVjrVa37jD/El3JBtM+psF7e/wBVQ2PVP2fxH1Wg8O516p8AwJhVqN+GrU82sJ9wjuSCkBDs9V+X/U36qX+Hq3yz/mb9UZ+lVuVR37th/jUmYurzeB9+iD/wCtRLuy+A2gH+H63yf6mfVMdgVv2Z9W/VaJx1b9pT/cP/3Kp20K/wAzT/0APeon3X8BtAHbCrfsz6t+qrdser8h9W/VF1MdXOmX91TH5lU1MPWfyp/uqf8AtS7svgewz8TR3fx8Piq8so/EdnyAXVHuExZgY3Tpr7IZlENEDQac1PHOUuURkkig01EsRRYoliuIg27SV+ROgAzInDVdkThiYirIrsNULHSPNPlTObY+BSflDQXWxAFXONSBcG8DX8vRXYfbD3vLWOZrYEEEdZgiVxmG28KnOSBcdDJEegb6qdSsXXaS08iDBHn+Kzxi2rLXyei1G8P6x50uBwtPkNUM/Htb8A8yuewGPqPaN64udzJ/kjQ9WbSthVbEF+v8lVZVGomJToRYYTZgqSkAmBbmCeQqUxckAS14T50MHJByKGF51F7hCEdUVT6iVAEl4CVPGCQs6tWssnF7T3Zk+J8lCSJI6TaeIzmBoECWJtn4ne0w5EFqniVRFLkGLFEsRJYolisIg+RJX5EyQBgapBqmApQmIrDUntsfA+yshJ4sfAoA8x2C4Z6kfMfyXU0KVlz2wmfrKlo4yurw1NVwLJBmFZARIVVMK4NUiA0J3BPlUi1AFcJBSLEg1AECFAhXlqjkQBWCkphqiWoArcFU5EFqqc1FgA4jRct2ifDHfdd7Lra7FyvaNg3b5+V3sq5E4m92Ndmww8vZbhasfsa0DDCBA/kt3Kpw4QpclJaolquLVEtUiJTkSVsJIAJhShShPCAIhqT22PgpwmeLHwKAPPNjU4qVPvrqMMxc/sphzv8Avn2XTYVllTFlkghjVaAnY0KYCnZAhClCm2iToCfAK8YB/wApRYUCFqYBGfoLz9kpjgH/ACn8EtyCgWFEhFHBv+UqH6M75SjcgoFKYNRowL/lPomOCd8rvQo3IAIhVuCPfhnfK70KGfSjWQluQ6AK4XNdoKXA77p9l1WIYua7Rtik/wC672KjJkkbXZFv/wCceP5LahYfYq+FaT3ey3yFZDhEZclZCYtUyExCkRK8qSnCSQBCeEoTpjEAmqaHwPspKNX4T4H2UWI5DZmBLHOc7iaXmDTcDFhZw1BW62uybAx/XmuUw/aB9JgflD23cWMcd5MuMtpnkWzME6aWudge1zXOeMzmua4cNSHNANyWuFy0jSV5DL1HUwcqja+86PYT8nSNxY5D8HE+yrOKi+R3jxgeghBHtCzLJcI1GUEzBuALXMEK/DbVc6kHtpvcTHAC3MwEWJHMzquZPqWoflr82SWFGizaj+sDwePxJVVTa79JnxDisNm1sYX2ohrZ+1UBd3zAPoER/f791Udl4qZIIc0gSJMCIl0RabSFKWvz1VL/ACsfZSD242oftjwiPdX0qlR1t9Hj/ILB2d2ya6lvKjmU2kkC4c4kOymGk5hDgbDpKLpdpHvqGmGh0OLZa8O0vMAnkQYS/wCRkhyn45+P1F27NLEPfTjNWmT1MWBJBIFrBSw+PlvE6DfU3t1geyDxBa1zA+OMkXH2spdHmGu9AhcXVh0NIGgENBkvEgzPpysVllrMk5XCTS+8ksSryHsxVQzxjX5SGx4l0+ak7EyZgk91Zw9rFB8QcBDSOdxzF4PcfwROGxLXHK1wkXsRLhzLTNwDaUpazJV+WPtovOMqH4B6gOHqCCpPr1flafBzo9Mp9yh9oY1tBmZ4lsiZPnInU2sOaB2gc1MbtzqZrAAZcpcZEhzRMSQOR08FbDqOVpUvD9u2LsoPeHO1aweEO/Eiy5vb+BfVY9rGOzZTGW4MjxgeKjSx7sEwmalUtzAbzNnLiBwm12zp0g6rExG0HYmnleS59R9Xd7wGmHAgtbEGSIJYNBY689+HU6m73fZ/30J4onZdlcOadHKYlpgwQYMQRI8FsELE7H4Xd0C0ggzcHWYvPmfdbi9hpcjyYoyfs5+RVJohCYhWQokLSQIJ08JJBQRCeE8J4SsZGFDEDgd913sVdChiG8Dvuu9igDzLZYaMpqAPLXOdTeDFSnPxNBjiaebTaei3t3SqnM+lRc4xJLILgCYzROnjzWW3DgECFq4ejC4mXQYs0tztP6M1rLJCwOwaVpLmgOLmtZxAEkEXcBaWi3j1TYrZMVHviq5pykCm8MMAAZS3MJuJGup7lpYcOaeF7mjmARld94EX/mi6YVGbpcXB9t/a9WxrO78nB09o4mlXcW0azgXw0Oe6Ml+E6yYIgk2IQO3dnY7FjdtY9gzDeNPPOeF/hYkjThnuHp9Ki0aNH9d6vo0ZsMo5wSBqs2DQ51k3SjFV75/IslnjXg88w3YYuw4ptblIynePHxG+cCOJoJ4tDc6rcwXZUNpNY5waGjiLCSZ5lsgZTN5vqumpsEmGFp0JzCHd4ymyHxG7expZWyFpDyCLHmGuzTAJ7lk1Oi1fLmqu/d/2BZogWNpggBkm8uJdOUQbwT4C3U96roUSJYwZHM4ZaGlxp2LcuoFptJiAhcHjS8PDY3gc4EcTZvBaBYjzHktHDYapUGV9LJ0hwuVyJYMkHsSssU17KX0qk8LGSHNlx+ItMzBaYBBAGnO6IqMAdmblsQwZsodnd9hkcQMOadLyEWcAA0tYSyREtiR3iQRPksPaHZJ1RoazEVG8UmZcDMaidRA/q66OPo+okt01X09/iR70Pk0Bhajg1haYHPOfPQcrmNPBV1mNLuJxbdsENcRImwIaQFDB7JFBgDnOqkAlzd5Dn95BcTFgNQPVWDE7zSgaIGnEOL/KJjx5yrMXRcjn9uVL8yMs69FONawkjK3LqCG3aRN5Jk6npqdVj7Ro0PjqZq1UGWyMoaeQsYgHSy0sS3vWFtKTzPquwulYYJVfj6lXdkzoOxuIdUpVDUdmdvInwHLoO5dBC5/sNSy0an/M/hC6MhdvElGCS9GafJWmIVmVNlVlkSEJKeVJFjL4TwpZU+VICEKFccLvun2KuyqFdvC77p9kAcO2mCea0MPTTUaV9EfRYspax6TEQ1qem1XhikiJANUK2CZUjO0GNCdROt0SGKRbawBPIExPdPJSEU/pIpfEyWAatuW8oyjlpdVtoUart42mJ5FzRIPcefiiaTy7Wnk/zh3so08Q91nUQ3q7OCPLmfT0VDinJN+R34MzGbLDK2/ptcXRD2tiHHQPM8x3a26K6jUIqthjidS4mzetusEhT2nkqNdTcWteA2o0SZIDviAIAPwkESfZU0puC4gEG8NHCI/HVeZ6tUNTGS9mjH5iaOcOuOfvz/FQcFDBV6cBjC4m5HA4CPHRFFi9RhleNGZryBVMwHAQ13IlocB5FUOYY4jJ5mAJPWBYeAWi5gVFRo7/AEEe6sAx8RSWXj24dpAdiaW8/ZtD3Onpwgroa1MLPxFO9gq5WySCOydOKb4/afwhbkLK7MN4H/8AM/hC2cqvh/SiMuSuExCtypsqmRKsqSsyp0AX5UsqtypZUgKsqjWZwu8D7K/Ko1WcJ8D7IA5qiy6Mo01CmwzaPQ/VYW1ttVcNissDd7s1ZixDGcbSeRtIPdB1lcnXZMuPE3hXn6miEVJ+TqW0gneI0ErncN2sp1ACTFp1NpE3C06G0muB45nQgARbpcLx8updQg7lL8jR2omi09ysDEHReL3zT1j8h/UosVmtbJIaBqSYAHUrs9N628k+1n/BlOTFXlEw3+iYT5VAMFRvFle06WkGNNSZPepuIY2wsIsB5WAXdnrMONpTlVlKi2Zm0nte17MrmvLHMzvpksDTBMmIymBfw8FztOgyrkG8LnMMCmCIqhtmyG2YJ5cwO9dm+rDScp0sLcU92o75CwatKnUqsdUpPa9r+EOLmNLx4WN+cwuT1CEXOE0y3G6TRu08KKbQxujQAE5ah8C2sS/ecABhnwkm932tGgCKpt6vzkG54fTh0XbwybitxS+SosVbmIosUHNVzEA1GICsxa72IOqy6ixoXZ6nDH/f/hC1cqC2E3hf9/8AILTyq2PApclOVLKrsqbKpESnKkrsqSAL4ShThKEBZCFGo2x8CrYTOFj4ICzFpsv6IfFsoVzunuGdrg4NIcDIMggEQ4W7wtCky5RACzSgpqnwWXXBxO2uxG9HA0zM5qbmhxgRDmugekrMb2WrUDwuquDZ4SwtLsrZgOgiSbD6L0ioQ0SUI7GumwtPOfYLzXUuxpWoJv5rn+TTjlKRxjaOM1p0z4OsQZ8Tbz56BaGHpbQcAMrGHQ5jNuvRdIMbB4h5i5v3K+nSDWHidEElxdJaANROnX3VHT8GDVyb+PIZJOPow9pbYOEdTp1LgsEP0DnAQ6wsDN47wiKG1muAJcBOgm6Jx+z6WLomk95dmux5LS6Ys5kWsuOZs3EYJ8VWFzR8NRozsI5TaWnxV3Uenucu9DyiMJqqOtFc3LGDNeJfIcOmsMJi3XSyWzIgvqEl51zCIjQQenUrO2TtRpZVbDnECQ1rXHS9rR3+QRWNrUazWF4kiCLxqOfUKx2sUHLmhe2GVWb4kB0NLY4ahk8rAW81dQwOQ2e8tAhrOEMHoASfEoLZGzZqGtUyyOFgBENbA6cyIWy4gXJgd+i7mmi9ic+SmXPghlVb2nlHfM/hdXgKFVhjhie8SPQEe61kChzEI+ndaJag6uBLiZqVMtxuwWhlxB0bmPqouySLNkYcsDwfnJ9UflQOw6QaxwGge7Ukn1Oq0YU4/wBKIvkhlTZVZCaFIRDKkpwkgCxJOkmIZM8WPgpJn6HwQBnMaA4/z5K1l7gz52VW8glL9K6ALnZtbgwPbOXkuUGzmf7Q9oVMPTpVKcloeQ60iSOEn8fU9FyeG/tCdbMBC9RxTKdZhp1QC11iDp68iuUx/wDZfTdULqdTK0gS0tm/Mgg2nw5lc7U6TFq33YrcXY5qKplWH7Ytruayi1xc7kRJ0n0711ewqrnUuOPiIEEEEW0IMG8+iw8B/Z9TpB0POYtLZEtBBvBIMwea3tl4QsADqbGZRlaGukR/wjkPxVfT+nS02beo0mhZcikqQVRwVNhljGNJ5taAY6W5K5KE69FRmBsVLQC21xNuSyaGxaUs14IEE5m+OV3P6ouvtRjpAIMEgiQIIMGZ5hUtqA6ev0Xj+qa1486cY2lz95qxxtGq0BogD0A9SovqGOFua8QTl9JFws87Q3fxXH4+HetJsAZogkCesxoV29D1GGqxuXG3kpnBxZLNGsBLXRCPrqLcUBzCy/8AdR7m3b4Jdp0EV6bj8Dg3rLA70kiEmsgde+1/RWU6gcARcHokSu8qflFQ2Bp5QfGfVEwqsNzVqsXBF8iTJ0kxDJJ0kAOkkkmMSjU0PgVJM/Q+CGByO1O0LKNTiBLSBDgDqNWkdR+ahT7VUCAQ8QfW2sjUea2MVg2V25XjQyDaQeolYJ/s8pOqZjUdHygAeN+XpzXnNX0pZ57vk1QyJLyHs28wuAa4XAM/FNvhto6IMc+SPrvriC0Uy0gcLnFj22uDYh3Xl5q3Z+yKVAfq2AHrqfVDYnbDBVLCQHNizpBIIkEdQQfdTjplosTd3x4I7t78B+Fquj9ZlB6NkjzJA9laa4HX0We7FB2jhH4+qd2IAWOfWJ46iooaxWaTXTpoovrAW5rPo12gyDoJMdOcrF7U0qlOs2oHuFB+UVAIgPEASSbBwA63B6rox12TLgeTGvK5/ghsSlTNXaOzaD6ge9sPv8JLS6Bq4Czotr3eCy6OyaWYnPUcLRNT3gD+ijJpuAd9hzXMOZxLRmjqTHMeiwn7CqAAsfDGEzvS2XZulRjcwb4k6DwXn9ZmlqH6T+40QVFe0sPhQ8NNSowk5SQ5zmXg5XB0xI6aTK7THYc1aQFJ+QwC0xIIiwI1iOYXF4fsti8RDa7m06GbNAcHOjllPPXUyusbhAA1rXvY1rWsAaQLNEDUG+lwuloYvDBxy8SIZadV6Ocr7LxrwcmR0GJDi0adHAEnRU0exOKrOG/rCmzmGHM+Og5C3Mk+C7nKHDLJEDk68Dv1VeGwwbJD3un5nTHcAAB+a6OLQYE1KKKu5InhsO2kxrGCGsAa0dALBO4qTh3qmo9dPgqCcMbFXIXAVQ5pjrHoilNcCYkkkkxCSSSQMSSSSBCTO08k6SAObG02hxDjBlEMrEuBbVhvNuVpnwOo/Fcz2qw5bUdFr2Wbg9qumLys7dcl207bHvrZgaG7Ii7XiC09Wum47iqNoUG4hkPLjUblJbRc0uEWkNfaYcZ7jzgLGw3aDqUfS290I87qDxxlf1DygGt2ZxLJ3VQObByhxyVB0nUSLfyVmH2FjHMAqVhMiQYI1vxTf0CMwePeDxPa5vLhh3ny9FoDajRqYMSLGHcrHSR+axz0WF+Zr2S3y4RXs3s2ymc1VxqujnZg8G/VaeNLd27O3M0iHCMwINjI5hAnaoBIJuGl3kIn3QeL2rvIaHXmSOcC5Hj9FXqtbg0UHCPPwv3COOU3bKKmzxRAOHfUEWFMwWEE6SbyOs9yEqY5uYGsyqyObc7W3tfLwnXkiKuLho4rm0xw6cxqFn4rtFUoOhgbVpBmaoCcuWXACDcNEEa2M8l5rBkjqJ1k8fVfuaXBrg2qG1ab/tNDW2g2iLRHLoiXbRpZYzgzIsZPks/9Lp1mSxln2eBlym0kOy/Fr3aoLA4GnTqZqLGucD8O8bItBhpNj4rSpQhkdNyf6kGrRtbNcxud9O2aGhz88kjlxGY52hFs2i2SBDnawDfz5DTnCxqVfEVBkrURlIOYlzCCZEcINv5KWGwBpAimKdOTJiST4nn6ru4s8YRi3Ol8MpcQ87YJcGkNbqXAulzRys0RfxQO0NrUvtBriNJAN/8AhlAbWo1gxxGQtYC6QXZnACTDdOtu5Y+DaHH9YHZpkcuU8QOoK0Qzxkvsuw2HoOwHTRnq4rSlBbO4aTREWn1ROdb4vwil8liUqGZNmUrEWJKvMkixFkppSSSGKU2ZKEiEAZO3NlCu02GaCPoV57jcA+i4y2IPf7r1YsQuJ2ayoOISqJxbLIyo8tzuyxaJnTnHXw5Imi1zC0PBhzQ4ZSCcp0PcuxxPY9jvhMeX0QVTsaRplI8T9FTbRO0zn6WNIOnPrqtT++TVaCWNbJtAvYC1zcaJz2QqjT3CuPZqsWtAA4RHxBEpXJP4DwA4mpRrMdmLg9rgOvLSO8O6+yy8K2oG1HOsGBokkghznCC2Bfnr1XQUezdVriTSaSRE5maf93j6ogbAqEAOYSOfG3rIm94t6LiazDOcm0rsuhKKRk4Tau8LmubIkkOFy4SYkEDQHWxUMV2ebU+GoYmCBBJ0MRa9xqtz/D7hpT/1M+qrfsJ7TLaZvqA5sT1iVgx6LK3uitpN5InP4jDmk0tA+GMrZk5C1sE9TrKxquKfmaNAx5IsMwJie/l1Xf8A931i0NyusOZBPrN0BX7LVahuweJLR/Na8WmlF21b/EXcRjM7VViLEcxdjbRa5HPT1VNXtNiT9uPBrRZdFguxTmCCKcTfUyDFvw6ovD9h2g3cPIE+5W1aRP8A8kHOKOUO1cS94h7wC0SASR3xMnT3XUbJ2W6q5rqkw0QMxlzov+a2MJ2epU7gSe/6BaTaYGgC34cGz0UynfAgEoTp1uKhkk6ZACTpJIAtSSSUxCTQnSQAyUJ0kUA0JoUkkqAjlSyqSSVARypZVJJG1ARypZVbCYD809qFZXlSyqzKlCNoWVQllVoH5pH6IoLKYSyq8Du6psvd1ToLKYTwrMtz/XRSyj390UFlMJQrcmv4eSWUIoLKYSVs9ySKAZJOkmAySdJADJJJIGJJJJAhJJ0khiSSSQAkkkkCEmTpIGI6JkkkxClJJJIBJJJIASSSSAFCSSSAP//Z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55575" y="-2103438"/>
            <a:ext cx="3286125" cy="438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810000"/>
            <a:ext cx="4572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0" y="5948313"/>
            <a:ext cx="41148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 will define characteristics of polar and non-polar molecules. I can describe the characteristics of acids and bases.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-762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Cooper Black" pitchFamily="18" charset="0"/>
              </a:rPr>
              <a:t>Chromatography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066800"/>
            <a:ext cx="8077200" cy="4525963"/>
          </a:xfrm>
        </p:spPr>
        <p:txBody>
          <a:bodyPr numCol="2"/>
          <a:lstStyle/>
          <a:p>
            <a:r>
              <a:rPr lang="en-US" sz="2800" b="1" dirty="0" smtClean="0">
                <a:solidFill>
                  <a:srgbClr val="FFFF00"/>
                </a:solidFill>
              </a:rPr>
              <a:t>What is CHROMOTAGRAPHY? </a:t>
            </a:r>
            <a:r>
              <a:rPr lang="en-US" sz="2400" i="1" dirty="0" smtClean="0">
                <a:solidFill>
                  <a:schemeClr val="bg1"/>
                </a:solidFill>
              </a:rPr>
              <a:t>Technique </a:t>
            </a:r>
            <a:r>
              <a:rPr lang="en-US" sz="2400" i="1" dirty="0">
                <a:solidFill>
                  <a:schemeClr val="bg1"/>
                </a:solidFill>
              </a:rPr>
              <a:t>used </a:t>
            </a:r>
            <a:r>
              <a:rPr lang="en-US" sz="2400" i="1" u="sng" dirty="0">
                <a:solidFill>
                  <a:schemeClr val="bg1"/>
                </a:solidFill>
              </a:rPr>
              <a:t>to separate a chemical mix into its parts based on </a:t>
            </a:r>
            <a:r>
              <a:rPr lang="en-US" sz="2400" i="1" u="sng" dirty="0" smtClean="0">
                <a:solidFill>
                  <a:schemeClr val="bg1"/>
                </a:solidFill>
              </a:rPr>
              <a:t>their </a:t>
            </a:r>
            <a:r>
              <a:rPr lang="en-US" sz="2400" i="1" u="sng" dirty="0">
                <a:solidFill>
                  <a:schemeClr val="bg1"/>
                </a:solidFill>
              </a:rPr>
              <a:t>polarity.</a:t>
            </a:r>
          </a:p>
          <a:p>
            <a:pPr marL="0" indent="0">
              <a:buNone/>
            </a:pPr>
            <a:endParaRPr lang="en-US" sz="1600" b="1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16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1400" b="1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1400" b="1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14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1400" b="1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14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14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2800" b="1" i="1" dirty="0" smtClean="0">
                <a:solidFill>
                  <a:srgbClr val="00FFFF"/>
                </a:solidFill>
              </a:rPr>
              <a:t>Determine </a:t>
            </a:r>
            <a:r>
              <a:rPr lang="en-US" sz="2800" b="1" i="1" dirty="0">
                <a:solidFill>
                  <a:srgbClr val="00FFFF"/>
                </a:solidFill>
              </a:rPr>
              <a:t>the presence of:</a:t>
            </a:r>
            <a:endParaRPr lang="en-US" sz="2800" b="1" dirty="0">
              <a:solidFill>
                <a:srgbClr val="00FFFF"/>
              </a:solidFill>
            </a:endParaRPr>
          </a:p>
          <a:p>
            <a:pPr lvl="1"/>
            <a:r>
              <a:rPr lang="en-US" sz="2400" b="1" dirty="0">
                <a:solidFill>
                  <a:schemeClr val="bg1"/>
                </a:solidFill>
              </a:rPr>
              <a:t>Cocaine in urine</a:t>
            </a:r>
          </a:p>
          <a:p>
            <a:pPr lvl="1"/>
            <a:r>
              <a:rPr lang="en-US" sz="2400" b="1" dirty="0">
                <a:solidFill>
                  <a:schemeClr val="bg1"/>
                </a:solidFill>
              </a:rPr>
              <a:t>Alcohol in blood</a:t>
            </a:r>
          </a:p>
          <a:p>
            <a:pPr lvl="1"/>
            <a:r>
              <a:rPr lang="en-US" sz="2400" b="1" dirty="0">
                <a:solidFill>
                  <a:schemeClr val="bg1"/>
                </a:solidFill>
              </a:rPr>
              <a:t>PCB's in fish </a:t>
            </a:r>
          </a:p>
          <a:p>
            <a:pPr lvl="1"/>
            <a:r>
              <a:rPr lang="en-US" sz="2400" b="1" dirty="0">
                <a:solidFill>
                  <a:schemeClr val="bg1"/>
                </a:solidFill>
              </a:rPr>
              <a:t>Lead in water</a:t>
            </a:r>
          </a:p>
          <a:p>
            <a:pPr lvl="1"/>
            <a:r>
              <a:rPr lang="en-US" sz="2400" b="1" dirty="0">
                <a:solidFill>
                  <a:schemeClr val="bg1"/>
                </a:solidFill>
              </a:rPr>
              <a:t>Pregnancy Tests</a:t>
            </a:r>
          </a:p>
          <a:p>
            <a:endParaRPr lang="en-US" sz="2800" b="1" dirty="0">
              <a:solidFill>
                <a:schemeClr val="bg1"/>
              </a:solidFill>
            </a:endParaRPr>
          </a:p>
        </p:txBody>
      </p:sp>
      <p:pic>
        <p:nvPicPr>
          <p:cNvPr id="2057" name="Picture 9" descr="http://www.chemhume.co.uk/A2CHEM/Unit%201/8%20Spectroscopy/gas_chromatogram_blood_alcohol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505200"/>
            <a:ext cx="3733800" cy="3029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Image result for urine and a pee stic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7049" y="4343400"/>
            <a:ext cx="3906701" cy="1924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7573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chemeClr val="accent3">
                    <a:lumMod val="20000"/>
                    <a:lumOff val="80000"/>
                  </a:schemeClr>
                </a:solidFill>
                <a:latin typeface="Cooper Black" pitchFamily="18" charset="0"/>
              </a:rPr>
              <a:t>Chromatography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061244"/>
            <a:ext cx="5334000" cy="4525963"/>
          </a:xfrm>
        </p:spPr>
        <p:txBody>
          <a:bodyPr/>
          <a:lstStyle/>
          <a:p>
            <a:r>
              <a:rPr lang="en-US" sz="2800" b="1" u="sng" dirty="0">
                <a:solidFill>
                  <a:schemeClr val="bg1"/>
                </a:solidFill>
              </a:rPr>
              <a:t>In PAPER CHROMATOGRAPHY, </a:t>
            </a:r>
            <a:r>
              <a:rPr lang="en-US" sz="2800" b="1" u="sng" dirty="0" smtClean="0">
                <a:solidFill>
                  <a:schemeClr val="bg1"/>
                </a:solidFill>
              </a:rPr>
              <a:t>capillary action </a:t>
            </a:r>
            <a:r>
              <a:rPr lang="en-US" sz="2800" b="1" u="sng" dirty="0">
                <a:solidFill>
                  <a:schemeClr val="bg1"/>
                </a:solidFill>
              </a:rPr>
              <a:t>carries a solvent up the paper. </a:t>
            </a:r>
            <a:r>
              <a:rPr lang="en-US" sz="2800" b="1" u="sng" dirty="0" smtClean="0">
                <a:solidFill>
                  <a:schemeClr val="bg1"/>
                </a:solidFill>
              </a:rPr>
              <a:t>(The </a:t>
            </a:r>
            <a:r>
              <a:rPr lang="en-US" sz="2800" b="1" u="sng" dirty="0">
                <a:solidFill>
                  <a:schemeClr val="bg1"/>
                </a:solidFill>
              </a:rPr>
              <a:t>solvent </a:t>
            </a:r>
            <a:r>
              <a:rPr lang="en-US" sz="2800" b="1" u="sng" dirty="0" smtClean="0">
                <a:solidFill>
                  <a:schemeClr val="bg1"/>
                </a:solidFill>
              </a:rPr>
              <a:t>moves by polarity.)</a:t>
            </a:r>
            <a:endParaRPr lang="en-US" sz="2800" b="1" u="sng" dirty="0">
              <a:solidFill>
                <a:schemeClr val="bg1"/>
              </a:solidFill>
            </a:endParaRPr>
          </a:p>
          <a:p>
            <a:pPr lvl="1"/>
            <a:r>
              <a:rPr lang="en-US" sz="2400" b="1" dirty="0" smtClean="0">
                <a:solidFill>
                  <a:schemeClr val="bg1"/>
                </a:solidFill>
              </a:rPr>
              <a:t>Molecules </a:t>
            </a:r>
            <a:r>
              <a:rPr lang="en-US" sz="2400" b="1" dirty="0">
                <a:solidFill>
                  <a:schemeClr val="bg1"/>
                </a:solidFill>
              </a:rPr>
              <a:t>with tighter attraction to the paper will not go as far </a:t>
            </a:r>
            <a:endParaRPr lang="en-US" sz="2400" b="1" dirty="0" smtClean="0">
              <a:solidFill>
                <a:schemeClr val="bg1"/>
              </a:solidFill>
            </a:endParaRPr>
          </a:p>
          <a:p>
            <a:pPr lvl="1"/>
            <a:r>
              <a:rPr lang="en-US" sz="2400" b="1" dirty="0" smtClean="0">
                <a:solidFill>
                  <a:schemeClr val="bg1"/>
                </a:solidFill>
              </a:rPr>
              <a:t>Molecules </a:t>
            </a:r>
            <a:r>
              <a:rPr lang="en-US" sz="2400" b="1" dirty="0">
                <a:solidFill>
                  <a:schemeClr val="bg1"/>
                </a:solidFill>
              </a:rPr>
              <a:t>with a tighter attraction to the solvent.</a:t>
            </a:r>
          </a:p>
          <a:p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4098" name="Picture 2" descr="http://chemmovies.unl.edu/chemistry/picts/SS001Stipsfrom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981200"/>
            <a:ext cx="2857500" cy="210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5029200" y="5943600"/>
            <a:ext cx="41148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 will define characteristics of polar and non-polar molecules. I can describe the characteristics of acids and bases. </a:t>
            </a:r>
          </a:p>
        </p:txBody>
      </p:sp>
    </p:spTree>
    <p:extLst>
      <p:ext uri="{BB962C8B-B14F-4D97-AF65-F5344CB8AC3E}">
        <p14:creationId xmlns:p14="http://schemas.microsoft.com/office/powerpoint/2010/main" val="3986112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376</TotalTime>
  <Words>738</Words>
  <Application>Microsoft Office PowerPoint</Application>
  <PresentationFormat>On-screen Show (4:3)</PresentationFormat>
  <Paragraphs>106</Paragraphs>
  <Slides>15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Comic Sans MS</vt:lpstr>
      <vt:lpstr>Cooper Black</vt:lpstr>
      <vt:lpstr>Office Theme</vt:lpstr>
      <vt:lpstr>Properties of Water </vt:lpstr>
      <vt:lpstr>What’s happening here…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Chromatography</vt:lpstr>
      <vt:lpstr>Chromatography</vt:lpstr>
      <vt:lpstr>Chromatography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smithk</dc:creator>
  <cp:lastModifiedBy>Kristen Pelkey</cp:lastModifiedBy>
  <cp:revision>30</cp:revision>
  <dcterms:created xsi:type="dcterms:W3CDTF">2012-06-13T13:59:40Z</dcterms:created>
  <dcterms:modified xsi:type="dcterms:W3CDTF">2019-08-15T14:13:26Z</dcterms:modified>
</cp:coreProperties>
</file>