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7" r:id="rId3"/>
    <p:sldId id="258" r:id="rId4"/>
    <p:sldId id="278" r:id="rId5"/>
    <p:sldId id="275" r:id="rId6"/>
    <p:sldId id="264" r:id="rId7"/>
    <p:sldId id="286" r:id="rId8"/>
    <p:sldId id="265" r:id="rId9"/>
    <p:sldId id="266" r:id="rId10"/>
    <p:sldId id="267" r:id="rId11"/>
    <p:sldId id="270" r:id="rId12"/>
    <p:sldId id="277" r:id="rId13"/>
    <p:sldId id="271" r:id="rId14"/>
    <p:sldId id="273" r:id="rId15"/>
    <p:sldId id="272" r:id="rId16"/>
    <p:sldId id="276" r:id="rId17"/>
    <p:sldId id="279" r:id="rId18"/>
    <p:sldId id="283" r:id="rId19"/>
    <p:sldId id="284" r:id="rId20"/>
    <p:sldId id="285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353C8E-AC40-453A-A614-AAF2B49FDFC2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B0E289-ABA4-43B6-ADB1-CC40F3CD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7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74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60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28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APBio/TOPICS/Biochemistry/MoviesAP/03_02WaterStructure_A.swf</a:t>
            </a:r>
          </a:p>
        </p:txBody>
      </p:sp>
    </p:spTree>
    <p:extLst>
      <p:ext uri="{BB962C8B-B14F-4D97-AF65-F5344CB8AC3E}">
        <p14:creationId xmlns:p14="http://schemas.microsoft.com/office/powerpoint/2010/main" val="227819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5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69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APBio/TOPICS/Biochemistry/MoviesAP/03_02WaterStructure_A.swf</a:t>
            </a:r>
          </a:p>
        </p:txBody>
      </p:sp>
    </p:spTree>
    <p:extLst>
      <p:ext uri="{BB962C8B-B14F-4D97-AF65-F5344CB8AC3E}">
        <p14:creationId xmlns:p14="http://schemas.microsoft.com/office/powerpoint/2010/main" val="3990676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2047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76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33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037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21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61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32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4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7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Sulfur on the LEFT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Magnesium on the RIGHT</a:t>
            </a:r>
          </a:p>
        </p:txBody>
      </p:sp>
    </p:spTree>
    <p:extLst>
      <p:ext uri="{BB962C8B-B14F-4D97-AF65-F5344CB8AC3E}">
        <p14:creationId xmlns:p14="http://schemas.microsoft.com/office/powerpoint/2010/main" val="334955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37CC-25EA-40A4-94DE-D779EE16671F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B2BF-5908-4A43-8DA0-DFF73B5A1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8B66-CAD2-4B06-868A-19C76471533A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200E-E47B-4B40-8DE1-78D0C5EC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499C-A9E2-4B2D-8EBC-C5185205BBEF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FAD-B0F5-44AB-8F10-9839D792B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03FA-87D2-455E-83E8-32D0377903FA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5EB5-90E3-43A4-A6C1-6D703F06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6CFF-8477-4057-ACA0-9B6429B16776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26B1-9112-4102-8DBA-50B8C8B6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2734-3C48-40EF-8586-62000E78FEEB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F652-A144-4E5A-AF0E-DCF8CF5AD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8B2F-24D6-49CD-A1A2-594319281D3F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74B7-695A-4E5A-97D1-E2D5445E1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F681-0896-4E34-B3DC-7E652090BD04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E547-FDD7-4BF4-8D00-B6862A57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2AB-F426-4C2C-8F5A-CA4919B2DA40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A388-A757-4FDE-AC9E-52D3ECA8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572F-D298-4EE1-9025-C131CACEA67E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A328-07B6-4C82-A7A1-BF354F4C9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0047-01DC-4061-93D3-20233BB14F8A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8BC3-28FC-43B5-A6BB-D77DB91C9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86378-5949-4453-BD81-B6AE67253A4E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BD308-BEA4-42E4-870D-0C94D4E0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GYYbhVYJU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7FpSR_0x3DHfM&amp;tbnid=-FcI0BRwWOa9EM:&amp;ved=0CAgQjRwwAA&amp;url=http://science.marshall.edu/murraye/alpha_amylase.htm&amp;ei=fdw6UreJEMKrrQGyyICoDA&amp;psig=AFQjCNFMl_gTXmKEg-sm4-RfucLWF2O-QQ&amp;ust=137967564533455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ddleschoolchemistry.com/multimedia/chapter4/lesson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Videos/Videos/Chemistry/Tom%20Lehrer's%20_The%20Elements_%20animated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4Dd1I_fX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Z:\newtek\_backgrounds_1.02\Tim\_powerpoint templates\mad_scientist\vess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3733800"/>
            <a:ext cx="4386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9067800" cy="1752600"/>
          </a:xfrm>
          <a:effectLst>
            <a:outerShdw dist="35921" dir="2700000" algn="ctr" rotWithShape="0">
              <a:srgbClr val="005D7E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bg1"/>
                </a:solidFill>
              </a:rPr>
              <a:t>Intro to Chemistry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14340" name="Picture 2" descr="http://t2.gstatic.com/images?q=tbn:ANd9GcSvMmnjzdviiQdydHLMzICpvUZWhbOLshwYtMlFDtrPFSZ-gcYN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163" y="2819400"/>
            <a:ext cx="27606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2057400" y="2057400"/>
            <a:ext cx="4800600" cy="914400"/>
          </a:xfrm>
          <a:prstGeom prst="wedgeRoundRectCallout">
            <a:avLst>
              <a:gd name="adj1" fmla="val 51003"/>
              <a:gd name="adj2" fmla="val 84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It’s the building blocks for life!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7"/>
          <p:cNvGrpSpPr>
            <a:grpSpLocks/>
          </p:cNvGrpSpPr>
          <p:nvPr/>
        </p:nvGrpSpPr>
        <p:grpSpPr bwMode="auto">
          <a:xfrm>
            <a:off x="228600" y="2895600"/>
            <a:ext cx="2566988" cy="2590800"/>
            <a:chOff x="3312" y="1344"/>
            <a:chExt cx="2064" cy="2112"/>
          </a:xfrm>
        </p:grpSpPr>
        <p:sp>
          <p:nvSpPr>
            <p:cNvPr id="25626" name="Oval 28"/>
            <p:cNvSpPr>
              <a:spLocks noChangeArrowheads="1"/>
            </p:cNvSpPr>
            <p:nvPr/>
          </p:nvSpPr>
          <p:spPr bwMode="auto">
            <a:xfrm>
              <a:off x="4128" y="2208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7" name="Oval 29"/>
            <p:cNvSpPr>
              <a:spLocks noChangeArrowheads="1"/>
            </p:cNvSpPr>
            <p:nvPr/>
          </p:nvSpPr>
          <p:spPr bwMode="auto">
            <a:xfrm>
              <a:off x="3888" y="1968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8" name="Oval 30"/>
            <p:cNvSpPr>
              <a:spLocks noChangeArrowheads="1"/>
            </p:cNvSpPr>
            <p:nvPr/>
          </p:nvSpPr>
          <p:spPr bwMode="auto">
            <a:xfrm>
              <a:off x="3600" y="1680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9" name="Oval 31"/>
            <p:cNvSpPr>
              <a:spLocks noChangeArrowheads="1"/>
            </p:cNvSpPr>
            <p:nvPr/>
          </p:nvSpPr>
          <p:spPr bwMode="auto">
            <a:xfrm>
              <a:off x="4224" y="187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0" name="Oval 32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1" name="Oval 33"/>
            <p:cNvSpPr>
              <a:spLocks noChangeArrowheads="1"/>
            </p:cNvSpPr>
            <p:nvPr/>
          </p:nvSpPr>
          <p:spPr bwMode="auto">
            <a:xfrm>
              <a:off x="412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436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3" name="Oval 35"/>
            <p:cNvSpPr>
              <a:spLocks noChangeArrowheads="1"/>
            </p:cNvSpPr>
            <p:nvPr/>
          </p:nvSpPr>
          <p:spPr bwMode="auto">
            <a:xfrm>
              <a:off x="436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4" name="Oval 36"/>
            <p:cNvSpPr>
              <a:spLocks noChangeArrowheads="1"/>
            </p:cNvSpPr>
            <p:nvPr/>
          </p:nvSpPr>
          <p:spPr bwMode="auto">
            <a:xfrm>
              <a:off x="412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5" name="Oval 37"/>
            <p:cNvSpPr>
              <a:spLocks noChangeArrowheads="1"/>
            </p:cNvSpPr>
            <p:nvPr/>
          </p:nvSpPr>
          <p:spPr bwMode="auto">
            <a:xfrm>
              <a:off x="350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6" name="Oval 38"/>
            <p:cNvSpPr>
              <a:spLocks noChangeArrowheads="1"/>
            </p:cNvSpPr>
            <p:nvPr/>
          </p:nvSpPr>
          <p:spPr bwMode="auto">
            <a:xfrm>
              <a:off x="350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7" name="Oval 39"/>
            <p:cNvSpPr>
              <a:spLocks noChangeArrowheads="1"/>
            </p:cNvSpPr>
            <p:nvPr/>
          </p:nvSpPr>
          <p:spPr bwMode="auto">
            <a:xfrm>
              <a:off x="494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8" name="Oval 40"/>
            <p:cNvSpPr>
              <a:spLocks noChangeArrowheads="1"/>
            </p:cNvSpPr>
            <p:nvPr/>
          </p:nvSpPr>
          <p:spPr bwMode="auto">
            <a:xfrm>
              <a:off x="494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39" name="Oval 41"/>
            <p:cNvSpPr>
              <a:spLocks noChangeArrowheads="1"/>
            </p:cNvSpPr>
            <p:nvPr/>
          </p:nvSpPr>
          <p:spPr bwMode="auto">
            <a:xfrm>
              <a:off x="3312" y="1392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0" name="Oval 42"/>
            <p:cNvSpPr>
              <a:spLocks noChangeArrowheads="1"/>
            </p:cNvSpPr>
            <p:nvPr/>
          </p:nvSpPr>
          <p:spPr bwMode="auto">
            <a:xfrm>
              <a:off x="5232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1" name="Oval 43"/>
            <p:cNvSpPr>
              <a:spLocks noChangeArrowheads="1"/>
            </p:cNvSpPr>
            <p:nvPr/>
          </p:nvSpPr>
          <p:spPr bwMode="auto">
            <a:xfrm>
              <a:off x="5232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2" name="Oval 44"/>
            <p:cNvSpPr>
              <a:spLocks noChangeArrowheads="1"/>
            </p:cNvSpPr>
            <p:nvPr/>
          </p:nvSpPr>
          <p:spPr bwMode="auto">
            <a:xfrm>
              <a:off x="412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3" name="Oval 45"/>
            <p:cNvSpPr>
              <a:spLocks noChangeArrowheads="1"/>
            </p:cNvSpPr>
            <p:nvPr/>
          </p:nvSpPr>
          <p:spPr bwMode="auto">
            <a:xfrm>
              <a:off x="436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4" name="Oval 46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5" name="Oval 47"/>
            <p:cNvSpPr>
              <a:spLocks noChangeArrowheads="1"/>
            </p:cNvSpPr>
            <p:nvPr/>
          </p:nvSpPr>
          <p:spPr bwMode="auto">
            <a:xfrm>
              <a:off x="412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602" name="Rectangle 4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1295400"/>
          </a:xfrm>
        </p:spPr>
        <p:txBody>
          <a:bodyPr/>
          <a:lstStyle/>
          <a:p>
            <a:pPr lvl="1"/>
            <a:r>
              <a:rPr lang="en-US" sz="2600" smtClean="0">
                <a:solidFill>
                  <a:srgbClr val="0F116A"/>
                </a:solidFill>
              </a:rPr>
              <a:t>The </a:t>
            </a:r>
            <a:r>
              <a:rPr lang="en-US" sz="2600" u="sng" smtClean="0">
                <a:solidFill>
                  <a:srgbClr val="0F116A"/>
                </a:solidFill>
              </a:rPr>
              <a:t>inner</a:t>
            </a:r>
            <a:r>
              <a:rPr lang="en-US" sz="2600" smtClean="0">
                <a:solidFill>
                  <a:srgbClr val="0F116A"/>
                </a:solidFill>
              </a:rPr>
              <a:t> most shell needs </a:t>
            </a:r>
            <a:r>
              <a:rPr lang="en-US" sz="2600" u="sng" smtClean="0">
                <a:solidFill>
                  <a:srgbClr val="0F116A"/>
                </a:solidFill>
              </a:rPr>
              <a:t>2</a:t>
            </a:r>
            <a:r>
              <a:rPr lang="en-US" sz="2600" smtClean="0">
                <a:solidFill>
                  <a:srgbClr val="0F116A"/>
                </a:solidFill>
              </a:rPr>
              <a:t> electrons to be stable</a:t>
            </a:r>
          </a:p>
          <a:p>
            <a:pPr lvl="1"/>
            <a:r>
              <a:rPr lang="en-US" sz="2600" smtClean="0">
                <a:solidFill>
                  <a:srgbClr val="0F116A"/>
                </a:solidFill>
              </a:rPr>
              <a:t>The </a:t>
            </a:r>
            <a:r>
              <a:rPr lang="en-US" sz="2600" u="sng" smtClean="0">
                <a:solidFill>
                  <a:srgbClr val="0F116A"/>
                </a:solidFill>
              </a:rPr>
              <a:t>rest</a:t>
            </a:r>
            <a:r>
              <a:rPr lang="en-US" sz="2600" smtClean="0">
                <a:solidFill>
                  <a:srgbClr val="0F116A"/>
                </a:solidFill>
              </a:rPr>
              <a:t> of the shells need </a:t>
            </a:r>
            <a:r>
              <a:rPr lang="en-US" sz="2600" u="sng" smtClean="0">
                <a:solidFill>
                  <a:srgbClr val="0F116A"/>
                </a:solidFill>
              </a:rPr>
              <a:t>8</a:t>
            </a:r>
            <a:r>
              <a:rPr lang="en-US" sz="2600" smtClean="0">
                <a:solidFill>
                  <a:srgbClr val="0F116A"/>
                </a:solidFill>
              </a:rPr>
              <a:t> electrons to be stable</a:t>
            </a:r>
            <a:endParaRPr lang="en-US" sz="2600" smtClean="0"/>
          </a:p>
        </p:txBody>
      </p:sp>
      <p:grpSp>
        <p:nvGrpSpPr>
          <p:cNvPr id="25603" name="Group 90"/>
          <p:cNvGrpSpPr>
            <a:grpSpLocks/>
          </p:cNvGrpSpPr>
          <p:nvPr/>
        </p:nvGrpSpPr>
        <p:grpSpPr bwMode="auto">
          <a:xfrm>
            <a:off x="6172200" y="2895600"/>
            <a:ext cx="2463800" cy="2514600"/>
            <a:chOff x="3344" y="1968"/>
            <a:chExt cx="2016" cy="2064"/>
          </a:xfrm>
        </p:grpSpPr>
        <p:sp>
          <p:nvSpPr>
            <p:cNvPr id="25610" name="Oval 70"/>
            <p:cNvSpPr>
              <a:spLocks noChangeArrowheads="1"/>
            </p:cNvSpPr>
            <p:nvPr/>
          </p:nvSpPr>
          <p:spPr bwMode="auto">
            <a:xfrm>
              <a:off x="4160" y="2784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1" name="Oval 71"/>
            <p:cNvSpPr>
              <a:spLocks noChangeArrowheads="1"/>
            </p:cNvSpPr>
            <p:nvPr/>
          </p:nvSpPr>
          <p:spPr bwMode="auto">
            <a:xfrm>
              <a:off x="3920" y="2544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2" name="Oval 72"/>
            <p:cNvSpPr>
              <a:spLocks noChangeArrowheads="1"/>
            </p:cNvSpPr>
            <p:nvPr/>
          </p:nvSpPr>
          <p:spPr bwMode="auto">
            <a:xfrm>
              <a:off x="3632" y="2256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3" name="Oval 73"/>
            <p:cNvSpPr>
              <a:spLocks noChangeArrowheads="1"/>
            </p:cNvSpPr>
            <p:nvPr/>
          </p:nvSpPr>
          <p:spPr bwMode="auto">
            <a:xfrm>
              <a:off x="4256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4" name="Oval 74"/>
            <p:cNvSpPr>
              <a:spLocks noChangeArrowheads="1"/>
            </p:cNvSpPr>
            <p:nvPr/>
          </p:nvSpPr>
          <p:spPr bwMode="auto">
            <a:xfrm>
              <a:off x="4256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5" name="Oval 75"/>
            <p:cNvSpPr>
              <a:spLocks noChangeArrowheads="1"/>
            </p:cNvSpPr>
            <p:nvPr/>
          </p:nvSpPr>
          <p:spPr bwMode="auto">
            <a:xfrm>
              <a:off x="416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6" name="Oval 76"/>
            <p:cNvSpPr>
              <a:spLocks noChangeArrowheads="1"/>
            </p:cNvSpPr>
            <p:nvPr/>
          </p:nvSpPr>
          <p:spPr bwMode="auto">
            <a:xfrm>
              <a:off x="440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7" name="Oval 77"/>
            <p:cNvSpPr>
              <a:spLocks noChangeArrowheads="1"/>
            </p:cNvSpPr>
            <p:nvPr/>
          </p:nvSpPr>
          <p:spPr bwMode="auto">
            <a:xfrm>
              <a:off x="440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8" name="Oval 78"/>
            <p:cNvSpPr>
              <a:spLocks noChangeArrowheads="1"/>
            </p:cNvSpPr>
            <p:nvPr/>
          </p:nvSpPr>
          <p:spPr bwMode="auto">
            <a:xfrm>
              <a:off x="416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19" name="Oval 79"/>
            <p:cNvSpPr>
              <a:spLocks noChangeArrowheads="1"/>
            </p:cNvSpPr>
            <p:nvPr/>
          </p:nvSpPr>
          <p:spPr bwMode="auto">
            <a:xfrm>
              <a:off x="353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0" name="Oval 80"/>
            <p:cNvSpPr>
              <a:spLocks noChangeArrowheads="1"/>
            </p:cNvSpPr>
            <p:nvPr/>
          </p:nvSpPr>
          <p:spPr bwMode="auto">
            <a:xfrm>
              <a:off x="353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1" name="Oval 81"/>
            <p:cNvSpPr>
              <a:spLocks noChangeArrowheads="1"/>
            </p:cNvSpPr>
            <p:nvPr/>
          </p:nvSpPr>
          <p:spPr bwMode="auto">
            <a:xfrm>
              <a:off x="497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2" name="Oval 82"/>
            <p:cNvSpPr>
              <a:spLocks noChangeArrowheads="1"/>
            </p:cNvSpPr>
            <p:nvPr/>
          </p:nvSpPr>
          <p:spPr bwMode="auto">
            <a:xfrm>
              <a:off x="497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3" name="Oval 83"/>
            <p:cNvSpPr>
              <a:spLocks noChangeArrowheads="1"/>
            </p:cNvSpPr>
            <p:nvPr/>
          </p:nvSpPr>
          <p:spPr bwMode="auto">
            <a:xfrm>
              <a:off x="3344" y="1968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4" name="Oval 88"/>
            <p:cNvSpPr>
              <a:spLocks noChangeArrowheads="1"/>
            </p:cNvSpPr>
            <p:nvPr/>
          </p:nvSpPr>
          <p:spPr bwMode="auto">
            <a:xfrm>
              <a:off x="440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25" name="Oval 89"/>
            <p:cNvSpPr>
              <a:spLocks noChangeArrowheads="1"/>
            </p:cNvSpPr>
            <p:nvPr/>
          </p:nvSpPr>
          <p:spPr bwMode="auto">
            <a:xfrm>
              <a:off x="416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3871" name="Rectangle 95"/>
          <p:cNvSpPr>
            <a:spLocks noChangeArrowheads="1"/>
          </p:cNvSpPr>
          <p:nvPr/>
        </p:nvSpPr>
        <p:spPr bwMode="auto">
          <a:xfrm>
            <a:off x="2514600" y="2819400"/>
            <a:ext cx="3886200" cy="4000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F116A"/>
                </a:solidFill>
                <a:latin typeface="Arial" pitchFamily="-108" charset="0"/>
                <a:cs typeface="+mn-cs"/>
              </a:rPr>
              <a:t>How will these atoms behave?</a:t>
            </a: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25606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b="1" smtClean="0">
                <a:latin typeface="Aharoni" pitchFamily="2" charset="-79"/>
                <a:cs typeface="Aharoni" pitchFamily="2" charset="-79"/>
              </a:rPr>
              <a:t>Bonding Properties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5638800"/>
            <a:ext cx="3581400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Calibri" pitchFamily="34" charset="0"/>
              </a:rPr>
              <a:t>unstable…reactive</a:t>
            </a:r>
          </a:p>
          <a:p>
            <a:pPr algn="ctr"/>
            <a:r>
              <a:rPr lang="en-US" sz="2400" b="1" u="sng">
                <a:latin typeface="Calibri" pitchFamily="34" charset="0"/>
              </a:rPr>
              <a:t>needs to take 2 electrons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715000" y="5562600"/>
            <a:ext cx="3429000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Calibri" pitchFamily="34" charset="0"/>
              </a:rPr>
              <a:t>unstable…reactive</a:t>
            </a:r>
          </a:p>
          <a:p>
            <a:pPr algn="ctr"/>
            <a:r>
              <a:rPr lang="en-US" sz="2400" b="1" u="sng">
                <a:latin typeface="Calibri" pitchFamily="34" charset="0"/>
              </a:rPr>
              <a:t>needs to give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4632325"/>
            <a:ext cx="4065588" cy="2225675"/>
            <a:chOff x="0" y="2918"/>
            <a:chExt cx="2561" cy="1402"/>
          </a:xfrm>
        </p:grpSpPr>
        <p:pic>
          <p:nvPicPr>
            <p:cNvPr id="31758" name="Picture 27" descr="02_06"/>
            <p:cNvPicPr>
              <a:picLocks noChangeAspect="1" noChangeArrowheads="1"/>
            </p:cNvPicPr>
            <p:nvPr/>
          </p:nvPicPr>
          <p:blipFill>
            <a:blip r:embed="rId3"/>
            <a:srcRect t="7500" b="19501"/>
            <a:stretch>
              <a:fillRect/>
            </a:stretch>
          </p:blipFill>
          <p:spPr bwMode="auto">
            <a:xfrm>
              <a:off x="0" y="2918"/>
              <a:ext cx="2561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Rectangle 28"/>
            <p:cNvSpPr>
              <a:spLocks noChangeArrowheads="1"/>
            </p:cNvSpPr>
            <p:nvPr/>
          </p:nvSpPr>
          <p:spPr bwMode="auto">
            <a:xfrm>
              <a:off x="1523" y="296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–</a:t>
              </a:r>
              <a:endParaRPr lang="en-US" sz="1400" b="1">
                <a:latin typeface="Calibri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116513" y="4535488"/>
            <a:ext cx="4024312" cy="2322512"/>
            <a:chOff x="3223" y="2857"/>
            <a:chExt cx="2535" cy="1463"/>
          </a:xfrm>
        </p:grpSpPr>
        <p:pic>
          <p:nvPicPr>
            <p:cNvPr id="31755" name="Picture 30" descr="02_10a"/>
            <p:cNvPicPr>
              <a:picLocks noChangeAspect="1" noChangeArrowheads="1"/>
            </p:cNvPicPr>
            <p:nvPr/>
          </p:nvPicPr>
          <p:blipFill>
            <a:blip r:embed="rId4"/>
            <a:srcRect l="3375" t="7500" r="5624" b="22501"/>
            <a:stretch>
              <a:fillRect/>
            </a:stretch>
          </p:blipFill>
          <p:spPr bwMode="auto">
            <a:xfrm>
              <a:off x="3223" y="2857"/>
              <a:ext cx="2535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Rectangle 31"/>
            <p:cNvSpPr>
              <a:spLocks noChangeArrowheads="1"/>
            </p:cNvSpPr>
            <p:nvPr/>
          </p:nvSpPr>
          <p:spPr bwMode="auto">
            <a:xfrm>
              <a:off x="4468" y="326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–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1757" name="Rectangle 32"/>
            <p:cNvSpPr>
              <a:spLocks noChangeArrowheads="1"/>
            </p:cNvSpPr>
            <p:nvPr/>
          </p:nvSpPr>
          <p:spPr bwMode="auto">
            <a:xfrm>
              <a:off x="4468" y="384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–</a:t>
              </a:r>
              <a:endParaRPr lang="en-US" sz="1400" b="1">
                <a:latin typeface="Calibri" pitchFamily="34" charset="0"/>
              </a:endParaRPr>
            </a:p>
          </p:txBody>
        </p:sp>
      </p:grp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550988"/>
            <a:ext cx="9144000" cy="200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Atoms tend to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complete</a:t>
            </a:r>
            <a:r>
              <a:rPr lang="en-US" dirty="0" smtClean="0">
                <a:solidFill>
                  <a:srgbClr val="002060"/>
                </a:solidFill>
              </a:rPr>
              <a:t> a partially filled valence shell</a:t>
            </a:r>
          </a:p>
          <a:p>
            <a:pPr lvl="1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or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empty</a:t>
            </a:r>
            <a:r>
              <a:rPr lang="en-US" dirty="0" smtClean="0">
                <a:solidFill>
                  <a:srgbClr val="002060"/>
                </a:solidFill>
              </a:rPr>
              <a:t> a partially filled valence shell</a:t>
            </a: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841375" y="3568700"/>
            <a:ext cx="7891463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CC0000"/>
                </a:solidFill>
                <a:latin typeface="+mn-lt"/>
                <a:cs typeface="+mn-cs"/>
              </a:rPr>
              <a:t>This tendency drives chemical reactions…</a:t>
            </a: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3011488" y="4221163"/>
            <a:ext cx="3551237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CC0000"/>
                </a:solidFill>
                <a:latin typeface="Arial" pitchFamily="-108" charset="0"/>
                <a:cs typeface="+mn-cs"/>
              </a:rPr>
              <a:t>and creates bonds</a:t>
            </a:r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495300" y="-146049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31751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025" y="177008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828800" y="274638"/>
            <a:ext cx="7315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haroni" pitchFamily="2" charset="-79"/>
                <a:ea typeface="+mj-ea"/>
                <a:cs typeface="Aharoni" pitchFamily="2" charset="-79"/>
              </a:rPr>
              <a:t>Chemical Reactivity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944688" y="6297613"/>
            <a:ext cx="2133600" cy="554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rial" pitchFamily="-108" charset="0"/>
                <a:cs typeface="+mn-cs"/>
              </a:rPr>
              <a:t>ionic bond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324600" y="6313488"/>
            <a:ext cx="2794000" cy="554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rial" pitchFamily="-108" charset="0"/>
                <a:cs typeface="+mn-cs"/>
              </a:rPr>
              <a:t>covalent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gGYYbhVYJ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45720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05400" y="3506788"/>
            <a:ext cx="4024313" cy="2665412"/>
            <a:chOff x="3133" y="2537"/>
            <a:chExt cx="2535" cy="1679"/>
          </a:xfrm>
        </p:grpSpPr>
        <p:grpSp>
          <p:nvGrpSpPr>
            <p:cNvPr id="34827" name="Group 4"/>
            <p:cNvGrpSpPr>
              <a:grpSpLocks/>
            </p:cNvGrpSpPr>
            <p:nvPr/>
          </p:nvGrpSpPr>
          <p:grpSpPr bwMode="auto">
            <a:xfrm>
              <a:off x="3133" y="2537"/>
              <a:ext cx="2535" cy="1463"/>
              <a:chOff x="3223" y="2857"/>
              <a:chExt cx="2535" cy="1463"/>
            </a:xfrm>
          </p:grpSpPr>
          <p:pic>
            <p:nvPicPr>
              <p:cNvPr id="34829" name="Picture 5" descr="02_10a"/>
              <p:cNvPicPr>
                <a:picLocks noChangeAspect="1" noChangeArrowheads="1"/>
              </p:cNvPicPr>
              <p:nvPr/>
            </p:nvPicPr>
            <p:blipFill>
              <a:blip r:embed="rId3"/>
              <a:srcRect l="3375" t="7500" r="5624" b="22501"/>
              <a:stretch>
                <a:fillRect/>
              </a:stretch>
            </p:blipFill>
            <p:spPr bwMode="auto">
              <a:xfrm>
                <a:off x="3223" y="2857"/>
                <a:ext cx="2535" cy="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30" name="Rectangle 6"/>
              <p:cNvSpPr>
                <a:spLocks noChangeArrowheads="1"/>
              </p:cNvSpPr>
              <p:nvPr/>
            </p:nvSpPr>
            <p:spPr bwMode="auto">
              <a:xfrm>
                <a:off x="4468" y="326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Calibri" pitchFamily="34" charset="0"/>
                  </a:rPr>
                  <a:t>–</a:t>
                </a:r>
                <a:endParaRPr lang="en-US" sz="1400" b="1">
                  <a:latin typeface="Calibri" pitchFamily="34" charset="0"/>
                </a:endParaRPr>
              </a:p>
            </p:txBody>
          </p:sp>
          <p:sp>
            <p:nvSpPr>
              <p:cNvPr id="34831" name="Rectangle 7"/>
              <p:cNvSpPr>
                <a:spLocks noChangeArrowheads="1"/>
              </p:cNvSpPr>
              <p:nvPr/>
            </p:nvSpPr>
            <p:spPr bwMode="auto">
              <a:xfrm>
                <a:off x="4468" y="384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Calibri" pitchFamily="34" charset="0"/>
                  </a:rPr>
                  <a:t>–</a:t>
                </a:r>
                <a:endParaRPr lang="en-US" sz="1400" b="1">
                  <a:latin typeface="Calibri" pitchFamily="34" charset="0"/>
                </a:endParaRPr>
              </a:p>
            </p:txBody>
          </p:sp>
        </p:grp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3575" y="3986"/>
              <a:ext cx="165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  <a:latin typeface="Calibri" pitchFamily="34" charset="0"/>
                </a:rPr>
                <a:t>2</a:t>
              </a:r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 (hydrogen gas)</a:t>
              </a:r>
            </a:p>
          </p:txBody>
        </p:sp>
      </p:grpSp>
      <p:sp>
        <p:nvSpPr>
          <p:cNvPr id="238601" name="AutoShape 9"/>
          <p:cNvSpPr>
            <a:spLocks noChangeArrowheads="1"/>
          </p:cNvSpPr>
          <p:nvPr/>
        </p:nvSpPr>
        <p:spPr bwMode="auto">
          <a:xfrm>
            <a:off x="5665788" y="3208338"/>
            <a:ext cx="2609850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Calibri" pitchFamily="34" charset="0"/>
              </a:rPr>
              <a:t>Covalent bond</a:t>
            </a:r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719763" cy="52451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Weak bonds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hydrogen bonds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Ionic</a:t>
            </a:r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pPr lvl="1"/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Strong bonds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covalent bonds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386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2022475"/>
            <a:ext cx="2073275" cy="27781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2971800" y="1525588"/>
            <a:ext cx="2767013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Calibri" pitchFamily="34" charset="0"/>
              </a:rPr>
              <a:t>Hydrogen bond</a:t>
            </a:r>
          </a:p>
        </p:txBody>
      </p:sp>
      <p:sp>
        <p:nvSpPr>
          <p:cNvPr id="238606" name="AutoShape 14"/>
          <p:cNvSpPr>
            <a:spLocks noChangeArrowheads="1"/>
          </p:cNvSpPr>
          <p:nvPr/>
        </p:nvSpPr>
        <p:spPr bwMode="auto">
          <a:xfrm>
            <a:off x="4724400" y="2362200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b="1" baseline="-2500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38607" name="AutoShape 15"/>
          <p:cNvSpPr>
            <a:spLocks noChangeArrowheads="1"/>
          </p:cNvSpPr>
          <p:nvPr/>
        </p:nvSpPr>
        <p:spPr bwMode="auto">
          <a:xfrm>
            <a:off x="4724400" y="3670300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b="1" baseline="-2500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34825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b="1" smtClean="0">
                <a:latin typeface="Aharoni" pitchFamily="2" charset="-79"/>
                <a:cs typeface="Aharoni" pitchFamily="2" charset="-79"/>
              </a:rPr>
              <a:t>Bonds in Biology</a:t>
            </a:r>
          </a:p>
        </p:txBody>
      </p:sp>
      <p:pic>
        <p:nvPicPr>
          <p:cNvPr id="34833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496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Rectangle 2"/>
          <p:cNvSpPr>
            <a:spLocks noChangeArrowheads="1"/>
          </p:cNvSpPr>
          <p:nvPr/>
        </p:nvSpPr>
        <p:spPr bwMode="auto">
          <a:xfrm>
            <a:off x="1828800" y="304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Aharoni" pitchFamily="2" charset="-79"/>
                <a:cs typeface="Aharoni" pitchFamily="2" charset="-79"/>
              </a:rPr>
              <a:t>Bonds in Biology</a:t>
            </a:r>
          </a:p>
        </p:txBody>
      </p:sp>
      <p:sp>
        <p:nvSpPr>
          <p:cNvPr id="34835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34836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496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53500" cy="3425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Polar</a:t>
            </a:r>
            <a:r>
              <a:rPr lang="en-US" dirty="0" smtClean="0"/>
              <a:t> water creates molecular attractions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attraction between positive H in one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 molecule to negative O in another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</a:rPr>
              <a:t>also can occur wherever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 -OH exists in a larger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molecule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Weak bond</a:t>
            </a:r>
            <a:endParaRPr lang="en-US" dirty="0" smtClean="0"/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2" y="2843896"/>
            <a:ext cx="2819400" cy="37782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5843" name="Rectangle 13"/>
          <p:cNvSpPr>
            <a:spLocks noChangeArrowheads="1"/>
          </p:cNvSpPr>
          <p:nvPr/>
        </p:nvSpPr>
        <p:spPr bwMode="auto">
          <a:xfrm>
            <a:off x="7454900" y="32289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35844" name="Rectangle 14"/>
          <p:cNvSpPr>
            <a:spLocks noChangeArrowheads="1"/>
          </p:cNvSpPr>
          <p:nvPr/>
        </p:nvSpPr>
        <p:spPr bwMode="auto">
          <a:xfrm>
            <a:off x="6985000" y="3556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6710363" y="302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35847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28800" y="274638"/>
            <a:ext cx="7315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haroni" pitchFamily="2" charset="-79"/>
                <a:ea typeface="+mj-ea"/>
                <a:cs typeface="Aharoni" pitchFamily="2" charset="-79"/>
              </a:rPr>
              <a:t>Hydrogen Bonds</a:t>
            </a:r>
          </a:p>
        </p:txBody>
      </p:sp>
      <p:pic>
        <p:nvPicPr>
          <p:cNvPr id="35849" name="Picture 2" descr="http://www.elmhurst.edu/~chm/vchembook/images2/163bubbl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8912" y="4122519"/>
            <a:ext cx="3581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2222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Why are covalent bonds strong bonds?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two atoms share a pair of electrons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both atoms holding onto the electrons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very stable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Forms molecules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863" y="3841750"/>
            <a:ext cx="4024312" cy="2322513"/>
            <a:chOff x="3223" y="2857"/>
            <a:chExt cx="2535" cy="1463"/>
          </a:xfrm>
        </p:grpSpPr>
        <p:pic>
          <p:nvPicPr>
            <p:cNvPr id="37910" name="Picture 8" descr="02_10a"/>
            <p:cNvPicPr>
              <a:picLocks noChangeAspect="1" noChangeArrowheads="1"/>
            </p:cNvPicPr>
            <p:nvPr/>
          </p:nvPicPr>
          <p:blipFill>
            <a:blip r:embed="rId3"/>
            <a:srcRect l="3375" t="7500" r="5624" b="22501"/>
            <a:stretch>
              <a:fillRect/>
            </a:stretch>
          </p:blipFill>
          <p:spPr bwMode="auto">
            <a:xfrm>
              <a:off x="3223" y="2857"/>
              <a:ext cx="2535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Rectangle 9"/>
            <p:cNvSpPr>
              <a:spLocks noChangeArrowheads="1"/>
            </p:cNvSpPr>
            <p:nvPr/>
          </p:nvSpPr>
          <p:spPr bwMode="auto">
            <a:xfrm>
              <a:off x="4468" y="326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–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7912" name="Rectangle 10"/>
            <p:cNvSpPr>
              <a:spLocks noChangeArrowheads="1"/>
            </p:cNvSpPr>
            <p:nvPr/>
          </p:nvSpPr>
          <p:spPr bwMode="auto">
            <a:xfrm>
              <a:off x="4468" y="384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–</a:t>
              </a:r>
              <a:endParaRPr lang="en-US" sz="1400" b="1">
                <a:latin typeface="Calibri" pitchFamily="34" charset="0"/>
              </a:endParaRPr>
            </a:p>
          </p:txBody>
        </p:sp>
      </p:grp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833438" y="6251575"/>
            <a:ext cx="2803525" cy="50323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t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latin typeface="+mn-lt"/>
                <a:cs typeface="+mn-cs"/>
              </a:rPr>
              <a:t>H</a:t>
            </a:r>
            <a:r>
              <a:rPr lang="en-US" b="1" baseline="-2500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en-US" b="1">
                <a:solidFill>
                  <a:schemeClr val="tx2"/>
                </a:solidFill>
                <a:latin typeface="+mn-lt"/>
                <a:cs typeface="+mn-cs"/>
              </a:rPr>
              <a:t> (hydrogen gas)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1681163" y="4852988"/>
            <a:ext cx="1066800" cy="427037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H — H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7067550" y="6251575"/>
            <a:ext cx="1838325" cy="50323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t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latin typeface="+mn-lt"/>
                <a:cs typeface="+mn-cs"/>
              </a:rPr>
              <a:t>H</a:t>
            </a:r>
            <a:r>
              <a:rPr lang="en-US" b="1" baseline="-2500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en-US" b="1">
                <a:solidFill>
                  <a:schemeClr val="tx2"/>
                </a:solidFill>
                <a:latin typeface="+mn-lt"/>
                <a:cs typeface="+mn-cs"/>
              </a:rPr>
              <a:t>O (water)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87938" y="3313113"/>
            <a:ext cx="3979862" cy="3544887"/>
            <a:chOff x="3205" y="2087"/>
            <a:chExt cx="2507" cy="2233"/>
          </a:xfrm>
        </p:grpSpPr>
        <p:pic>
          <p:nvPicPr>
            <p:cNvPr id="37906" name="Picture 14" descr="02_12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01" r="20250" b="22501"/>
            <a:stretch>
              <a:fillRect/>
            </a:stretch>
          </p:blipFill>
          <p:spPr bwMode="auto">
            <a:xfrm>
              <a:off x="3205" y="2087"/>
              <a:ext cx="2200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7" name="Rectangle 16"/>
            <p:cNvSpPr>
              <a:spLocks noChangeArrowheads="1"/>
            </p:cNvSpPr>
            <p:nvPr/>
          </p:nvSpPr>
          <p:spPr bwMode="auto">
            <a:xfrm>
              <a:off x="3688" y="241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37908" name="Rectangle 17"/>
            <p:cNvSpPr>
              <a:spLocks noChangeArrowheads="1"/>
            </p:cNvSpPr>
            <p:nvPr/>
          </p:nvSpPr>
          <p:spPr bwMode="auto">
            <a:xfrm>
              <a:off x="3688" y="375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5008" y="3118"/>
              <a:ext cx="70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Oxygen</a:t>
              </a:r>
              <a:endParaRPr lang="en-US" sz="2000" b="1">
                <a:latin typeface="Calibri" pitchFamily="34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00588" y="4464050"/>
            <a:ext cx="935037" cy="1316038"/>
            <a:chOff x="2961" y="2812"/>
            <a:chExt cx="589" cy="829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2961" y="2812"/>
              <a:ext cx="589" cy="829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7900" name="Group 25"/>
            <p:cNvGrpSpPr>
              <a:grpSpLocks/>
            </p:cNvGrpSpPr>
            <p:nvPr/>
          </p:nvGrpSpPr>
          <p:grpSpPr bwMode="auto">
            <a:xfrm>
              <a:off x="3038" y="2875"/>
              <a:ext cx="466" cy="686"/>
              <a:chOff x="3146" y="2825"/>
              <a:chExt cx="466" cy="686"/>
            </a:xfrm>
          </p:grpSpPr>
          <p:sp>
            <p:nvSpPr>
              <p:cNvPr id="37901" name="Rectangle 20"/>
              <p:cNvSpPr>
                <a:spLocks noChangeArrowheads="1"/>
              </p:cNvSpPr>
              <p:nvPr/>
            </p:nvSpPr>
            <p:spPr bwMode="auto">
              <a:xfrm>
                <a:off x="3146" y="2825"/>
                <a:ext cx="162" cy="269"/>
              </a:xfrm>
              <a:prstGeom prst="rect">
                <a:avLst/>
              </a:prstGeom>
              <a:solidFill>
                <a:srgbClr val="FFCC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000000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7902" name="Rectangle 21"/>
              <p:cNvSpPr>
                <a:spLocks noChangeArrowheads="1"/>
              </p:cNvSpPr>
              <p:nvPr/>
            </p:nvSpPr>
            <p:spPr bwMode="auto">
              <a:xfrm>
                <a:off x="3146" y="3242"/>
                <a:ext cx="162" cy="269"/>
              </a:xfrm>
              <a:prstGeom prst="rect">
                <a:avLst/>
              </a:prstGeom>
              <a:solidFill>
                <a:srgbClr val="FFCC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000000"/>
                    </a:solidFill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37903" name="Rectangle 22"/>
              <p:cNvSpPr>
                <a:spLocks noChangeArrowheads="1"/>
              </p:cNvSpPr>
              <p:nvPr/>
            </p:nvSpPr>
            <p:spPr bwMode="auto">
              <a:xfrm>
                <a:off x="3438" y="3034"/>
                <a:ext cx="174" cy="269"/>
              </a:xfrm>
              <a:prstGeom prst="rect">
                <a:avLst/>
              </a:prstGeom>
              <a:solidFill>
                <a:srgbClr val="FFCC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000000"/>
                    </a:solidFill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7904" name="Line 23"/>
              <p:cNvSpPr>
                <a:spLocks noChangeShapeType="1"/>
              </p:cNvSpPr>
              <p:nvPr/>
            </p:nvSpPr>
            <p:spPr bwMode="auto">
              <a:xfrm>
                <a:off x="3323" y="2942"/>
                <a:ext cx="122" cy="13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Line 24"/>
              <p:cNvSpPr>
                <a:spLocks noChangeShapeType="1"/>
              </p:cNvSpPr>
              <p:nvPr/>
            </p:nvSpPr>
            <p:spPr bwMode="auto">
              <a:xfrm rot="-5400000">
                <a:off x="3317" y="3250"/>
                <a:ext cx="151" cy="12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37897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828800" y="274638"/>
            <a:ext cx="7315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haroni" pitchFamily="2" charset="-79"/>
                <a:ea typeface="+mj-ea"/>
                <a:cs typeface="Aharoni" pitchFamily="2" charset="-79"/>
              </a:rPr>
              <a:t>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 pitchFamily="2" charset="-79"/>
                <a:cs typeface="Aharoni" pitchFamily="2" charset="-79"/>
              </a:rPr>
              <a:t>Molecules You </a:t>
            </a:r>
            <a:r>
              <a:rPr lang="en-US" u="sng" smtClean="0">
                <a:latin typeface="Aharoni" pitchFamily="2" charset="-79"/>
                <a:cs typeface="Aharoni" pitchFamily="2" charset="-79"/>
              </a:rPr>
              <a:t>Need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 To Know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aseline="-25000" smtClean="0"/>
              <a:t> </a:t>
            </a:r>
            <a:r>
              <a:rPr lang="en-US" smtClean="0"/>
              <a:t>= Carbon Dioxide</a:t>
            </a:r>
            <a:endParaRPr lang="en-US" baseline="-25000" smtClean="0"/>
          </a:p>
          <a:p>
            <a:r>
              <a:rPr lang="en-US" b="1" smtClean="0">
                <a:solidFill>
                  <a:srgbClr val="FF0000"/>
                </a:solidFill>
              </a:rPr>
              <a:t>CO</a:t>
            </a:r>
            <a:r>
              <a:rPr lang="en-US" smtClean="0"/>
              <a:t> = Carbon Monoxide </a:t>
            </a:r>
            <a:r>
              <a:rPr lang="en-US" smtClean="0">
                <a:sym typeface="Wingdings" pitchFamily="2" charset="2"/>
              </a:rPr>
              <a:t> this will kill you </a:t>
            </a:r>
            <a:endParaRPr lang="en-US" smtClean="0"/>
          </a:p>
          <a:p>
            <a:r>
              <a:rPr lang="en-US" b="1" smtClean="0">
                <a:solidFill>
                  <a:srgbClr val="FF0000"/>
                </a:solidFill>
              </a:rPr>
              <a:t>H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O</a:t>
            </a:r>
            <a:r>
              <a:rPr lang="en-US" smtClean="0"/>
              <a:t> = Water</a:t>
            </a:r>
          </a:p>
          <a:p>
            <a:r>
              <a:rPr lang="en-US" b="1" smtClean="0">
                <a:solidFill>
                  <a:srgbClr val="FF0000"/>
                </a:solidFill>
              </a:rPr>
              <a:t>C</a:t>
            </a:r>
            <a:r>
              <a:rPr lang="en-US" b="1" baseline="-25000" smtClean="0">
                <a:solidFill>
                  <a:srgbClr val="FF0000"/>
                </a:solidFill>
              </a:rPr>
              <a:t>6</a:t>
            </a:r>
            <a:r>
              <a:rPr lang="en-US" b="1" smtClean="0">
                <a:solidFill>
                  <a:srgbClr val="FF0000"/>
                </a:solidFill>
              </a:rPr>
              <a:t>H</a:t>
            </a:r>
            <a:r>
              <a:rPr lang="en-US" b="1" baseline="-25000" smtClean="0">
                <a:solidFill>
                  <a:srgbClr val="FF0000"/>
                </a:solidFill>
              </a:rPr>
              <a:t>12</a:t>
            </a:r>
            <a:r>
              <a:rPr lang="en-US" b="1" smtClean="0">
                <a:solidFill>
                  <a:srgbClr val="FF0000"/>
                </a:solidFill>
              </a:rPr>
              <a:t>O</a:t>
            </a:r>
            <a:r>
              <a:rPr lang="en-US" b="1" baseline="-25000" smtClean="0">
                <a:solidFill>
                  <a:srgbClr val="FF0000"/>
                </a:solidFill>
              </a:rPr>
              <a:t>6</a:t>
            </a:r>
            <a:r>
              <a:rPr lang="en-US" baseline="-25000" smtClean="0"/>
              <a:t> </a:t>
            </a:r>
            <a:r>
              <a:rPr lang="en-US" smtClean="0"/>
              <a:t>= Sugar (glucose)</a:t>
            </a:r>
            <a:endParaRPr lang="en-US" baseline="-25000" smtClean="0"/>
          </a:p>
          <a:p>
            <a:r>
              <a:rPr lang="en-US" b="1" smtClean="0">
                <a:solidFill>
                  <a:srgbClr val="FF0000"/>
                </a:solidFill>
              </a:rPr>
              <a:t>O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aseline="-25000" smtClean="0"/>
              <a:t>  </a:t>
            </a:r>
            <a:r>
              <a:rPr lang="en-US" smtClean="0"/>
              <a:t>= Oxygen</a:t>
            </a:r>
            <a:endParaRPr lang="en-US" baseline="-25000" smtClean="0"/>
          </a:p>
          <a:p>
            <a:r>
              <a:rPr lang="en-US" b="1" smtClean="0">
                <a:solidFill>
                  <a:srgbClr val="FF0000"/>
                </a:solidFill>
              </a:rPr>
              <a:t>NH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aseline="-25000" smtClean="0"/>
              <a:t> </a:t>
            </a:r>
            <a:r>
              <a:rPr lang="en-US" smtClean="0"/>
              <a:t>= Ammonia</a:t>
            </a:r>
            <a:endParaRPr lang="en-US" baseline="-25000" smtClean="0"/>
          </a:p>
          <a:p>
            <a:r>
              <a:rPr lang="en-US" b="1" smtClean="0">
                <a:solidFill>
                  <a:srgbClr val="FF0000"/>
                </a:solidFill>
              </a:rPr>
              <a:t>N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aseline="-25000" smtClean="0"/>
              <a:t> </a:t>
            </a:r>
            <a:r>
              <a:rPr lang="en-US" smtClean="0"/>
              <a:t>= Nitrogen</a:t>
            </a:r>
            <a:endParaRPr lang="en-U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53500" cy="3425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Bonds can determine the shape of a molecule. Draw bonds for the following molecules: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Carbon Dioxide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Sugar</a:t>
            </a:r>
          </a:p>
        </p:txBody>
      </p:sp>
      <p:sp>
        <p:nvSpPr>
          <p:cNvPr id="40962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40963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33600" y="274638"/>
            <a:ext cx="7010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haroni" pitchFamily="2" charset="-79"/>
                <a:ea typeface="+mj-ea"/>
                <a:cs typeface="Aharoni" pitchFamily="2" charset="-79"/>
              </a:rPr>
              <a:t>Bonds Determine Shape!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 pitchFamily="2" charset="-79"/>
                <a:cs typeface="Aharoni" pitchFamily="2" charset="-79"/>
              </a:rPr>
              <a:t>Carbon Dioxide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733800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4495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914400" y="37861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carbon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914400" y="450056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oxygen</a:t>
            </a:r>
          </a:p>
        </p:txBody>
      </p:sp>
      <p:sp>
        <p:nvSpPr>
          <p:cNvPr id="8" name="Oval 7"/>
          <p:cNvSpPr/>
          <p:nvPr/>
        </p:nvSpPr>
        <p:spPr>
          <a:xfrm>
            <a:off x="3886200" y="2230438"/>
            <a:ext cx="1219200" cy="11572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417763"/>
            <a:ext cx="990600" cy="935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2341563"/>
            <a:ext cx="990600" cy="935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70288" y="29718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0288" y="27432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2538" y="26670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62538" y="2906713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43023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496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 pitchFamily="2" charset="-79"/>
                <a:cs typeface="Aharoni" pitchFamily="2" charset="-79"/>
              </a:rPr>
              <a:t>Water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733800"/>
            <a:ext cx="457200" cy="457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4495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914400" y="37861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hydrogen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914400" y="450056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oxygen</a:t>
            </a:r>
          </a:p>
        </p:txBody>
      </p:sp>
      <p:sp>
        <p:nvSpPr>
          <p:cNvPr id="8" name="Oval 7"/>
          <p:cNvSpPr/>
          <p:nvPr/>
        </p:nvSpPr>
        <p:spPr>
          <a:xfrm>
            <a:off x="4329113" y="3048000"/>
            <a:ext cx="1676400" cy="163671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27425" y="25050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37225" y="232886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9" idx="5"/>
          </p:cNvCxnSpPr>
          <p:nvPr/>
        </p:nvCxnSpPr>
        <p:spPr>
          <a:xfrm>
            <a:off x="4306888" y="3286125"/>
            <a:ext cx="482600" cy="365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3"/>
          </p:cNvCxnSpPr>
          <p:nvPr/>
        </p:nvCxnSpPr>
        <p:spPr>
          <a:xfrm flipV="1">
            <a:off x="5600700" y="3109913"/>
            <a:ext cx="269875" cy="2428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44045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496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3390900" cy="3382962"/>
          </a:xfrm>
        </p:spPr>
        <p:txBody>
          <a:bodyPr/>
          <a:lstStyle/>
          <a:p>
            <a:r>
              <a:rPr lang="en-US" i="1" dirty="0" smtClean="0">
                <a:latin typeface="Arial Black" panose="020B0A04020102020204" pitchFamily="34" charset="0"/>
              </a:rPr>
              <a:t>How does this happen?</a:t>
            </a:r>
            <a:endParaRPr lang="en-US" i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statue of lightning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96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 pitchFamily="2" charset="-79"/>
                <a:cs typeface="Aharoni" pitchFamily="2" charset="-79"/>
              </a:rPr>
              <a:t>Sugar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733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4495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2971800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914400" y="378618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hydrogen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914400" y="450056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oxygen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914400" y="305911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carbon</a:t>
            </a:r>
          </a:p>
        </p:txBody>
      </p:sp>
      <p:sp>
        <p:nvSpPr>
          <p:cNvPr id="12" name="Oval 11"/>
          <p:cNvSpPr/>
          <p:nvPr/>
        </p:nvSpPr>
        <p:spPr>
          <a:xfrm>
            <a:off x="3886200" y="2549525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5388" y="2514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27388" y="3514725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3429000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4456113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05388" y="4495800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11513" y="172243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70325" y="1066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51488" y="53340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19588" y="2971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74" name="Picture 2" descr="http://science.marshall.edu/murraye/340/glucose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88"/>
            <a:ext cx="2676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3870325" y="1752600"/>
            <a:ext cx="4572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8188" y="1722438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1600" y="1676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404336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62800" y="3200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319087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12" idx="3"/>
            <a:endCxn id="14" idx="7"/>
          </p:cNvCxnSpPr>
          <p:nvPr/>
        </p:nvCxnSpPr>
        <p:spPr>
          <a:xfrm flipH="1">
            <a:off x="3617913" y="2940050"/>
            <a:ext cx="334962" cy="6413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1"/>
            <a:endCxn id="14" idx="5"/>
          </p:cNvCxnSpPr>
          <p:nvPr/>
        </p:nvCxnSpPr>
        <p:spPr>
          <a:xfrm flipH="1" flipV="1">
            <a:off x="3617913" y="3905250"/>
            <a:ext cx="334962" cy="6175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3" idx="5"/>
          </p:cNvCxnSpPr>
          <p:nvPr/>
        </p:nvCxnSpPr>
        <p:spPr>
          <a:xfrm flipH="1" flipV="1">
            <a:off x="5395913" y="2905125"/>
            <a:ext cx="384175" cy="6048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3"/>
          </p:cNvCxnSpPr>
          <p:nvPr/>
        </p:nvCxnSpPr>
        <p:spPr>
          <a:xfrm flipV="1">
            <a:off x="5402263" y="3819525"/>
            <a:ext cx="379412" cy="746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7" idx="2"/>
          </p:cNvCxnSpPr>
          <p:nvPr/>
        </p:nvCxnSpPr>
        <p:spPr>
          <a:xfrm>
            <a:off x="4343400" y="4724400"/>
            <a:ext cx="6619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43400" y="2738438"/>
            <a:ext cx="6619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3" idx="4"/>
          </p:cNvCxnSpPr>
          <p:nvPr/>
        </p:nvCxnSpPr>
        <p:spPr>
          <a:xfrm flipH="1" flipV="1">
            <a:off x="4098925" y="2209800"/>
            <a:ext cx="15875" cy="3460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4" idx="2"/>
          </p:cNvCxnSpPr>
          <p:nvPr/>
        </p:nvCxnSpPr>
        <p:spPr>
          <a:xfrm flipV="1">
            <a:off x="4327525" y="1951038"/>
            <a:ext cx="220663" cy="30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13325" y="1890713"/>
            <a:ext cx="220663" cy="28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124325" y="13716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676650" y="1981200"/>
            <a:ext cx="219075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8" idx="2"/>
          </p:cNvCxnSpPr>
          <p:nvPr/>
        </p:nvCxnSpPr>
        <p:spPr>
          <a:xfrm flipV="1">
            <a:off x="6172200" y="3419475"/>
            <a:ext cx="304800" cy="1619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6" idx="1"/>
          </p:cNvCxnSpPr>
          <p:nvPr/>
        </p:nvCxnSpPr>
        <p:spPr>
          <a:xfrm>
            <a:off x="6061075" y="3856038"/>
            <a:ext cx="558800" cy="25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7" idx="2"/>
          </p:cNvCxnSpPr>
          <p:nvPr/>
        </p:nvCxnSpPr>
        <p:spPr>
          <a:xfrm>
            <a:off x="6934200" y="3419475"/>
            <a:ext cx="2286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973638" y="385921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38650" y="385603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11513" y="283051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362200" y="408463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8263" y="53340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13325" y="5334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927475" y="385921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82913" y="409416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5241925" y="4089400"/>
            <a:ext cx="0" cy="4111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384675" y="4110038"/>
            <a:ext cx="2286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2" idx="4"/>
          </p:cNvCxnSpPr>
          <p:nvPr/>
        </p:nvCxnSpPr>
        <p:spPr>
          <a:xfrm flipH="1">
            <a:off x="4130675" y="4316413"/>
            <a:ext cx="25400" cy="142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098925" y="4922838"/>
            <a:ext cx="0" cy="411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440113" y="3232150"/>
            <a:ext cx="0" cy="2873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3" idx="0"/>
          </p:cNvCxnSpPr>
          <p:nvPr/>
        </p:nvCxnSpPr>
        <p:spPr>
          <a:xfrm flipH="1">
            <a:off x="3211513" y="3886200"/>
            <a:ext cx="157162" cy="2079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760663" y="4338638"/>
            <a:ext cx="2286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241925" y="4943475"/>
            <a:ext cx="0" cy="390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294188" y="2940050"/>
            <a:ext cx="228600" cy="2841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462588" y="5562600"/>
            <a:ext cx="2286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Hexagon 96"/>
          <p:cNvSpPr/>
          <p:nvPr/>
        </p:nvSpPr>
        <p:spPr>
          <a:xfrm>
            <a:off x="6777038" y="4220945"/>
            <a:ext cx="2311400" cy="1914525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45116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45117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496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ChangeArrowheads="1"/>
          </p:cNvSpPr>
          <p:nvPr/>
        </p:nvSpPr>
        <p:spPr bwMode="auto">
          <a:xfrm>
            <a:off x="297180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2362200" y="3048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Aharoni" pitchFamily="2" charset="-79"/>
                <a:cs typeface="Aharoni" pitchFamily="2" charset="-79"/>
              </a:rPr>
              <a:t>Organic Molecules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176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25" y="1485900"/>
            <a:ext cx="9144000" cy="486886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Organic molecules are the building blocks found in </a:t>
            </a:r>
            <a:r>
              <a:rPr lang="en-US" altLang="en-US" sz="3200" u="sng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ALL LIVING THINGS</a:t>
            </a:r>
            <a:r>
              <a:rPr lang="en-US" altLang="en-US" sz="32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. </a:t>
            </a:r>
            <a:endParaRPr lang="en-US" altLang="en-US" sz="320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32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To </a:t>
            </a:r>
            <a:r>
              <a:rPr lang="en-US" altLang="en-US" sz="32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be organic, the molecule contains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elements </a:t>
            </a:r>
            <a:r>
              <a:rPr lang="en-US" altLang="en-US" sz="3200" b="1" u="sng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 and H together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. </a:t>
            </a:r>
            <a:endParaRPr lang="en-US" altLang="en-US" sz="32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Inorganic molecules do NOT contain carbon and hydrogen together.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612" y="5146981"/>
            <a:ext cx="950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O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5407" y="5981700"/>
            <a:ext cx="14269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H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662" y="5943600"/>
            <a:ext cx="26116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C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6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H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12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O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5172670"/>
            <a:ext cx="1544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741B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CH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E741B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91400" y="5134569"/>
            <a:ext cx="1582484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CO</a:t>
            </a:r>
            <a:r>
              <a:rPr lang="en-US" sz="54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46090" name="Oval 7"/>
          <p:cNvSpPr>
            <a:spLocks noChangeArrowheads="1"/>
          </p:cNvSpPr>
          <p:nvPr/>
        </p:nvSpPr>
        <p:spPr bwMode="auto">
          <a:xfrm>
            <a:off x="533400" y="-15240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46091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   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Why Study Chemistry?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r>
              <a:rPr lang="en-US" sz="2800" dirty="0" smtClean="0"/>
              <a:t>Chemistry if the foundation of Biology!</a:t>
            </a:r>
          </a:p>
          <a:p>
            <a:r>
              <a:rPr lang="en-US" sz="3000" dirty="0" smtClean="0"/>
              <a:t>Everything is made of </a:t>
            </a:r>
            <a:r>
              <a:rPr lang="en-US" sz="3000" u="sng" dirty="0" smtClean="0"/>
              <a:t>matter.</a:t>
            </a:r>
          </a:p>
          <a:p>
            <a:r>
              <a:rPr lang="en-US" sz="3000" dirty="0" smtClean="0"/>
              <a:t>Matter is made of atoms. Atoms consist of:</a:t>
            </a:r>
          </a:p>
          <a:p>
            <a:pPr lvl="1"/>
            <a:r>
              <a:rPr lang="en-US" sz="2600" u="sng" dirty="0" smtClean="0"/>
              <a:t>Protons (+)</a:t>
            </a:r>
          </a:p>
          <a:p>
            <a:pPr lvl="1"/>
            <a:r>
              <a:rPr lang="en-US" sz="2600" u="sng" dirty="0" smtClean="0"/>
              <a:t>Neutrons (0)</a:t>
            </a:r>
          </a:p>
          <a:p>
            <a:pPr lvl="1"/>
            <a:r>
              <a:rPr lang="en-US" sz="2600" u="sng" dirty="0" smtClean="0"/>
              <a:t>Electrons (-)</a:t>
            </a:r>
          </a:p>
          <a:p>
            <a:endParaRPr lang="en-US" sz="2800" dirty="0" smtClean="0"/>
          </a:p>
        </p:txBody>
      </p:sp>
      <p:pic>
        <p:nvPicPr>
          <p:cNvPr id="15364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25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3200400" y="4724400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cHaRgEs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7724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8153400" y="4267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7696200" y="42672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8153400" y="41910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7772400" y="38862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620000" y="4114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924800" y="4191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8077200" y="3962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6781800" y="3733800"/>
            <a:ext cx="2362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 rot="5400000">
            <a:off x="6781800" y="3733800"/>
            <a:ext cx="2362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7467600" y="32766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8229600" y="51054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6705600" y="44196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7467600" y="32004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6689725" y="43434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8229600" y="50292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2862263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3048000" y="38830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http://www.youtube.com/watch?v=yQP4UJhNn0I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19100" y="6465888"/>
            <a:ext cx="830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http://www.youtube.com/watch?v=yQP4UJhNn0I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b="1" smtClean="0">
                <a:latin typeface="Aharoni" pitchFamily="2" charset="-79"/>
                <a:cs typeface="Aharoni" pitchFamily="2" charset="-79"/>
              </a:rPr>
              <a:t>Why Study Chemistry?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number of protons </a:t>
            </a:r>
            <a:r>
              <a:rPr lang="en-US" sz="3000" dirty="0" smtClean="0"/>
              <a:t>in an atom will determine what element it is!</a:t>
            </a:r>
          </a:p>
          <a:p>
            <a:endParaRPr lang="en-US" sz="2800" dirty="0" smtClean="0"/>
          </a:p>
        </p:txBody>
      </p:sp>
      <p:pic>
        <p:nvPicPr>
          <p:cNvPr id="17412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654675"/>
            <a:ext cx="1219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638800"/>
            <a:ext cx="1201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924175"/>
            <a:ext cx="5867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 pitchFamily="2" charset="-79"/>
                <a:cs typeface="Aharoni" pitchFamily="2" charset="-79"/>
              </a:rPr>
              <a:t>The World of Elements</a:t>
            </a:r>
          </a:p>
        </p:txBody>
      </p:sp>
      <p:pic>
        <p:nvPicPr>
          <p:cNvPr id="209928" name="Picture 8" descr="periodic-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854950" cy="53800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489700" y="2251075"/>
            <a:ext cx="411163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81088" y="1758950"/>
            <a:ext cx="7462837" cy="4692650"/>
            <a:chOff x="681" y="1108"/>
            <a:chExt cx="4701" cy="2956"/>
          </a:xfrm>
        </p:grpSpPr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1208" y="2018"/>
              <a:ext cx="4173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9" name="Rectangle 21"/>
            <p:cNvSpPr>
              <a:spLocks noChangeArrowheads="1"/>
            </p:cNvSpPr>
            <p:nvPr/>
          </p:nvSpPr>
          <p:spPr bwMode="auto">
            <a:xfrm>
              <a:off x="681" y="2327"/>
              <a:ext cx="4701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0" name="Rectangle 22"/>
            <p:cNvSpPr>
              <a:spLocks noChangeArrowheads="1"/>
            </p:cNvSpPr>
            <p:nvPr/>
          </p:nvSpPr>
          <p:spPr bwMode="auto">
            <a:xfrm>
              <a:off x="681" y="2618"/>
              <a:ext cx="4701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1" name="Rectangle 23"/>
            <p:cNvSpPr>
              <a:spLocks noChangeArrowheads="1"/>
            </p:cNvSpPr>
            <p:nvPr/>
          </p:nvSpPr>
          <p:spPr bwMode="auto">
            <a:xfrm>
              <a:off x="681" y="2918"/>
              <a:ext cx="3410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2" name="Rectangle 24"/>
            <p:cNvSpPr>
              <a:spLocks noChangeArrowheads="1"/>
            </p:cNvSpPr>
            <p:nvPr/>
          </p:nvSpPr>
          <p:spPr bwMode="auto">
            <a:xfrm>
              <a:off x="1210" y="3464"/>
              <a:ext cx="3664" cy="6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3" name="Rectangle 26"/>
            <p:cNvSpPr>
              <a:spLocks noChangeArrowheads="1"/>
            </p:cNvSpPr>
            <p:nvPr/>
          </p:nvSpPr>
          <p:spPr bwMode="auto">
            <a:xfrm>
              <a:off x="689" y="1427"/>
              <a:ext cx="518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4" name="Rectangle 27"/>
            <p:cNvSpPr>
              <a:spLocks noChangeArrowheads="1"/>
            </p:cNvSpPr>
            <p:nvPr/>
          </p:nvSpPr>
          <p:spPr bwMode="auto">
            <a:xfrm>
              <a:off x="3824" y="1427"/>
              <a:ext cx="255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5" name="Rectangle 28"/>
            <p:cNvSpPr>
              <a:spLocks noChangeArrowheads="1"/>
            </p:cNvSpPr>
            <p:nvPr/>
          </p:nvSpPr>
          <p:spPr bwMode="auto">
            <a:xfrm>
              <a:off x="3824" y="1727"/>
              <a:ext cx="518" cy="291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6" name="Rectangle 29"/>
            <p:cNvSpPr>
              <a:spLocks noChangeArrowheads="1"/>
            </p:cNvSpPr>
            <p:nvPr/>
          </p:nvSpPr>
          <p:spPr bwMode="auto">
            <a:xfrm>
              <a:off x="4861" y="1418"/>
              <a:ext cx="518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7" name="Rectangle 30"/>
            <p:cNvSpPr>
              <a:spLocks noChangeArrowheads="1"/>
            </p:cNvSpPr>
            <p:nvPr/>
          </p:nvSpPr>
          <p:spPr bwMode="auto">
            <a:xfrm>
              <a:off x="4861" y="1717"/>
              <a:ext cx="518" cy="291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8" name="Rectangle 31"/>
            <p:cNvSpPr>
              <a:spLocks noChangeArrowheads="1"/>
            </p:cNvSpPr>
            <p:nvPr/>
          </p:nvSpPr>
          <p:spPr bwMode="auto">
            <a:xfrm>
              <a:off x="5125" y="1108"/>
              <a:ext cx="255" cy="300"/>
            </a:xfrm>
            <a:prstGeom prst="rect">
              <a:avLst/>
            </a:prstGeom>
            <a:solidFill>
              <a:srgbClr val="808080">
                <a:alpha val="65097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9956" name="Rectangle 36"/>
          <p:cNvSpPr>
            <a:spLocks noChangeArrowheads="1"/>
          </p:cNvSpPr>
          <p:nvPr/>
        </p:nvSpPr>
        <p:spPr bwMode="auto">
          <a:xfrm>
            <a:off x="1470025" y="5011738"/>
            <a:ext cx="6630988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0F116A"/>
                </a:solidFill>
                <a:latin typeface="Arial" pitchFamily="-108" charset="0"/>
                <a:cs typeface="+mn-cs"/>
              </a:rPr>
              <a:t>Different kinds of atoms = elements</a:t>
            </a:r>
          </a:p>
        </p:txBody>
      </p:sp>
      <p:sp>
        <p:nvSpPr>
          <p:cNvPr id="209957" name="Rectangle 37"/>
          <p:cNvSpPr>
            <a:spLocks noChangeArrowheads="1"/>
          </p:cNvSpPr>
          <p:nvPr/>
        </p:nvSpPr>
        <p:spPr bwMode="auto">
          <a:xfrm>
            <a:off x="1085850" y="1779588"/>
            <a:ext cx="411163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209958" name="Rectangle 38"/>
          <p:cNvSpPr>
            <a:spLocks noChangeArrowheads="1"/>
          </p:cNvSpPr>
          <p:nvPr/>
        </p:nvSpPr>
        <p:spPr bwMode="auto">
          <a:xfrm>
            <a:off x="7319963" y="2251075"/>
            <a:ext cx="411162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09959" name="Rectangle 39"/>
          <p:cNvSpPr>
            <a:spLocks noChangeArrowheads="1"/>
          </p:cNvSpPr>
          <p:nvPr/>
        </p:nvSpPr>
        <p:spPr bwMode="auto">
          <a:xfrm>
            <a:off x="6904038" y="2251075"/>
            <a:ext cx="411162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209960" name="Rectangle 40"/>
          <p:cNvSpPr>
            <a:spLocks noChangeArrowheads="1"/>
          </p:cNvSpPr>
          <p:nvPr/>
        </p:nvSpPr>
        <p:spPr bwMode="auto">
          <a:xfrm>
            <a:off x="6904038" y="2738438"/>
            <a:ext cx="411162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209961" name="Rectangle 41"/>
          <p:cNvSpPr>
            <a:spLocks noChangeArrowheads="1"/>
          </p:cNvSpPr>
          <p:nvPr/>
        </p:nvSpPr>
        <p:spPr bwMode="auto">
          <a:xfrm>
            <a:off x="7319963" y="2738438"/>
            <a:ext cx="411162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09962" name="Rectangle 42"/>
          <p:cNvSpPr>
            <a:spLocks noChangeArrowheads="1"/>
          </p:cNvSpPr>
          <p:nvPr/>
        </p:nvSpPr>
        <p:spPr bwMode="auto">
          <a:xfrm>
            <a:off x="1085850" y="273843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Na</a:t>
            </a:r>
          </a:p>
        </p:txBody>
      </p:sp>
      <p:sp>
        <p:nvSpPr>
          <p:cNvPr id="209963" name="Rectangle 43"/>
          <p:cNvSpPr>
            <a:spLocks noChangeArrowheads="1"/>
          </p:cNvSpPr>
          <p:nvPr/>
        </p:nvSpPr>
        <p:spPr bwMode="auto">
          <a:xfrm>
            <a:off x="1085850" y="320198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209964" name="Rectangle 44"/>
          <p:cNvSpPr>
            <a:spLocks noChangeArrowheads="1"/>
          </p:cNvSpPr>
          <p:nvPr/>
        </p:nvSpPr>
        <p:spPr bwMode="auto">
          <a:xfrm>
            <a:off x="1520825" y="273843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Mg</a:t>
            </a:r>
          </a:p>
        </p:txBody>
      </p:sp>
      <p:sp>
        <p:nvSpPr>
          <p:cNvPr id="209965" name="Rectangle 45"/>
          <p:cNvSpPr>
            <a:spLocks noChangeArrowheads="1"/>
          </p:cNvSpPr>
          <p:nvPr/>
        </p:nvSpPr>
        <p:spPr bwMode="auto">
          <a:xfrm>
            <a:off x="1520825" y="320198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Ca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-1633835" y="3005435"/>
            <a:ext cx="4191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hlinkClick r:id="rId4" action="ppaction://hlinkfile"/>
              </a:rPr>
              <a:t>Periodic Song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z4Dd1I_fX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5334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48600" cy="3886200"/>
          </a:xfrm>
        </p:spPr>
        <p:txBody>
          <a:bodyPr rtlCol="0">
            <a:normAutofit lnSpcReduction="10000"/>
          </a:bodyPr>
          <a:lstStyle/>
          <a:p>
            <a:pPr defTabSz="684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About 25 elements are essential for life</a:t>
            </a:r>
          </a:p>
          <a:p>
            <a:pPr lvl="1" defTabSz="68421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F116A"/>
                </a:solidFill>
              </a:rPr>
              <a:t>Four elements make up 96% of living matter: </a:t>
            </a:r>
          </a:p>
          <a:p>
            <a:pPr lvl="2" defTabSz="684213" fontAlgn="auto">
              <a:lnSpc>
                <a:spcPct val="12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dirty="0" smtClean="0">
                <a:solidFill>
                  <a:srgbClr val="CC0000"/>
                </a:solidFill>
              </a:rPr>
              <a:t>• </a:t>
            </a:r>
            <a:r>
              <a:rPr lang="en-US" sz="2600" u="sng" dirty="0" smtClean="0">
                <a:solidFill>
                  <a:srgbClr val="CC0000"/>
                </a:solidFill>
              </a:rPr>
              <a:t>carbon</a:t>
            </a:r>
            <a:r>
              <a:rPr lang="en-US" sz="2600" dirty="0" smtClean="0">
                <a:solidFill>
                  <a:srgbClr val="CC0000"/>
                </a:solidFill>
              </a:rPr>
              <a:t> (C)			• </a:t>
            </a:r>
            <a:r>
              <a:rPr lang="en-US" sz="2600" u="sng" dirty="0" smtClean="0">
                <a:solidFill>
                  <a:srgbClr val="CC0000"/>
                </a:solidFill>
              </a:rPr>
              <a:t>hydrogen</a:t>
            </a:r>
            <a:r>
              <a:rPr lang="en-US" sz="2600" dirty="0" smtClean="0">
                <a:solidFill>
                  <a:srgbClr val="CC0000"/>
                </a:solidFill>
              </a:rPr>
              <a:t> (H)</a:t>
            </a:r>
          </a:p>
          <a:p>
            <a:pPr lvl="2" defTabSz="684213" fontAlgn="auto">
              <a:lnSpc>
                <a:spcPct val="13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dirty="0" smtClean="0">
                <a:solidFill>
                  <a:srgbClr val="CC0000"/>
                </a:solidFill>
              </a:rPr>
              <a:t>• </a:t>
            </a:r>
            <a:r>
              <a:rPr lang="en-US" sz="2600" u="sng" dirty="0" smtClean="0">
                <a:solidFill>
                  <a:srgbClr val="CC0000"/>
                </a:solidFill>
              </a:rPr>
              <a:t>oxygen</a:t>
            </a:r>
            <a:r>
              <a:rPr lang="en-US" sz="2600" dirty="0" smtClean="0">
                <a:solidFill>
                  <a:srgbClr val="CC0000"/>
                </a:solidFill>
              </a:rPr>
              <a:t> (O)			• </a:t>
            </a:r>
            <a:r>
              <a:rPr lang="en-US" sz="2600" u="sng" dirty="0" smtClean="0">
                <a:solidFill>
                  <a:srgbClr val="CC0000"/>
                </a:solidFill>
              </a:rPr>
              <a:t>nitrogen</a:t>
            </a:r>
            <a:r>
              <a:rPr lang="en-US" sz="2600" dirty="0" smtClean="0">
                <a:solidFill>
                  <a:srgbClr val="CC0000"/>
                </a:solidFill>
              </a:rPr>
              <a:t> (N)</a:t>
            </a:r>
          </a:p>
          <a:p>
            <a:pPr lvl="1" defTabSz="68421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F116A"/>
                </a:solidFill>
              </a:rPr>
              <a:t>Four elements make up most of remaining 4%:</a:t>
            </a:r>
            <a:r>
              <a:rPr lang="en-US" sz="3200" dirty="0" smtClean="0">
                <a:solidFill>
                  <a:srgbClr val="0F116A"/>
                </a:solidFill>
              </a:rPr>
              <a:t> </a:t>
            </a:r>
          </a:p>
          <a:p>
            <a:pPr lvl="2" defTabSz="684213" fontAlgn="auto">
              <a:lnSpc>
                <a:spcPct val="13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dirty="0" smtClean="0">
                <a:solidFill>
                  <a:srgbClr val="CC0000"/>
                </a:solidFill>
              </a:rPr>
              <a:t>•</a:t>
            </a:r>
            <a:r>
              <a:rPr lang="en-US" sz="2600" dirty="0" smtClean="0"/>
              <a:t> </a:t>
            </a:r>
            <a:r>
              <a:rPr lang="en-US" sz="2600" u="sng" dirty="0" smtClean="0">
                <a:solidFill>
                  <a:schemeClr val="tx2"/>
                </a:solidFill>
              </a:rPr>
              <a:t>phosphorus</a:t>
            </a:r>
            <a:r>
              <a:rPr lang="en-US" sz="2600" dirty="0" smtClean="0">
                <a:solidFill>
                  <a:schemeClr val="tx2"/>
                </a:solidFill>
              </a:rPr>
              <a:t> (P)</a:t>
            </a:r>
            <a:r>
              <a:rPr lang="en-US" sz="2600" dirty="0" smtClean="0"/>
              <a:t>		</a:t>
            </a:r>
            <a:r>
              <a:rPr lang="en-US" sz="2600" dirty="0" smtClean="0">
                <a:solidFill>
                  <a:srgbClr val="CC0000"/>
                </a:solidFill>
              </a:rPr>
              <a:t>•</a:t>
            </a:r>
            <a:r>
              <a:rPr lang="en-US" sz="2600" dirty="0" smtClean="0"/>
              <a:t> </a:t>
            </a:r>
            <a:r>
              <a:rPr lang="en-US" sz="2600" u="sng" dirty="0" smtClean="0">
                <a:solidFill>
                  <a:schemeClr val="tx2"/>
                </a:solidFill>
              </a:rPr>
              <a:t>calcium</a:t>
            </a:r>
            <a:r>
              <a:rPr lang="en-US" sz="2600" dirty="0" smtClean="0">
                <a:solidFill>
                  <a:schemeClr val="tx2"/>
                </a:solidFill>
              </a:rPr>
              <a:t> (Ca)</a:t>
            </a:r>
          </a:p>
          <a:p>
            <a:pPr lvl="2" defTabSz="684213" fontAlgn="auto">
              <a:lnSpc>
                <a:spcPct val="13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dirty="0" smtClean="0">
                <a:solidFill>
                  <a:srgbClr val="CC0000"/>
                </a:solidFill>
              </a:rPr>
              <a:t>•</a:t>
            </a:r>
            <a:r>
              <a:rPr lang="en-US" sz="2600" dirty="0" smtClean="0"/>
              <a:t> </a:t>
            </a:r>
            <a:r>
              <a:rPr lang="en-US" sz="2600" u="sng" dirty="0" smtClean="0">
                <a:solidFill>
                  <a:schemeClr val="tx2"/>
                </a:solidFill>
              </a:rPr>
              <a:t>sulfur</a:t>
            </a:r>
            <a:r>
              <a:rPr lang="en-US" sz="2600" dirty="0" smtClean="0">
                <a:solidFill>
                  <a:schemeClr val="tx2"/>
                </a:solidFill>
              </a:rPr>
              <a:t> (S)	</a:t>
            </a:r>
            <a:r>
              <a:rPr lang="en-US" sz="2600" dirty="0" smtClean="0"/>
              <a:t> 		</a:t>
            </a:r>
            <a:r>
              <a:rPr lang="en-US" sz="2600" dirty="0" smtClean="0">
                <a:solidFill>
                  <a:srgbClr val="CC0000"/>
                </a:solidFill>
              </a:rPr>
              <a:t>•</a:t>
            </a:r>
            <a:r>
              <a:rPr lang="en-US" sz="2600" dirty="0" smtClean="0"/>
              <a:t> </a:t>
            </a:r>
            <a:r>
              <a:rPr lang="en-US" sz="2600" u="sng" dirty="0" smtClean="0">
                <a:solidFill>
                  <a:schemeClr val="tx2"/>
                </a:solidFill>
              </a:rPr>
              <a:t>potassium</a:t>
            </a:r>
            <a:r>
              <a:rPr lang="en-US" sz="2600" dirty="0" smtClean="0">
                <a:solidFill>
                  <a:schemeClr val="tx2"/>
                </a:solidFill>
              </a:rPr>
              <a:t> (K)</a:t>
            </a:r>
            <a:endParaRPr lang="en-US" sz="2600" dirty="0" smtClean="0"/>
          </a:p>
        </p:txBody>
      </p:sp>
      <p:sp>
        <p:nvSpPr>
          <p:cNvPr id="20482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20483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274638"/>
            <a:ext cx="7315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haroni" pitchFamily="2" charset="-79"/>
                <a:ea typeface="+mj-ea"/>
                <a:cs typeface="Aharoni" pitchFamily="2" charset="-79"/>
              </a:rPr>
              <a:t>Life Requires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6211669"/>
            <a:ext cx="83200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 can list the components of atoms and describe how they are organized. </a:t>
            </a:r>
          </a:p>
          <a:p>
            <a:pPr algn="r"/>
            <a:r>
              <a:rPr lang="en-US" dirty="0" smtClean="0"/>
              <a:t>I will distinguish between organic and inorganic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8"/>
          <p:cNvGrpSpPr>
            <a:grpSpLocks/>
          </p:cNvGrpSpPr>
          <p:nvPr/>
        </p:nvGrpSpPr>
        <p:grpSpPr bwMode="auto">
          <a:xfrm>
            <a:off x="5486400" y="1676400"/>
            <a:ext cx="3429000" cy="3352800"/>
            <a:chOff x="3024" y="1056"/>
            <a:chExt cx="2160" cy="2112"/>
          </a:xfrm>
        </p:grpSpPr>
        <p:sp>
          <p:nvSpPr>
            <p:cNvPr id="23559" name="Oval 3"/>
            <p:cNvSpPr>
              <a:spLocks noChangeArrowheads="1"/>
            </p:cNvSpPr>
            <p:nvPr/>
          </p:nvSpPr>
          <p:spPr bwMode="auto">
            <a:xfrm>
              <a:off x="3936" y="1920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0" name="Oval 4"/>
            <p:cNvSpPr>
              <a:spLocks noChangeArrowheads="1"/>
            </p:cNvSpPr>
            <p:nvPr/>
          </p:nvSpPr>
          <p:spPr bwMode="auto">
            <a:xfrm>
              <a:off x="3696" y="1680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1" name="Oval 5"/>
            <p:cNvSpPr>
              <a:spLocks noChangeArrowheads="1"/>
            </p:cNvSpPr>
            <p:nvPr/>
          </p:nvSpPr>
          <p:spPr bwMode="auto">
            <a:xfrm>
              <a:off x="3408" y="1392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2" name="Oval 6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3" name="Oval 7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4" name="Oval 8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5" name="Oval 9"/>
            <p:cNvSpPr>
              <a:spLocks noChangeArrowheads="1"/>
            </p:cNvSpPr>
            <p:nvPr/>
          </p:nvSpPr>
          <p:spPr bwMode="auto">
            <a:xfrm>
              <a:off x="417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6" name="Oval 10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7" name="Oval 11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8" name="Oval 12"/>
            <p:cNvSpPr>
              <a:spLocks noChangeArrowheads="1"/>
            </p:cNvSpPr>
            <p:nvPr/>
          </p:nvSpPr>
          <p:spPr bwMode="auto">
            <a:xfrm>
              <a:off x="331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69" name="Oval 13"/>
            <p:cNvSpPr>
              <a:spLocks noChangeArrowheads="1"/>
            </p:cNvSpPr>
            <p:nvPr/>
          </p:nvSpPr>
          <p:spPr bwMode="auto">
            <a:xfrm>
              <a:off x="331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0" name="Oval 14"/>
            <p:cNvSpPr>
              <a:spLocks noChangeArrowheads="1"/>
            </p:cNvSpPr>
            <p:nvPr/>
          </p:nvSpPr>
          <p:spPr bwMode="auto">
            <a:xfrm>
              <a:off x="475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1" name="Oval 15"/>
            <p:cNvSpPr>
              <a:spLocks noChangeArrowheads="1"/>
            </p:cNvSpPr>
            <p:nvPr/>
          </p:nvSpPr>
          <p:spPr bwMode="auto">
            <a:xfrm>
              <a:off x="475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2" name="Oval 16"/>
            <p:cNvSpPr>
              <a:spLocks noChangeArrowheads="1"/>
            </p:cNvSpPr>
            <p:nvPr/>
          </p:nvSpPr>
          <p:spPr bwMode="auto">
            <a:xfrm>
              <a:off x="3120" y="1104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3" name="Oval 17"/>
            <p:cNvSpPr>
              <a:spLocks noChangeArrowheads="1"/>
            </p:cNvSpPr>
            <p:nvPr/>
          </p:nvSpPr>
          <p:spPr bwMode="auto">
            <a:xfrm>
              <a:off x="5040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4" name="Oval 18"/>
            <p:cNvSpPr>
              <a:spLocks noChangeArrowheads="1"/>
            </p:cNvSpPr>
            <p:nvPr/>
          </p:nvSpPr>
          <p:spPr bwMode="auto">
            <a:xfrm>
              <a:off x="5040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5" name="Oval 19"/>
            <p:cNvSpPr>
              <a:spLocks noChangeArrowheads="1"/>
            </p:cNvSpPr>
            <p:nvPr/>
          </p:nvSpPr>
          <p:spPr bwMode="auto">
            <a:xfrm>
              <a:off x="393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6" name="Oval 20"/>
            <p:cNvSpPr>
              <a:spLocks noChangeArrowheads="1"/>
            </p:cNvSpPr>
            <p:nvPr/>
          </p:nvSpPr>
          <p:spPr bwMode="auto">
            <a:xfrm>
              <a:off x="417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7" name="Oval 23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8" name="Oval 24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9" name="Oval 26"/>
            <p:cNvSpPr>
              <a:spLocks noChangeArrowheads="1"/>
            </p:cNvSpPr>
            <p:nvPr/>
          </p:nvSpPr>
          <p:spPr bwMode="auto">
            <a:xfrm>
              <a:off x="3024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80" name="Oval 27"/>
            <p:cNvSpPr>
              <a:spLocks noChangeArrowheads="1"/>
            </p:cNvSpPr>
            <p:nvPr/>
          </p:nvSpPr>
          <p:spPr bwMode="auto">
            <a:xfrm>
              <a:off x="3024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3554" name="Rectangle 3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5029200" cy="3733800"/>
          </a:xfrm>
        </p:spPr>
        <p:txBody>
          <a:bodyPr/>
          <a:lstStyle/>
          <a:p>
            <a:r>
              <a:rPr lang="en-US" dirty="0" smtClean="0"/>
              <a:t>Effect of electrons</a:t>
            </a:r>
          </a:p>
          <a:p>
            <a:pPr lvl="1"/>
            <a:r>
              <a:rPr lang="en-US" dirty="0" smtClean="0">
                <a:solidFill>
                  <a:srgbClr val="0F116A"/>
                </a:solidFill>
              </a:rPr>
              <a:t>electrons </a:t>
            </a:r>
            <a:r>
              <a:rPr lang="en-US" smtClean="0">
                <a:solidFill>
                  <a:srgbClr val="0F116A"/>
                </a:solidFill>
              </a:rPr>
              <a:t>determine the </a:t>
            </a:r>
            <a:r>
              <a:rPr lang="en-US" u="sng" dirty="0" smtClean="0">
                <a:solidFill>
                  <a:srgbClr val="0F116A"/>
                </a:solidFill>
              </a:rPr>
              <a:t>chemical behavior of atom</a:t>
            </a:r>
          </a:p>
          <a:p>
            <a:pPr lvl="1"/>
            <a:r>
              <a:rPr lang="en-US" dirty="0" smtClean="0">
                <a:solidFill>
                  <a:srgbClr val="0F116A"/>
                </a:solidFill>
              </a:rPr>
              <a:t>depends on number</a:t>
            </a:r>
            <a:br>
              <a:rPr lang="en-US" dirty="0" smtClean="0">
                <a:solidFill>
                  <a:srgbClr val="0F116A"/>
                </a:solidFill>
              </a:rPr>
            </a:br>
            <a:r>
              <a:rPr lang="en-US" dirty="0" smtClean="0">
                <a:solidFill>
                  <a:srgbClr val="0F116A"/>
                </a:solidFill>
              </a:rPr>
              <a:t>of electrons in atom’s outermost shell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valence shell</a:t>
            </a:r>
          </a:p>
        </p:txBody>
      </p:sp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6019800" y="5532438"/>
            <a:ext cx="2514600" cy="8858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8" charset="0"/>
                <a:cs typeface="+mn-cs"/>
              </a:rPr>
              <a:t>How does this </a:t>
            </a:r>
            <a:br>
              <a:rPr lang="en-US" sz="2600" b="1">
                <a:solidFill>
                  <a:srgbClr val="0F116A"/>
                </a:solidFill>
                <a:latin typeface="Arial" pitchFamily="-108" charset="0"/>
                <a:cs typeface="+mn-cs"/>
              </a:rPr>
            </a:br>
            <a:r>
              <a:rPr lang="en-US" sz="2600" b="1">
                <a:solidFill>
                  <a:srgbClr val="0F116A"/>
                </a:solidFill>
                <a:latin typeface="Arial" pitchFamily="-108" charset="0"/>
                <a:cs typeface="+mn-cs"/>
              </a:rPr>
              <a:t>atom behave?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533400" y="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   </a:t>
            </a:r>
          </a:p>
        </p:txBody>
      </p:sp>
      <p:pic>
        <p:nvPicPr>
          <p:cNvPr id="23557" name="Picture 2" descr="http://t1.gstatic.com/images?q=tbn:ANd9GcTO31pI5VZb8VR__4XJbjNWAOQxf25iB84JlcMBxYA-JgowLIje6mxJ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b="1" smtClean="0">
                <a:latin typeface="Aharoni" pitchFamily="2" charset="-79"/>
                <a:cs typeface="Aharoni" pitchFamily="2" charset="-79"/>
              </a:rPr>
              <a:t>Bonding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670</Words>
  <Application>Microsoft Office PowerPoint</Application>
  <PresentationFormat>On-screen Show (4:3)</PresentationFormat>
  <Paragraphs>179</Paragraphs>
  <Slides>21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Wingdings</vt:lpstr>
      <vt:lpstr>Office Theme</vt:lpstr>
      <vt:lpstr>Intro to Chemistry</vt:lpstr>
      <vt:lpstr>How does this happen?</vt:lpstr>
      <vt:lpstr>Why Study Chemistry?</vt:lpstr>
      <vt:lpstr>PowerPoint Presentation</vt:lpstr>
      <vt:lpstr>Why Study Chemistry?</vt:lpstr>
      <vt:lpstr>The World of Elements</vt:lpstr>
      <vt:lpstr>PowerPoint Presentation</vt:lpstr>
      <vt:lpstr>PowerPoint Presentation</vt:lpstr>
      <vt:lpstr>Bonding Properties</vt:lpstr>
      <vt:lpstr>Bonding Properties</vt:lpstr>
      <vt:lpstr>PowerPoint Presentation</vt:lpstr>
      <vt:lpstr>PowerPoint Presentation</vt:lpstr>
      <vt:lpstr>Bonds in Biology</vt:lpstr>
      <vt:lpstr>PowerPoint Presentation</vt:lpstr>
      <vt:lpstr>PowerPoint Presentation</vt:lpstr>
      <vt:lpstr>Molecules You Need To Know</vt:lpstr>
      <vt:lpstr>PowerPoint Presentation</vt:lpstr>
      <vt:lpstr>Carbon Dioxide</vt:lpstr>
      <vt:lpstr>Water</vt:lpstr>
      <vt:lpstr>Sugar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smithk</dc:creator>
  <cp:lastModifiedBy>Kristen Pelkey</cp:lastModifiedBy>
  <cp:revision>31</cp:revision>
  <dcterms:created xsi:type="dcterms:W3CDTF">2012-06-13T13:59:02Z</dcterms:created>
  <dcterms:modified xsi:type="dcterms:W3CDTF">2019-09-24T13:44:58Z</dcterms:modified>
</cp:coreProperties>
</file>