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2" r:id="rId2"/>
    <p:sldId id="263" r:id="rId3"/>
    <p:sldId id="264" r:id="rId4"/>
    <p:sldId id="265" r:id="rId5"/>
    <p:sldId id="296" r:id="rId6"/>
    <p:sldId id="266" r:id="rId7"/>
    <p:sldId id="267" r:id="rId8"/>
    <p:sldId id="293" r:id="rId9"/>
    <p:sldId id="268" r:id="rId10"/>
    <p:sldId id="269" r:id="rId11"/>
    <p:sldId id="270" r:id="rId12"/>
    <p:sldId id="294" r:id="rId13"/>
    <p:sldId id="271" r:id="rId14"/>
    <p:sldId id="272" r:id="rId15"/>
    <p:sldId id="273" r:id="rId16"/>
    <p:sldId id="295" r:id="rId17"/>
    <p:sldId id="259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8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/>
    <p:restoredTop sz="90909" autoAdjust="0"/>
  </p:normalViewPr>
  <p:slideViewPr>
    <p:cSldViewPr>
      <p:cViewPr varScale="1">
        <p:scale>
          <a:sx n="96" d="100"/>
          <a:sy n="96" d="100"/>
        </p:scale>
        <p:origin x="-1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45E3A-D9FA-4691-A8B3-3E7AE2C0FBF0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3C0D0-51A5-4BD6-8A40-760E563DD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918F-CE83-4DDC-9521-6C40981DD70B}" type="slidenum">
              <a:rPr lang="en-US"/>
              <a:pPr/>
              <a:t>2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5BA2D2-208C-410C-B488-2DE8A2416B56}" type="slidenum">
              <a:rPr lang="en-US"/>
              <a:pPr/>
              <a:t>13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FEDFB-F99C-429F-AE28-3BF6D925BA7B}" type="slidenum">
              <a:rPr lang="en-US"/>
              <a:pPr/>
              <a:t>14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F1D3DE-D7A9-44C5-8029-37FBC346A2E5}" type="slidenum">
              <a:rPr lang="en-US"/>
              <a:pPr/>
              <a:t>15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4502A6-42C2-44B9-8D6F-FDAC686A06EE}" type="slidenum">
              <a:rPr lang="en-US"/>
              <a:pPr/>
              <a:t>18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87F57-5412-4774-81D8-332944EFFB49}" type="slidenum">
              <a:rPr lang="en-US"/>
              <a:pPr/>
              <a:t>19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89B5D-166B-40D0-8C6F-511D8CBF7FB3}" type="slidenum">
              <a:rPr lang="en-US"/>
              <a:pPr/>
              <a:t>20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CBF0F-580F-480B-9C24-57838053F328}" type="slidenum">
              <a:rPr lang="en-US"/>
              <a:pPr/>
              <a:t>21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B88CFC-1A9C-4579-AAC0-425200E02CB7}" type="slidenum">
              <a:rPr lang="en-US"/>
              <a:pPr/>
              <a:t>22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23056-0807-4BE5-A0F1-83B317179EF1}" type="slidenum">
              <a:rPr lang="en-US"/>
              <a:pPr/>
              <a:t>23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FCB05F-3DB5-4E6C-872F-DF05D631B846}" type="slidenum">
              <a:rPr lang="en-US"/>
              <a:pPr/>
              <a:t>24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7FF44-046B-4615-8895-CA224988C186}" type="slidenum">
              <a:rPr lang="en-US"/>
              <a:pPr/>
              <a:t>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F25F-184A-42C7-BE9F-BD637A4C1800}" type="slidenum">
              <a:rPr lang="en-US"/>
              <a:pPr/>
              <a:t>25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59BD7-DF43-4739-AEA1-87E769660B14}" type="slidenum">
              <a:rPr lang="en-US"/>
              <a:pPr/>
              <a:t>26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07BC35-0169-42DF-8B97-C9341F5B448E}" type="slidenum">
              <a:rPr lang="en-US"/>
              <a:pPr/>
              <a:t>27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0897E-7967-4353-862A-AE6B1CFFC4FC}" type="slidenum">
              <a:rPr lang="en-US"/>
              <a:pPr/>
              <a:t>28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DC86C6-BD28-42A7-98AD-11CC2954D065}" type="slidenum">
              <a:rPr lang="en-US"/>
              <a:pPr/>
              <a:t>4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428BC-7EEF-4E63-B9B9-A41EC2757DCA}" type="slidenum">
              <a:rPr lang="en-US"/>
              <a:pPr/>
              <a:t>6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00739C-197F-4F46-8709-7EA8F326995E}" type="slidenum">
              <a:rPr lang="en-US"/>
              <a:pPr/>
              <a:t>7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00739C-197F-4F46-8709-7EA8F326995E}" type="slidenum">
              <a:rPr lang="en-US"/>
              <a:pPr/>
              <a:t>8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C6DDA-CA4B-4113-AEEB-BABAF1E96DD4}" type="slidenum">
              <a:rPr lang="en-US"/>
              <a:pPr/>
              <a:t>9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117996-A117-4494-83FC-C9DDF099B34E}" type="slidenum">
              <a:rPr lang="en-US"/>
              <a:pPr/>
              <a:t>10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7B4E9-3E41-4299-8C99-900D658D8F75}" type="slidenum">
              <a:rPr lang="en-US"/>
              <a:pPr/>
              <a:t>11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Z:\newtek\_backgrounds_1.02\Greg\Neon Globe\globe anim.gif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4863" y="2189163"/>
            <a:ext cx="2459037" cy="2459037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39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26000"/>
            <a:ext cx="6400800" cy="11826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4B42A43-0C4F-41EA-ABCE-C36F500D74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A3301-0BDA-4FD0-A601-87C51FAF9A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8986E-466F-4320-A288-06C52A0598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39D0F-9134-4E1D-A95B-D403ADE4B6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F2113-755C-4B70-B91D-0A6EB715E0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96C42-61F5-4426-B6A8-E141246FAE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1756E-5DDD-467C-9E51-559CFA393F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F1DF3-FDA8-42D0-B844-9091CB76A9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2A039-857F-49B5-96C2-F101527CB9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C7070-2B09-4F0C-904A-18084CED33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59431-393C-42BA-B5D0-BBD916707F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3CC33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3CC33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CC33"/>
                </a:solidFill>
                <a:latin typeface="+mn-lt"/>
              </a:defRPr>
            </a:lvl1pPr>
          </a:lstStyle>
          <a:p>
            <a:fld id="{C464A1AD-09CF-482F-A070-0413D7172E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CC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CC33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CC33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CC33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CC33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CC33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CC33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CC33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CC3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33CC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33CC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33CC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33CC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CC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CC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CC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CC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CC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../Living%20Environment/Ecology/Biomagnification.pp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Human Impact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9144000" cy="1182688"/>
          </a:xfrm>
        </p:spPr>
        <p:txBody>
          <a:bodyPr/>
          <a:lstStyle/>
          <a:p>
            <a:r>
              <a:rPr lang="en-US" dirty="0" smtClean="0"/>
              <a:t>How do we influence the environment?</a:t>
            </a:r>
            <a:endParaRPr lang="en-US" dirty="0"/>
          </a:p>
        </p:txBody>
      </p:sp>
      <p:pic>
        <p:nvPicPr>
          <p:cNvPr id="4" name="Picture 9" descr="spinning_the_world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057400"/>
            <a:ext cx="43434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7"/>
            <a:ext cx="7772400" cy="5516563"/>
          </a:xfrm>
        </p:spPr>
        <p:txBody>
          <a:bodyPr/>
          <a:lstStyle/>
          <a:p>
            <a:r>
              <a:rPr lang="en-US" b="1" u="sng" dirty="0" smtClean="0"/>
              <a:t>Forests</a:t>
            </a:r>
            <a:r>
              <a:rPr lang="en-US" dirty="0" smtClean="0"/>
              <a:t> </a:t>
            </a:r>
            <a:r>
              <a:rPr lang="en-US" dirty="0"/>
              <a:t>provide wood, oxygen, and other important resources. Forests are being used up rapidly. </a:t>
            </a:r>
          </a:p>
          <a:p>
            <a:r>
              <a:rPr lang="en-US" dirty="0"/>
              <a:t>Loss of forests is called </a:t>
            </a:r>
            <a:r>
              <a:rPr lang="en-US" b="1" u="sng" dirty="0"/>
              <a:t>deforestation</a:t>
            </a:r>
            <a:r>
              <a:rPr lang="en-US" dirty="0"/>
              <a:t>.</a:t>
            </a:r>
          </a:p>
          <a:p>
            <a:r>
              <a:rPr lang="en-US" dirty="0"/>
              <a:t>Sustainable development of forests includes </a:t>
            </a:r>
            <a:r>
              <a:rPr lang="en-US" b="1" u="sng" dirty="0"/>
              <a:t>planting</a:t>
            </a:r>
            <a:r>
              <a:rPr lang="en-US" dirty="0"/>
              <a:t> trees to replace those that are cut down.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Renewable </a:t>
            </a:r>
            <a:r>
              <a:rPr lang="en-US" sz="4000" b="1" dirty="0"/>
              <a:t>and Nonrenewable Resources</a:t>
            </a:r>
          </a:p>
        </p:txBody>
      </p:sp>
      <p:pic>
        <p:nvPicPr>
          <p:cNvPr id="35842" name="Picture 2" descr="http://static.guim.co.uk/sys-images/Guardian/Pix/pictures/2009/11/13/1258072302203/Deforestation-in-Novo--Pr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4191000"/>
            <a:ext cx="4381500" cy="2667000"/>
          </a:xfrm>
          <a:prstGeom prst="rect">
            <a:avLst/>
          </a:prstGeom>
          <a:noFill/>
        </p:spPr>
      </p:pic>
      <p:pic>
        <p:nvPicPr>
          <p:cNvPr id="35846" name="Picture 6" descr="http://casaveneracion.com/wp-content/uploads/2008/09/replanting-lemon-t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216398"/>
            <a:ext cx="2133600" cy="2641601"/>
          </a:xfrm>
          <a:prstGeom prst="rect">
            <a:avLst/>
          </a:prstGeom>
          <a:noFill/>
        </p:spPr>
      </p:pic>
      <p:pic>
        <p:nvPicPr>
          <p:cNvPr id="35848" name="Picture 8" descr="http://www.gifs.net/Animation11/Nature/Other_Plants/Planting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800600"/>
            <a:ext cx="1762065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3810000"/>
            <a:ext cx="42672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7772400" cy="4191000"/>
          </a:xfrm>
        </p:spPr>
        <p:txBody>
          <a:bodyPr/>
          <a:lstStyle/>
          <a:p>
            <a:r>
              <a:rPr lang="en-US" dirty="0" smtClean="0"/>
              <a:t>When we hunt/gather, it is important that we sustain animal/plant populations and do not cause extinction. </a:t>
            </a:r>
          </a:p>
          <a:p>
            <a:pPr lvl="1"/>
            <a:r>
              <a:rPr lang="en-US" dirty="0" smtClean="0"/>
              <a:t>To keep the population sustainable, you take half the carrying capacity of the population.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Renewable </a:t>
            </a:r>
            <a:r>
              <a:rPr lang="en-US" sz="4000" b="1" dirty="0"/>
              <a:t>and Nonrenewable Resources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7144542" y="1977372"/>
            <a:ext cx="3291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Blue Fin Tuna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3794" name="Picture 2" descr="http://www.algebralab.org/img/cb07ae0c-5106-416c-8407-38da526923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86200"/>
            <a:ext cx="4114800" cy="2809876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990600" y="5257800"/>
            <a:ext cx="3581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6" name="Picture 4" descr="http://t2.gstatic.com/images?q=tbn:ANd9GcSaFILW12SoR539_r8mW2_dcIbFqCWpJlE0aN2zt0yqatAld8tG46NK45I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071666"/>
            <a:ext cx="3886200" cy="2786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3738" y="1951038"/>
            <a:ext cx="7772400" cy="1143000"/>
          </a:xfrm>
        </p:spPr>
        <p:txBody>
          <a:bodyPr/>
          <a:lstStyle/>
          <a:p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Pollution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7696200" cy="5516563"/>
          </a:xfrm>
        </p:spPr>
        <p:txBody>
          <a:bodyPr/>
          <a:lstStyle/>
          <a:p>
            <a:r>
              <a:rPr lang="en-US" b="1" u="sng" dirty="0"/>
              <a:t>Smog</a:t>
            </a:r>
            <a:r>
              <a:rPr lang="en-US" dirty="0"/>
              <a:t> is a mixture of chemicals that forms a gray-brown haze in the air. It is mainly due to </a:t>
            </a:r>
            <a:r>
              <a:rPr lang="en-US" b="1" u="sng" dirty="0"/>
              <a:t>car exhausts</a:t>
            </a:r>
            <a:r>
              <a:rPr lang="en-US" dirty="0"/>
              <a:t> and </a:t>
            </a:r>
            <a:r>
              <a:rPr lang="en-US" b="1" u="sng" dirty="0"/>
              <a:t>industrial emissions</a:t>
            </a:r>
            <a:r>
              <a:rPr lang="en-US" dirty="0"/>
              <a:t>. </a:t>
            </a:r>
          </a:p>
          <a:p>
            <a:r>
              <a:rPr lang="en-US" dirty="0"/>
              <a:t>Smog is considered a </a:t>
            </a:r>
            <a:r>
              <a:rPr lang="en-US" b="1" u="sng" dirty="0"/>
              <a:t>pollutant</a:t>
            </a:r>
            <a:r>
              <a:rPr lang="en-US" dirty="0"/>
              <a:t>.  </a:t>
            </a:r>
          </a:p>
          <a:p>
            <a:r>
              <a:rPr lang="en-US" dirty="0"/>
              <a:t>A pollutant is a harmful material that can enter the </a:t>
            </a:r>
            <a:r>
              <a:rPr lang="en-US" b="1" u="sng" dirty="0"/>
              <a:t>biosphere</a:t>
            </a:r>
            <a:r>
              <a:rPr lang="en-US" dirty="0"/>
              <a:t> through land, air, or water.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Pollution</a:t>
            </a:r>
            <a:endParaRPr lang="en-US" sz="4000" b="1" dirty="0"/>
          </a:p>
        </p:txBody>
      </p:sp>
      <p:pic>
        <p:nvPicPr>
          <p:cNvPr id="40962" name="Picture 2" descr="http://oceanworld.tamu.edu/resources/environment-book/Images/LA-smog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343400"/>
            <a:ext cx="4724400" cy="2514600"/>
          </a:xfrm>
          <a:prstGeom prst="rect">
            <a:avLst/>
          </a:prstGeom>
          <a:noFill/>
        </p:spPr>
      </p:pic>
      <p:pic>
        <p:nvPicPr>
          <p:cNvPr id="40964" name="Picture 4" descr="http://www.eesolutions.net/blog/wp-content/uploads/2011/03/sm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43400"/>
            <a:ext cx="4419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4.bp.blogspot.com/-9ieFiWo7kH0/TcCckQ3KH-I/AAAAAAAAABE/SkGL2nbDmDE/s1600/le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71949"/>
            <a:ext cx="4048125" cy="2686051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7772400" cy="5364163"/>
          </a:xfrm>
        </p:spPr>
        <p:txBody>
          <a:bodyPr/>
          <a:lstStyle/>
          <a:p>
            <a:r>
              <a:rPr lang="en-US" sz="2400" dirty="0"/>
              <a:t>Burning </a:t>
            </a:r>
            <a:r>
              <a:rPr lang="en-US" sz="2400" b="1" u="sng" dirty="0"/>
              <a:t>fossil fuels</a:t>
            </a:r>
            <a:r>
              <a:rPr lang="en-US" sz="2400" dirty="0"/>
              <a:t> also releases compounds that combine with water vapor in air and produce </a:t>
            </a:r>
            <a:r>
              <a:rPr lang="en-US" sz="2400" b="1" u="sng" dirty="0"/>
              <a:t>acid rain</a:t>
            </a:r>
            <a:r>
              <a:rPr lang="en-US" sz="2400" dirty="0"/>
              <a:t>. 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Acid rain kills </a:t>
            </a:r>
            <a:r>
              <a:rPr lang="en-US" sz="2400" b="1" u="sng" dirty="0"/>
              <a:t>plants</a:t>
            </a:r>
            <a:r>
              <a:rPr lang="en-US" sz="2400" dirty="0"/>
              <a:t> </a:t>
            </a:r>
            <a:endParaRPr lang="en-US" sz="2400" dirty="0" smtClean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and </a:t>
            </a:r>
            <a:r>
              <a:rPr lang="en-US" sz="2400" dirty="0"/>
              <a:t>causes other </a:t>
            </a:r>
            <a:endParaRPr lang="en-US" sz="2400" dirty="0" smtClean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damage</a:t>
            </a:r>
            <a:r>
              <a:rPr lang="en-US" sz="2400" dirty="0"/>
              <a:t>.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Pollution</a:t>
            </a:r>
            <a:endParaRPr lang="en-US" sz="4000" b="1" dirty="0"/>
          </a:p>
        </p:txBody>
      </p:sp>
      <p:pic>
        <p:nvPicPr>
          <p:cNvPr id="38914" name="Picture 2" descr="http://www.millennium-energy.net/wp-content/uploads/2011/06/acid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0528" y="2667000"/>
            <a:ext cx="5123472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7"/>
            <a:ext cx="7848600" cy="5516563"/>
          </a:xfrm>
        </p:spPr>
        <p:txBody>
          <a:bodyPr/>
          <a:lstStyle/>
          <a:p>
            <a:r>
              <a:rPr lang="en-US" dirty="0"/>
              <a:t>Water supplies can be polluted by </a:t>
            </a:r>
            <a:r>
              <a:rPr lang="en-US" b="1" u="sng" dirty="0" smtClean="0"/>
              <a:t>sewage, oil spills,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b="1" u="sng" dirty="0"/>
              <a:t>discarded chemicals</a:t>
            </a:r>
            <a:r>
              <a:rPr lang="en-US" dirty="0"/>
              <a:t>.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Pollution</a:t>
            </a:r>
            <a:endParaRPr lang="en-US" sz="4000" b="1" dirty="0"/>
          </a:p>
        </p:txBody>
      </p:sp>
      <p:pic>
        <p:nvPicPr>
          <p:cNvPr id="36866" name="Picture 2" descr="http://waterdesalinationplants.com/wp-content/uploads/2012/01/raw-sew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733800"/>
            <a:ext cx="4762500" cy="3124200"/>
          </a:xfrm>
          <a:prstGeom prst="rect">
            <a:avLst/>
          </a:prstGeom>
          <a:noFill/>
        </p:spPr>
      </p:pic>
      <p:pic>
        <p:nvPicPr>
          <p:cNvPr id="36870" name="Picture 6" descr="http://library.thinkquest.org/CR0215471/oil_spill_on_fi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3" y="3733800"/>
            <a:ext cx="4109663" cy="3124200"/>
          </a:xfrm>
          <a:prstGeom prst="rect">
            <a:avLst/>
          </a:prstGeom>
          <a:noFill/>
        </p:spPr>
      </p:pic>
      <p:pic>
        <p:nvPicPr>
          <p:cNvPr id="36868" name="Picture 4" descr="http://www.allskull.com/wp-content/uploads/2010/08/waterpollu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667000"/>
            <a:ext cx="32766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7772400" cy="4114800"/>
          </a:xfrm>
        </p:spPr>
        <p:txBody>
          <a:bodyPr/>
          <a:lstStyle/>
          <a:p>
            <a:r>
              <a:rPr lang="en-US" dirty="0" smtClean="0"/>
              <a:t>Sustainable development of water includes protecting the </a:t>
            </a:r>
            <a:r>
              <a:rPr lang="en-US" b="1" u="sng" dirty="0" smtClean="0"/>
              <a:t>water</a:t>
            </a:r>
            <a:r>
              <a:rPr lang="en-US" dirty="0" smtClean="0"/>
              <a:t> cycle.</a:t>
            </a:r>
          </a:p>
          <a:p>
            <a:r>
              <a:rPr lang="en-US" dirty="0" smtClean="0"/>
              <a:t>Wetlands play an important role in the water cycle. Thus, protecting </a:t>
            </a:r>
            <a:r>
              <a:rPr lang="en-US" b="1" u="sng" dirty="0" smtClean="0"/>
              <a:t>wetlands</a:t>
            </a:r>
            <a:r>
              <a:rPr lang="en-US" dirty="0" smtClean="0"/>
              <a:t> is one way to sustain water resources.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Pollution</a:t>
            </a:r>
            <a:endParaRPr lang="en-US" sz="4000" b="1" dirty="0"/>
          </a:p>
        </p:txBody>
      </p:sp>
      <p:pic>
        <p:nvPicPr>
          <p:cNvPr id="72708" name="Picture 4" descr="http://farm2.static.flickr.com/1008/4596036631_0381d1da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43300"/>
            <a:ext cx="4572000" cy="3314700"/>
          </a:xfrm>
          <a:prstGeom prst="rect">
            <a:avLst/>
          </a:prstGeom>
          <a:noFill/>
        </p:spPr>
      </p:pic>
      <p:pic>
        <p:nvPicPr>
          <p:cNvPr id="72712" name="Picture 8" descr="http://lmistudenwiki.wikispaces.com/file/view/AmericanRiverOtter_01-Swimming-s2.jpg/143189993/414x261/AmericanRiverOtter_01-Swimming-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43300"/>
            <a:ext cx="45720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3738" y="1951038"/>
            <a:ext cx="7772400" cy="1143000"/>
          </a:xfrm>
        </p:spPr>
        <p:txBody>
          <a:bodyPr/>
          <a:lstStyle/>
          <a:p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Biodiversity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/>
              <a:t>Biodiversity</a:t>
            </a:r>
            <a:endParaRPr lang="en-US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7696200" cy="4114800"/>
          </a:xfrm>
        </p:spPr>
        <p:txBody>
          <a:bodyPr/>
          <a:lstStyle/>
          <a:p>
            <a:r>
              <a:rPr lang="en-US" dirty="0"/>
              <a:t>Biological diversity, or </a:t>
            </a:r>
            <a:r>
              <a:rPr lang="en-US" b="1" u="sng" dirty="0"/>
              <a:t>biodiversity</a:t>
            </a:r>
            <a:r>
              <a:rPr lang="en-US" dirty="0"/>
              <a:t>, is the sum of the genetically based variety of all organisms in the </a:t>
            </a:r>
            <a:r>
              <a:rPr lang="en-US" b="1" u="sng" dirty="0"/>
              <a:t>biosphere</a:t>
            </a:r>
            <a:r>
              <a:rPr lang="en-US" dirty="0"/>
              <a:t>. </a:t>
            </a:r>
          </a:p>
        </p:txBody>
      </p:sp>
      <p:pic>
        <p:nvPicPr>
          <p:cNvPr id="34818" name="Picture 2" descr="http://orgs.unca.edu/tulula/images/biodivers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761" y="3352800"/>
            <a:ext cx="4206239" cy="3505200"/>
          </a:xfrm>
          <a:prstGeom prst="rect">
            <a:avLst/>
          </a:prstGeom>
          <a:noFill/>
        </p:spPr>
      </p:pic>
      <p:pic>
        <p:nvPicPr>
          <p:cNvPr id="34820" name="Picture 4" descr="http://www.valeofglamorgan.gov.uk/images/biodiversity_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3352800"/>
            <a:ext cx="514096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4495800" cy="5211763"/>
          </a:xfrm>
        </p:spPr>
        <p:txBody>
          <a:bodyPr/>
          <a:lstStyle/>
          <a:p>
            <a:r>
              <a:rPr lang="en-US" b="1" u="sng" dirty="0" smtClean="0"/>
              <a:t>Genetic</a:t>
            </a:r>
            <a:r>
              <a:rPr lang="en-US" dirty="0" smtClean="0"/>
              <a:t> </a:t>
            </a:r>
            <a:r>
              <a:rPr lang="en-US" dirty="0"/>
              <a:t>diversity refers to all the different forms of genetic information carried by all organisms living on Earth today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Biodiversity is one of Earth’s </a:t>
            </a:r>
            <a:r>
              <a:rPr lang="en-US" b="1" u="sng" dirty="0"/>
              <a:t>greatest natural resources</a:t>
            </a:r>
            <a:r>
              <a:rPr lang="en-US" dirty="0"/>
              <a:t>.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/>
              <a:t>Biodiversity</a:t>
            </a:r>
            <a:endParaRPr lang="en-US" b="1" dirty="0"/>
          </a:p>
        </p:txBody>
      </p:sp>
      <p:pic>
        <p:nvPicPr>
          <p:cNvPr id="32772" name="Picture 4" descr="http://labradorretrieverss.com/wp-content/uploads/2012/02/Breeds-Of-Do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490" y="990600"/>
            <a:ext cx="464451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/>
              <a:t>Changing </a:t>
            </a:r>
            <a:r>
              <a:rPr lang="en-US" b="1" dirty="0"/>
              <a:t>Landscape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7772400" cy="4114800"/>
          </a:xfrm>
        </p:spPr>
        <p:txBody>
          <a:bodyPr/>
          <a:lstStyle/>
          <a:p>
            <a:r>
              <a:rPr lang="en-US" sz="2400" dirty="0"/>
              <a:t>All organisms on Earth share </a:t>
            </a:r>
            <a:r>
              <a:rPr lang="en-US" sz="2400" b="1" u="sng" dirty="0"/>
              <a:t>limited</a:t>
            </a:r>
            <a:r>
              <a:rPr lang="en-US" sz="2400" dirty="0"/>
              <a:t> resources.</a:t>
            </a:r>
          </a:p>
          <a:p>
            <a:r>
              <a:rPr lang="en-US" sz="2400" dirty="0"/>
              <a:t>They also depend on ecological processes, such as the </a:t>
            </a:r>
            <a:r>
              <a:rPr lang="en-US" sz="2400" b="1" u="sng" dirty="0"/>
              <a:t>water</a:t>
            </a:r>
            <a:r>
              <a:rPr lang="en-US" sz="2400" dirty="0"/>
              <a:t> cycle, that sustain the resources. </a:t>
            </a:r>
          </a:p>
          <a:p>
            <a:r>
              <a:rPr lang="en-US" sz="2400" dirty="0"/>
              <a:t>To protect these resources and processes, we must know how humans </a:t>
            </a:r>
            <a:r>
              <a:rPr lang="en-US" sz="2400" b="1" u="sng" dirty="0"/>
              <a:t>interact</a:t>
            </a:r>
            <a:r>
              <a:rPr lang="en-US" sz="2400" dirty="0"/>
              <a:t> with the biosphere.  </a:t>
            </a:r>
          </a:p>
          <a:p>
            <a:r>
              <a:rPr lang="en-US" sz="2400" b="1" u="sng" dirty="0"/>
              <a:t>Humans </a:t>
            </a:r>
            <a:r>
              <a:rPr lang="en-US" sz="2400" dirty="0"/>
              <a:t>have become the most important source of </a:t>
            </a:r>
            <a:r>
              <a:rPr lang="en-US" sz="2400" b="1" u="sng" dirty="0"/>
              <a:t>environmental</a:t>
            </a:r>
            <a:r>
              <a:rPr lang="en-US" sz="2400" dirty="0"/>
              <a:t> change. </a:t>
            </a:r>
          </a:p>
        </p:txBody>
      </p:sp>
      <p:pic>
        <p:nvPicPr>
          <p:cNvPr id="4" name="Picture 4" descr="Z:\newtek\_backgrounds_1.02\Greg\Neon Globe\globe ani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3513" y="4329113"/>
            <a:ext cx="2459037" cy="2459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229600" cy="5440363"/>
          </a:xfrm>
        </p:spPr>
        <p:txBody>
          <a:bodyPr/>
          <a:lstStyle/>
          <a:p>
            <a:r>
              <a:rPr lang="en-US" dirty="0"/>
              <a:t>Diverse species have provided humans with </a:t>
            </a:r>
            <a:r>
              <a:rPr lang="en-US" b="1" u="sng" dirty="0"/>
              <a:t>foods, industrial products</a:t>
            </a:r>
            <a:r>
              <a:rPr lang="en-US" dirty="0"/>
              <a:t>, and </a:t>
            </a:r>
            <a:r>
              <a:rPr lang="en-US" b="1" u="sng" dirty="0"/>
              <a:t>medicines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  <a:p>
            <a:r>
              <a:rPr lang="en-US" dirty="0"/>
              <a:t>Humans </a:t>
            </a:r>
            <a:r>
              <a:rPr lang="en-US" b="1" u="sng" dirty="0"/>
              <a:t>reduce</a:t>
            </a:r>
            <a:r>
              <a:rPr lang="en-US" dirty="0"/>
              <a:t> biodiversity by destroying habitats, hunting species to extinction, introducing toxic compounds into </a:t>
            </a:r>
            <a:r>
              <a:rPr lang="en-US" b="1" u="sng" dirty="0"/>
              <a:t>food webs</a:t>
            </a:r>
            <a:r>
              <a:rPr lang="en-US" dirty="0"/>
              <a:t>, and introducing </a:t>
            </a:r>
            <a:r>
              <a:rPr lang="en-US" b="1" u="sng" dirty="0"/>
              <a:t>foreign</a:t>
            </a:r>
            <a:r>
              <a:rPr lang="en-US" dirty="0"/>
              <a:t> species into new environments.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/>
              <a:t>Biodiversity</a:t>
            </a:r>
            <a:endParaRPr lang="en-US" b="1" dirty="0"/>
          </a:p>
        </p:txBody>
      </p:sp>
      <p:pic>
        <p:nvPicPr>
          <p:cNvPr id="18434" name="Picture 2" descr="http://upload.wikimedia.org/wikipedia/commons/thumb/f/f6/Amazon_rainforest.jpg/256px-Amazon_rainfor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3112" y="4343400"/>
            <a:ext cx="3050888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229600" cy="5440363"/>
          </a:xfrm>
        </p:spPr>
        <p:txBody>
          <a:bodyPr/>
          <a:lstStyle/>
          <a:p>
            <a:r>
              <a:rPr lang="en-US" b="1" u="sng" dirty="0"/>
              <a:t>Extinction</a:t>
            </a:r>
            <a:r>
              <a:rPr lang="en-US" dirty="0"/>
              <a:t> occurs when a species disappears from all or part of its range. </a:t>
            </a:r>
          </a:p>
          <a:p>
            <a:r>
              <a:rPr lang="en-US" dirty="0"/>
              <a:t>An </a:t>
            </a:r>
            <a:r>
              <a:rPr lang="en-US" b="1" u="sng" dirty="0"/>
              <a:t>endangered</a:t>
            </a:r>
            <a:r>
              <a:rPr lang="en-US" dirty="0"/>
              <a:t> species is a species whose population size is declining in a way that places it in danger of extinction.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/>
              <a:t>Biodiversity</a:t>
            </a:r>
            <a:endParaRPr lang="en-US" b="1" dirty="0"/>
          </a:p>
        </p:txBody>
      </p:sp>
      <p:pic>
        <p:nvPicPr>
          <p:cNvPr id="28674" name="Picture 2" descr="http://endangeredanimalsisaac.webs.com/photos/baij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399"/>
            <a:ext cx="5029200" cy="3276601"/>
          </a:xfrm>
          <a:prstGeom prst="rect">
            <a:avLst/>
          </a:prstGeom>
          <a:noFill/>
        </p:spPr>
      </p:pic>
      <p:pic>
        <p:nvPicPr>
          <p:cNvPr id="28676" name="Picture 4" descr="http://www.sciencephoto.com/image/112293/large/C0048082-Dodo_Bird-S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4116" y="3200400"/>
            <a:ext cx="4269884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7637"/>
            <a:ext cx="7696200" cy="5440363"/>
          </a:xfrm>
        </p:spPr>
        <p:txBody>
          <a:bodyPr/>
          <a:lstStyle/>
          <a:p>
            <a:r>
              <a:rPr lang="en-US" dirty="0" smtClean="0"/>
              <a:t>As humans </a:t>
            </a:r>
            <a:r>
              <a:rPr lang="en-US" b="1" u="sng" dirty="0" smtClean="0"/>
              <a:t>destroy</a:t>
            </a:r>
            <a:r>
              <a:rPr lang="en-US" dirty="0" smtClean="0"/>
              <a:t> habitats, the species that once lived in the habitats die out.</a:t>
            </a:r>
          </a:p>
          <a:p>
            <a:r>
              <a:rPr lang="en-US" dirty="0" smtClean="0"/>
              <a:t>The </a:t>
            </a:r>
            <a:r>
              <a:rPr lang="en-US" b="1" u="sng" dirty="0" smtClean="0"/>
              <a:t>smaller</a:t>
            </a:r>
            <a:r>
              <a:rPr lang="en-US" dirty="0" smtClean="0"/>
              <a:t> the pieces of habitat, the less likely that their species will be able to survive. 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/>
              <a:t>Biodiversity</a:t>
            </a:r>
            <a:endParaRPr lang="en-US" b="1" dirty="0"/>
          </a:p>
        </p:txBody>
      </p:sp>
      <p:pic>
        <p:nvPicPr>
          <p:cNvPr id="26626" name="Picture 2" descr="http://www.bcscience.com/bc10/images/0_quiz-3.2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3962400" cy="3352800"/>
          </a:xfrm>
          <a:prstGeom prst="rect">
            <a:avLst/>
          </a:prstGeom>
          <a:noFill/>
        </p:spPr>
      </p:pic>
      <p:pic>
        <p:nvPicPr>
          <p:cNvPr id="26628" name="Picture 4" descr="http://www.fs.fed.us/wildflowers/rareplants/whyare/images/farmland_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505200"/>
            <a:ext cx="51816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7696200" cy="5287963"/>
          </a:xfrm>
        </p:spPr>
        <p:txBody>
          <a:bodyPr/>
          <a:lstStyle/>
          <a:p>
            <a:r>
              <a:rPr lang="en-US" b="1" u="sng" dirty="0"/>
              <a:t>Pollution</a:t>
            </a:r>
            <a:r>
              <a:rPr lang="en-US" b="1" dirty="0"/>
              <a:t> </a:t>
            </a:r>
            <a:r>
              <a:rPr lang="en-US" dirty="0"/>
              <a:t>can seriously threaten biodiversity. </a:t>
            </a:r>
          </a:p>
          <a:p>
            <a:r>
              <a:rPr lang="en-US" b="1" u="sng" dirty="0"/>
              <a:t>Toxic</a:t>
            </a:r>
            <a:r>
              <a:rPr lang="en-US" dirty="0"/>
              <a:t> compounds build up in the tissues of organisms. </a:t>
            </a:r>
          </a:p>
          <a:p>
            <a:r>
              <a:rPr lang="en-US" dirty="0"/>
              <a:t>Concentrations of toxins </a:t>
            </a:r>
            <a:r>
              <a:rPr lang="en-US" b="1" u="sng" dirty="0"/>
              <a:t>increase</a:t>
            </a:r>
            <a:r>
              <a:rPr lang="en-US" dirty="0"/>
              <a:t> in organisms at </a:t>
            </a:r>
            <a:r>
              <a:rPr lang="en-US" b="1" u="sng" dirty="0"/>
              <a:t>higher</a:t>
            </a:r>
            <a:r>
              <a:rPr lang="en-US" dirty="0"/>
              <a:t> </a:t>
            </a:r>
            <a:r>
              <a:rPr lang="en-US" dirty="0" err="1"/>
              <a:t>trophic</a:t>
            </a:r>
            <a:r>
              <a:rPr lang="en-US" dirty="0"/>
              <a:t> levels in a food chain or food web. </a:t>
            </a:r>
          </a:p>
          <a:p>
            <a:r>
              <a:rPr lang="en-US" dirty="0"/>
              <a:t>This is called </a:t>
            </a:r>
            <a:r>
              <a:rPr lang="en-US" b="1" u="sng" dirty="0">
                <a:hlinkClick r:id="rId3" action="ppaction://hlinkpres?slideindex=1&amp;slidetitle="/>
              </a:rPr>
              <a:t>biological magnification</a:t>
            </a:r>
            <a:r>
              <a:rPr lang="en-US" dirty="0"/>
              <a:t>. </a:t>
            </a:r>
          </a:p>
        </p:txBody>
      </p:sp>
      <p:pic>
        <p:nvPicPr>
          <p:cNvPr id="3" name="Picture 4" descr="Z:\newtek\_backgrounds_1.02\Greg\Neon Globe\globe ani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3513" y="4329113"/>
            <a:ext cx="2459037" cy="2459037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/>
              <a:t>Biodiversity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7"/>
            <a:ext cx="7772400" cy="5516563"/>
          </a:xfrm>
        </p:spPr>
        <p:txBody>
          <a:bodyPr/>
          <a:lstStyle/>
          <a:p>
            <a:r>
              <a:rPr lang="en-US" sz="2400" b="1" u="sng" dirty="0"/>
              <a:t>Plants</a:t>
            </a:r>
            <a:r>
              <a:rPr lang="en-US" sz="2400" dirty="0"/>
              <a:t> and </a:t>
            </a:r>
            <a:r>
              <a:rPr lang="en-US" sz="2400" b="1" u="sng" dirty="0"/>
              <a:t>animals</a:t>
            </a:r>
            <a:r>
              <a:rPr lang="en-US" sz="2400" dirty="0"/>
              <a:t> introduced from other areas are an important threat to biodiversity. </a:t>
            </a:r>
          </a:p>
          <a:p>
            <a:r>
              <a:rPr lang="en-US" sz="2400" dirty="0"/>
              <a:t>Introduced organisms often become </a:t>
            </a:r>
            <a:r>
              <a:rPr lang="en-US" sz="2400" b="1" u="sng" dirty="0"/>
              <a:t>invasive</a:t>
            </a:r>
            <a:r>
              <a:rPr lang="en-US" sz="2400" dirty="0"/>
              <a:t> species. </a:t>
            </a:r>
          </a:p>
          <a:p>
            <a:r>
              <a:rPr lang="en-US" sz="2400" dirty="0"/>
              <a:t>Invasive species </a:t>
            </a:r>
            <a:r>
              <a:rPr lang="en-US" sz="2400" b="1" u="sng" dirty="0"/>
              <a:t>increase</a:t>
            </a:r>
            <a:r>
              <a:rPr lang="en-US" sz="2400" dirty="0"/>
              <a:t> rapidly because their new habitat lacks the parasites and predators that control their population “back home.”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/>
              <a:t>Biodiversity</a:t>
            </a:r>
            <a:endParaRPr lang="en-US" b="1" dirty="0"/>
          </a:p>
        </p:txBody>
      </p:sp>
      <p:pic>
        <p:nvPicPr>
          <p:cNvPr id="10242" name="Picture 2" descr="http://nas.er.usgs.gov/taxgroup/mollusks/images/zebra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518343"/>
            <a:ext cx="3505200" cy="2339657"/>
          </a:xfrm>
          <a:prstGeom prst="rect">
            <a:avLst/>
          </a:prstGeom>
          <a:noFill/>
        </p:spPr>
      </p:pic>
      <p:pic>
        <p:nvPicPr>
          <p:cNvPr id="10244" name="Picture 4" descr="http://www3.ag.purdue.edu/counties/marion/PublishingImages/Horticulture/JapaneseBee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493419"/>
            <a:ext cx="2292927" cy="2364581"/>
          </a:xfrm>
          <a:prstGeom prst="rect">
            <a:avLst/>
          </a:prstGeom>
          <a:noFill/>
        </p:spPr>
      </p:pic>
      <p:pic>
        <p:nvPicPr>
          <p:cNvPr id="10246" name="Picture 6" descr="http://edu.glogster.com/media/4/19/20/8/192008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470400"/>
            <a:ext cx="3581399" cy="238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7"/>
            <a:ext cx="7696200" cy="5516563"/>
          </a:xfrm>
        </p:spPr>
        <p:txBody>
          <a:bodyPr/>
          <a:lstStyle/>
          <a:p>
            <a:r>
              <a:rPr lang="en-US" dirty="0" smtClean="0"/>
              <a:t>Conservation </a:t>
            </a:r>
            <a:r>
              <a:rPr lang="en-US" dirty="0"/>
              <a:t>focuses on protecting entire </a:t>
            </a:r>
            <a:r>
              <a:rPr lang="en-US" b="1" u="sng" dirty="0"/>
              <a:t>ecosystems</a:t>
            </a:r>
            <a:r>
              <a:rPr lang="en-US" dirty="0"/>
              <a:t> as well as single </a:t>
            </a:r>
            <a:r>
              <a:rPr lang="en-US" b="1" u="sng" dirty="0"/>
              <a:t>species</a:t>
            </a:r>
            <a:r>
              <a:rPr lang="en-US" dirty="0"/>
              <a:t>.</a:t>
            </a:r>
          </a:p>
          <a:p>
            <a:r>
              <a:rPr lang="en-US" dirty="0" smtClean="0"/>
              <a:t>Protecting entire </a:t>
            </a:r>
            <a:r>
              <a:rPr lang="en-US" dirty="0"/>
              <a:t>ecosystems ensures that many species are </a:t>
            </a:r>
            <a:r>
              <a:rPr lang="en-US" b="1" u="sng" dirty="0"/>
              <a:t>preserved</a:t>
            </a:r>
            <a:r>
              <a:rPr lang="en-US" dirty="0"/>
              <a:t>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/>
              <a:t>Biodiversity</a:t>
            </a:r>
            <a:endParaRPr lang="en-US" b="1" dirty="0"/>
          </a:p>
        </p:txBody>
      </p:sp>
      <p:pic>
        <p:nvPicPr>
          <p:cNvPr id="8194" name="Picture 2" descr="http://images.nationalgeographic.com/wpf/media-live/photos/000/020/cache/yellowstone-fountain-geyser_2018_6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</p:spPr>
      </p:pic>
      <p:pic>
        <p:nvPicPr>
          <p:cNvPr id="8196" name="Picture 4" descr="http://4.bp.blogspot.com/_XPr3Ctj134o/SleBu9rPleI/AAAAAAAAA2A/_9XaiXggYj0/s400/20090709202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" y="3505200"/>
            <a:ext cx="44704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Charting </a:t>
            </a:r>
            <a:r>
              <a:rPr lang="en-US" sz="4000" b="1" dirty="0"/>
              <a:t>a Course for the Future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7772400" cy="4114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u="sng" dirty="0"/>
              <a:t>ozone</a:t>
            </a:r>
            <a:r>
              <a:rPr lang="en-US" dirty="0"/>
              <a:t> layer is an area of relatively great concentration of ozone gas high in the atmosphere.  </a:t>
            </a:r>
          </a:p>
          <a:p>
            <a:r>
              <a:rPr lang="en-US" dirty="0"/>
              <a:t>The layer </a:t>
            </a:r>
            <a:r>
              <a:rPr lang="en-US" b="1" u="sng" dirty="0"/>
              <a:t>protects</a:t>
            </a:r>
            <a:r>
              <a:rPr lang="en-US" dirty="0"/>
              <a:t> Earth from harmful radiation. </a:t>
            </a:r>
          </a:p>
          <a:p>
            <a:r>
              <a:rPr lang="en-US" dirty="0"/>
              <a:t>The ozone layer has been </a:t>
            </a:r>
            <a:r>
              <a:rPr lang="en-US" b="1" u="sng" dirty="0"/>
              <a:t>damaged</a:t>
            </a:r>
            <a:r>
              <a:rPr lang="en-US" dirty="0"/>
              <a:t> by compounds in certain products.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The </a:t>
            </a:r>
            <a:r>
              <a:rPr lang="en-US" dirty="0"/>
              <a:t>compounds have now been 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banned</a:t>
            </a:r>
            <a:r>
              <a:rPr lang="en-US" dirty="0"/>
              <a:t>. </a:t>
            </a:r>
          </a:p>
        </p:txBody>
      </p:sp>
      <p:pic>
        <p:nvPicPr>
          <p:cNvPr id="6146" name="Picture 2" descr="http://www.nasa.gov/images/content/53670main_arctic_ozone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449" y="4114801"/>
            <a:ext cx="3221551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7772400" cy="5364163"/>
          </a:xfrm>
        </p:spPr>
        <p:txBody>
          <a:bodyPr/>
          <a:lstStyle/>
          <a:p>
            <a:r>
              <a:rPr lang="en-US" dirty="0"/>
              <a:t>Global warming refers to the increase in average temperature of the biosphere. </a:t>
            </a:r>
          </a:p>
          <a:p>
            <a:pPr lvl="1"/>
            <a:r>
              <a:rPr lang="en-US" dirty="0"/>
              <a:t>It is mainly due to humans burning </a:t>
            </a:r>
            <a:r>
              <a:rPr lang="en-US" b="1" u="sng" dirty="0"/>
              <a:t>fossil fuels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Burning </a:t>
            </a:r>
            <a:r>
              <a:rPr lang="en-US" b="1" u="sng" dirty="0"/>
              <a:t>adds</a:t>
            </a:r>
            <a:r>
              <a:rPr lang="en-US" dirty="0"/>
              <a:t> gases to the atmosphere, causing the atmosphere to </a:t>
            </a:r>
            <a:r>
              <a:rPr lang="en-US" b="1" u="sng" dirty="0"/>
              <a:t>retain</a:t>
            </a:r>
            <a:r>
              <a:rPr lang="en-US" dirty="0"/>
              <a:t> more heat.  </a:t>
            </a:r>
          </a:p>
          <a:p>
            <a:pPr lvl="1"/>
            <a:r>
              <a:rPr lang="en-US" dirty="0"/>
              <a:t>Continued global warming may lead to </a:t>
            </a:r>
            <a:r>
              <a:rPr lang="en-US" b="1" u="sng" dirty="0"/>
              <a:t>rising</a:t>
            </a:r>
            <a:r>
              <a:rPr lang="en-US" dirty="0"/>
              <a:t> sea levels and coastal flooding, among other environmental changes.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Charting </a:t>
            </a:r>
            <a:r>
              <a:rPr lang="en-US" sz="4000" b="1" dirty="0"/>
              <a:t>a Course for the Future</a:t>
            </a:r>
          </a:p>
        </p:txBody>
      </p:sp>
      <p:pic>
        <p:nvPicPr>
          <p:cNvPr id="4098" name="Picture 2" descr="http://t2.gstatic.com/images?q=tbn:ANd9GcSCYAQVXwUe_UitSgZHcDbjtM-WOsw_dxBnn_Ck4Y043qYGvW1-s05zXrj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495800"/>
            <a:ext cx="2219325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7772400" cy="5638800"/>
          </a:xfrm>
          <a:solidFill>
            <a:schemeClr val="tx1"/>
          </a:solidFill>
        </p:spPr>
        <p:txBody>
          <a:bodyPr/>
          <a:lstStyle/>
          <a:p>
            <a:r>
              <a:rPr lang="en-US" dirty="0"/>
              <a:t>People can help maintain the health of the biosphere by </a:t>
            </a:r>
            <a:r>
              <a:rPr lang="en-US" b="1" u="sng" dirty="0"/>
              <a:t>conserving</a:t>
            </a:r>
            <a:r>
              <a:rPr lang="en-US" dirty="0"/>
              <a:t> resources.  </a:t>
            </a:r>
          </a:p>
          <a:p>
            <a:r>
              <a:rPr lang="en-US" dirty="0"/>
              <a:t>For example, they can </a:t>
            </a:r>
            <a:r>
              <a:rPr lang="en-US" b="1" u="sng" dirty="0"/>
              <a:t>avoid</a:t>
            </a:r>
            <a:r>
              <a:rPr lang="en-US" dirty="0"/>
              <a:t> using more water than necessary. </a:t>
            </a:r>
          </a:p>
          <a:p>
            <a:r>
              <a:rPr lang="en-US" dirty="0"/>
              <a:t>They can also </a:t>
            </a:r>
            <a:r>
              <a:rPr lang="en-US" b="1" u="sng" dirty="0"/>
              <a:t>reuse</a:t>
            </a:r>
            <a:r>
              <a:rPr lang="en-US" dirty="0"/>
              <a:t> or </a:t>
            </a:r>
            <a:r>
              <a:rPr lang="en-US" b="1" u="sng" dirty="0"/>
              <a:t>recycle</a:t>
            </a:r>
            <a:r>
              <a:rPr lang="en-US" dirty="0"/>
              <a:t> trash.</a:t>
            </a:r>
          </a:p>
          <a:p>
            <a:pPr lvl="2"/>
            <a:r>
              <a:rPr lang="en-US" sz="2800" b="1" dirty="0"/>
              <a:t>Three R’s</a:t>
            </a:r>
          </a:p>
          <a:p>
            <a:pPr lvl="4"/>
            <a:r>
              <a:rPr lang="en-US" sz="2800" b="1" dirty="0"/>
              <a:t>REDUCE</a:t>
            </a:r>
          </a:p>
          <a:p>
            <a:pPr lvl="4"/>
            <a:r>
              <a:rPr lang="en-US" sz="2800" b="1" dirty="0"/>
              <a:t>REUSE</a:t>
            </a:r>
          </a:p>
          <a:p>
            <a:pPr lvl="4"/>
            <a:r>
              <a:rPr lang="en-US" sz="2800" b="1" dirty="0" smtClean="0"/>
              <a:t>RECYCLE</a:t>
            </a:r>
            <a:endParaRPr lang="en-US" sz="2800" b="1" dirty="0"/>
          </a:p>
        </p:txBody>
      </p:sp>
      <p:pic>
        <p:nvPicPr>
          <p:cNvPr id="3" name="Picture 4" descr="Z:\newtek\_backgrounds_1.02\Greg\Neon Globe\globe ani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3513" y="4329113"/>
            <a:ext cx="2459037" cy="2459037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Charting </a:t>
            </a:r>
            <a:r>
              <a:rPr lang="en-US" sz="4000" b="1" dirty="0"/>
              <a:t>a Course for the Future</a:t>
            </a:r>
          </a:p>
        </p:txBody>
      </p:sp>
      <p:pic>
        <p:nvPicPr>
          <p:cNvPr id="2050" name="Picture 2" descr="http://bloghop.info/wp-content/uploads/2011/12/reuse_reduce_recy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4541" y="2438400"/>
            <a:ext cx="2219459" cy="1676400"/>
          </a:xfrm>
          <a:prstGeom prst="rect">
            <a:avLst/>
          </a:prstGeom>
          <a:noFill/>
        </p:spPr>
      </p:pic>
      <p:pic>
        <p:nvPicPr>
          <p:cNvPr id="2052" name="Picture 4" descr="http://www.aspenbuildingservices.com/blog/wp-content/uploads/2012/01/reduce-reuse-recyc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2874" y="4800600"/>
            <a:ext cx="2231967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7772400" cy="4906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They affect the biosphere through </a:t>
            </a:r>
            <a:r>
              <a:rPr lang="en-US" b="1" u="sng" dirty="0"/>
              <a:t>hunting</a:t>
            </a:r>
            <a:r>
              <a:rPr lang="en-US" dirty="0"/>
              <a:t> and </a:t>
            </a:r>
            <a:r>
              <a:rPr lang="en-US" b="1" u="sng" dirty="0"/>
              <a:t>gathering, agriculture, industry</a:t>
            </a:r>
            <a:r>
              <a:rPr lang="en-US" dirty="0"/>
              <a:t>, and </a:t>
            </a:r>
            <a:r>
              <a:rPr lang="en-US" b="1" u="sng" dirty="0"/>
              <a:t>urban</a:t>
            </a:r>
            <a:r>
              <a:rPr lang="en-US" dirty="0"/>
              <a:t> development. 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/>
              <a:t>Changing </a:t>
            </a:r>
            <a:r>
              <a:rPr lang="en-US" b="1" dirty="0"/>
              <a:t>Landscape</a:t>
            </a:r>
          </a:p>
        </p:txBody>
      </p:sp>
      <p:pic>
        <p:nvPicPr>
          <p:cNvPr id="55298" name="Picture 2" descr="http://blogs.ocweekly.com/navelgazing/smoke-stac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32003"/>
            <a:ext cx="3505200" cy="2025997"/>
          </a:xfrm>
          <a:prstGeom prst="rect">
            <a:avLst/>
          </a:prstGeom>
          <a:noFill/>
        </p:spPr>
      </p:pic>
      <p:pic>
        <p:nvPicPr>
          <p:cNvPr id="55300" name="Picture 4" descr="http://strandtea.corecommerce.com/uploads/images/sustainable-agricul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43200"/>
            <a:ext cx="3505200" cy="2102820"/>
          </a:xfrm>
          <a:prstGeom prst="rect">
            <a:avLst/>
          </a:prstGeom>
          <a:noFill/>
        </p:spPr>
      </p:pic>
      <p:pic>
        <p:nvPicPr>
          <p:cNvPr id="55304" name="Picture 8" descr="http://www.markville.ss.yrdsb.edu.on.ca/projects/classof2008/chong2/benner/Urban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743200"/>
            <a:ext cx="5638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5237"/>
            <a:ext cx="7772400" cy="5592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Advances in agriculture </a:t>
            </a:r>
            <a:r>
              <a:rPr lang="en-US" dirty="0"/>
              <a:t>included the development of </a:t>
            </a:r>
            <a:r>
              <a:rPr lang="en-US" b="1" u="sng" dirty="0"/>
              <a:t>pesticides</a:t>
            </a:r>
            <a:r>
              <a:rPr lang="en-US" dirty="0"/>
              <a:t> and </a:t>
            </a:r>
            <a:r>
              <a:rPr lang="en-US" b="1" u="sng" dirty="0"/>
              <a:t>monoculture</a:t>
            </a:r>
            <a:r>
              <a:rPr lang="en-US" dirty="0"/>
              <a:t>—the planting of large fields with the same crop year after year.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DDT</a:t>
            </a:r>
            <a:endParaRPr lang="en-US" dirty="0"/>
          </a:p>
        </p:txBody>
      </p:sp>
      <p:pic>
        <p:nvPicPr>
          <p:cNvPr id="3" name="Picture 4" descr="Z:\newtek\_backgrounds_1.02\Greg\Neon Globe\globe ani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3513" y="4329113"/>
            <a:ext cx="2459037" cy="2459037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/>
              <a:t>Changing </a:t>
            </a:r>
            <a:r>
              <a:rPr lang="en-US" b="1" dirty="0"/>
              <a:t>Landscape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5943600"/>
            <a:ext cx="9144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95600" y="5943600"/>
            <a:ext cx="6248400" cy="1371600"/>
          </a:xfrm>
          <a:prstGeom prst="ellipse">
            <a:avLst/>
          </a:prstGeom>
          <a:solidFill>
            <a:srgbClr val="00B0F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2722921">
            <a:off x="1128743" y="1739846"/>
            <a:ext cx="375947" cy="2044062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1905000" cy="1143000"/>
          </a:xfrm>
        </p:spPr>
        <p:txBody>
          <a:bodyPr/>
          <a:lstStyle/>
          <a:p>
            <a:r>
              <a:rPr lang="en-US" sz="1800" b="1" dirty="0">
                <a:solidFill>
                  <a:srgbClr val="FF0000"/>
                </a:solidFill>
              </a:rPr>
              <a:t>l</a:t>
            </a:r>
            <a:r>
              <a:rPr lang="en-US" sz="1800" b="1" dirty="0" smtClean="0">
                <a:solidFill>
                  <a:srgbClr val="FF0000"/>
                </a:solidFill>
              </a:rPr>
              <a:t>ow concentration</a:t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of DDT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73730" name="Picture 2" descr="http://cdn.dailyclipart.net/wp-content/uploads/medium/clipart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06454">
            <a:off x="7883022" y="783161"/>
            <a:ext cx="748853" cy="623310"/>
          </a:xfrm>
          <a:prstGeom prst="rect">
            <a:avLst/>
          </a:prstGeom>
          <a:noFill/>
        </p:spPr>
      </p:pic>
      <p:pic>
        <p:nvPicPr>
          <p:cNvPr id="73736" name="Picture 8" descr="http://www.aperfectworld.org/clipart/cartoons/fis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6193465"/>
            <a:ext cx="1143000" cy="664535"/>
          </a:xfrm>
          <a:prstGeom prst="rect">
            <a:avLst/>
          </a:prstGeom>
          <a:noFill/>
        </p:spPr>
      </p:pic>
      <p:pic>
        <p:nvPicPr>
          <p:cNvPr id="73740" name="Picture 12" descr="http://www.ladybug-life-cycle.com/graphics/l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12221">
            <a:off x="1238777" y="4757182"/>
            <a:ext cx="406387" cy="406387"/>
          </a:xfrm>
          <a:prstGeom prst="rect">
            <a:avLst/>
          </a:prstGeom>
          <a:noFill/>
        </p:spPr>
      </p:pic>
      <p:pic>
        <p:nvPicPr>
          <p:cNvPr id="73742" name="Picture 14" descr="http://www.ladybug-life-cycle.com/graphics/lb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581400"/>
            <a:ext cx="419100" cy="4191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28600" y="1600200"/>
            <a:ext cx="533400" cy="5257800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-1066800" y="-304800"/>
            <a:ext cx="3581400" cy="2971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738" name="Picture 10" descr="Bird Clip 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1066800"/>
            <a:ext cx="1457549" cy="1447800"/>
          </a:xfrm>
          <a:prstGeom prst="rect">
            <a:avLst/>
          </a:prstGeom>
          <a:noFill/>
        </p:spPr>
      </p:pic>
      <p:sp>
        <p:nvSpPr>
          <p:cNvPr id="21" name="Cloud 20"/>
          <p:cNvSpPr/>
          <p:nvPr/>
        </p:nvSpPr>
        <p:spPr>
          <a:xfrm rot="10800000">
            <a:off x="457200" y="2590800"/>
            <a:ext cx="1530530" cy="9526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8" descr="http://www.aperfectworld.org/clipart/cartoons/fis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343400" y="6248400"/>
            <a:ext cx="838200" cy="487326"/>
          </a:xfrm>
          <a:prstGeom prst="rect">
            <a:avLst/>
          </a:prstGeom>
          <a:noFill/>
        </p:spPr>
      </p:pic>
      <p:pic>
        <p:nvPicPr>
          <p:cNvPr id="27" name="Picture 2" descr="http://cdn.dailyclipart.net/wp-content/uploads/medium/clipart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06454">
            <a:off x="7425823" y="1926161"/>
            <a:ext cx="748853" cy="623310"/>
          </a:xfrm>
          <a:prstGeom prst="rect">
            <a:avLst/>
          </a:prstGeom>
          <a:noFill/>
        </p:spPr>
      </p:pic>
      <p:pic>
        <p:nvPicPr>
          <p:cNvPr id="28" name="Picture 2" descr="http://cdn.dailyclipart.net/wp-content/uploads/medium/clipart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0414">
            <a:off x="6358282" y="1946401"/>
            <a:ext cx="748853" cy="623310"/>
          </a:xfrm>
          <a:prstGeom prst="rect">
            <a:avLst/>
          </a:prstGeom>
          <a:noFill/>
        </p:spPr>
      </p:pic>
      <p:pic>
        <p:nvPicPr>
          <p:cNvPr id="29" name="Picture 2" descr="http://cdn.dailyclipart.net/wp-content/uploads/medium/clipart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968650">
            <a:off x="6055096" y="2991895"/>
            <a:ext cx="748853" cy="623310"/>
          </a:xfrm>
          <a:prstGeom prst="rect">
            <a:avLst/>
          </a:prstGeom>
          <a:noFill/>
        </p:spPr>
      </p:pic>
      <p:pic>
        <p:nvPicPr>
          <p:cNvPr id="30" name="Picture 2" descr="http://cdn.dailyclipart.net/wp-content/uploads/medium/clipart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8208">
            <a:off x="7654422" y="2992961"/>
            <a:ext cx="748853" cy="623310"/>
          </a:xfrm>
          <a:prstGeom prst="rect">
            <a:avLst/>
          </a:prstGeom>
          <a:noFill/>
        </p:spPr>
      </p:pic>
      <p:pic>
        <p:nvPicPr>
          <p:cNvPr id="31" name="Picture 2" descr="http://cdn.dailyclipart.net/wp-content/uploads/medium/clipart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87040">
            <a:off x="4669096" y="1196620"/>
            <a:ext cx="748853" cy="623310"/>
          </a:xfrm>
          <a:prstGeom prst="rect">
            <a:avLst/>
          </a:prstGeom>
          <a:noFill/>
        </p:spPr>
      </p:pic>
      <p:sp>
        <p:nvSpPr>
          <p:cNvPr id="32" name="Oval 31"/>
          <p:cNvSpPr/>
          <p:nvPr/>
        </p:nvSpPr>
        <p:spPr>
          <a:xfrm>
            <a:off x="3810000" y="1981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248400" y="1676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648200" y="2438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096000" y="3886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flipV="1">
            <a:off x="5638800" y="53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&quot;No&quot; Symbol 38"/>
          <p:cNvSpPr/>
          <p:nvPr/>
        </p:nvSpPr>
        <p:spPr>
          <a:xfrm>
            <a:off x="1905000" y="3352800"/>
            <a:ext cx="914400" cy="914400"/>
          </a:xfrm>
          <a:prstGeom prst="noSmoking">
            <a:avLst>
              <a:gd name="adj" fmla="val 121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&quot;No&quot; Symbol 39"/>
          <p:cNvSpPr/>
          <p:nvPr/>
        </p:nvSpPr>
        <p:spPr>
          <a:xfrm>
            <a:off x="914400" y="4495800"/>
            <a:ext cx="914400" cy="914400"/>
          </a:xfrm>
          <a:prstGeom prst="noSmoking">
            <a:avLst>
              <a:gd name="adj" fmla="val 121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 bwMode="auto">
          <a:xfrm>
            <a:off x="2514600" y="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medium concentration</a:t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DDT</a:t>
            </a:r>
          </a:p>
        </p:txBody>
      </p:sp>
      <p:pic>
        <p:nvPicPr>
          <p:cNvPr id="43" name="Picture 2" descr="http://cdn.dailyclipart.net/wp-content/uploads/medium/clipart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06454">
            <a:off x="6587623" y="630761"/>
            <a:ext cx="748853" cy="623310"/>
          </a:xfrm>
          <a:prstGeom prst="rect">
            <a:avLst/>
          </a:prstGeom>
          <a:noFill/>
        </p:spPr>
      </p:pic>
      <p:pic>
        <p:nvPicPr>
          <p:cNvPr id="45" name="Picture 2" descr="http://cdn.dailyclipart.net/wp-content/uploads/medium/clipart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06454">
            <a:off x="8284525" y="1773761"/>
            <a:ext cx="748853" cy="623310"/>
          </a:xfrm>
          <a:prstGeom prst="rect">
            <a:avLst/>
          </a:prstGeom>
          <a:noFill/>
        </p:spPr>
      </p:pic>
      <p:pic>
        <p:nvPicPr>
          <p:cNvPr id="46" name="Picture 2" descr="http://cdn.dailyclipart.net/wp-content/uploads/medium/clipart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06454">
            <a:off x="6892422" y="2611961"/>
            <a:ext cx="748853" cy="623310"/>
          </a:xfrm>
          <a:prstGeom prst="rect">
            <a:avLst/>
          </a:prstGeom>
          <a:noFill/>
        </p:spPr>
      </p:pic>
      <p:pic>
        <p:nvPicPr>
          <p:cNvPr id="47" name="Picture 2" descr="http://cdn.dailyclipart.net/wp-content/uploads/medium/clipart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06454">
            <a:off x="5368423" y="1773762"/>
            <a:ext cx="748853" cy="623310"/>
          </a:xfrm>
          <a:prstGeom prst="rect">
            <a:avLst/>
          </a:prstGeom>
          <a:noFill/>
        </p:spPr>
      </p:pic>
      <p:pic>
        <p:nvPicPr>
          <p:cNvPr id="48" name="Picture 2" descr="http://cdn.dailyclipart.net/wp-content/uploads/medium/clipart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06454">
            <a:off x="6968623" y="3754960"/>
            <a:ext cx="748853" cy="623310"/>
          </a:xfrm>
          <a:prstGeom prst="rect">
            <a:avLst/>
          </a:prstGeom>
          <a:noFill/>
        </p:spPr>
      </p:pic>
      <p:pic>
        <p:nvPicPr>
          <p:cNvPr id="49" name="Picture 2" descr="http://cdn.dailyclipart.net/wp-content/uploads/medium/clipart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06454">
            <a:off x="4911223" y="478361"/>
            <a:ext cx="748853" cy="623310"/>
          </a:xfrm>
          <a:prstGeom prst="rect">
            <a:avLst/>
          </a:prstGeom>
          <a:noFill/>
        </p:spPr>
      </p:pic>
      <p:sp>
        <p:nvSpPr>
          <p:cNvPr id="50" name="&quot;No&quot; Symbol 49"/>
          <p:cNvSpPr/>
          <p:nvPr/>
        </p:nvSpPr>
        <p:spPr>
          <a:xfrm>
            <a:off x="4343400" y="6096000"/>
            <a:ext cx="914400" cy="914400"/>
          </a:xfrm>
          <a:prstGeom prst="noSmoking">
            <a:avLst>
              <a:gd name="adj" fmla="val 121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&quot;No&quot; Symbol 50"/>
          <p:cNvSpPr/>
          <p:nvPr/>
        </p:nvSpPr>
        <p:spPr>
          <a:xfrm>
            <a:off x="6553200" y="6096000"/>
            <a:ext cx="914400" cy="914400"/>
          </a:xfrm>
          <a:prstGeom prst="noSmoking">
            <a:avLst>
              <a:gd name="adj" fmla="val 121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2" name="Picture 2" descr="http://cdn.dailyclipart.net/wp-content/uploads/medium/clipart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2201">
            <a:off x="7293469" y="220597"/>
            <a:ext cx="748853" cy="623310"/>
          </a:xfrm>
          <a:prstGeom prst="rect">
            <a:avLst/>
          </a:prstGeom>
          <a:noFill/>
        </p:spPr>
      </p:pic>
      <p:pic>
        <p:nvPicPr>
          <p:cNvPr id="53" name="Picture 2" descr="http://cdn.dailyclipart.net/wp-content/uploads/medium/clipart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2201">
            <a:off x="7217269" y="1515997"/>
            <a:ext cx="748853" cy="623310"/>
          </a:xfrm>
          <a:prstGeom prst="rect">
            <a:avLst/>
          </a:prstGeom>
          <a:noFill/>
        </p:spPr>
      </p:pic>
      <p:pic>
        <p:nvPicPr>
          <p:cNvPr id="54" name="Picture 2" descr="http://cdn.dailyclipart.net/wp-content/uploads/medium/clipart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2201">
            <a:off x="5617069" y="2582798"/>
            <a:ext cx="748853" cy="623310"/>
          </a:xfrm>
          <a:prstGeom prst="rect">
            <a:avLst/>
          </a:prstGeom>
          <a:noFill/>
        </p:spPr>
      </p:pic>
      <p:pic>
        <p:nvPicPr>
          <p:cNvPr id="55" name="Picture 2" descr="http://cdn.dailyclipart.net/wp-content/uploads/medium/clipart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2201">
            <a:off x="7674470" y="2354197"/>
            <a:ext cx="748853" cy="623310"/>
          </a:xfrm>
          <a:prstGeom prst="rect">
            <a:avLst/>
          </a:prstGeom>
          <a:noFill/>
        </p:spPr>
      </p:pic>
      <p:pic>
        <p:nvPicPr>
          <p:cNvPr id="56" name="Picture 2" descr="http://cdn.dailyclipart.net/wp-content/uploads/medium/clipart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2201">
            <a:off x="5998069" y="1058797"/>
            <a:ext cx="748853" cy="623310"/>
          </a:xfrm>
          <a:prstGeom prst="rect">
            <a:avLst/>
          </a:prstGeom>
          <a:noFill/>
        </p:spPr>
      </p:pic>
      <p:pic>
        <p:nvPicPr>
          <p:cNvPr id="57" name="Picture 2" descr="http://cdn.dailyclipart.net/wp-content/uploads/medium/clipart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2201">
            <a:off x="5998068" y="68197"/>
            <a:ext cx="748853" cy="623310"/>
          </a:xfrm>
          <a:prstGeom prst="rect">
            <a:avLst/>
          </a:prstGeom>
          <a:noFill/>
        </p:spPr>
      </p:pic>
      <p:pic>
        <p:nvPicPr>
          <p:cNvPr id="58" name="Picture 2" descr="http://cdn.dailyclipart.net/wp-content/uploads/medium/clipart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2201">
            <a:off x="8131670" y="68197"/>
            <a:ext cx="748853" cy="623310"/>
          </a:xfrm>
          <a:prstGeom prst="rect">
            <a:avLst/>
          </a:prstGeom>
          <a:noFill/>
        </p:spPr>
      </p:pic>
      <p:sp>
        <p:nvSpPr>
          <p:cNvPr id="59" name="Title 1"/>
          <p:cNvSpPr txBox="1">
            <a:spLocks/>
          </p:cNvSpPr>
          <p:nvPr/>
        </p:nvSpPr>
        <p:spPr bwMode="auto">
          <a:xfrm>
            <a:off x="2514600" y="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high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concentration</a:t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DDT</a:t>
            </a:r>
          </a:p>
        </p:txBody>
      </p:sp>
      <p:sp>
        <p:nvSpPr>
          <p:cNvPr id="60" name="&quot;No&quot; Symbol 59"/>
          <p:cNvSpPr/>
          <p:nvPr/>
        </p:nvSpPr>
        <p:spPr>
          <a:xfrm>
            <a:off x="914400" y="914400"/>
            <a:ext cx="914400" cy="914400"/>
          </a:xfrm>
          <a:prstGeom prst="noSmoking">
            <a:avLst>
              <a:gd name="adj" fmla="val 121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95 -0.05579 0.04791 -0.11157 0.09253 -0.12662 C 0.13715 -0.14167 0.2276 -0.07454 0.26753 -0.09005 C 0.30746 -0.10556 0.30451 -0.1963 0.33246 -0.22014 C 0.36041 -0.24398 0.39774 -0.23866 0.43506 -0.23333 " pathEditMode="relative" ptsTypes="aaa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95 -0.05579 0.04791 -0.11157 0.09253 -0.12662 C 0.13715 -0.14167 0.2276 -0.07454 0.26753 -0.09005 C 0.30746 -0.10556 0.30451 -0.1963 0.33246 -0.22014 C 0.36041 -0.24398 0.39774 -0.23866 0.43506 -0.23333 " pathEditMode="relative" ptsTypes="aaa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-0.00047 C 0.13229 -0.05625 0.15625 -0.11204 0.20086 -0.12709 C 0.24548 -0.14213 0.33593 -0.075 0.37586 -0.09051 C 0.4158 -0.10602 0.41284 -0.19676 0.4408 -0.22061 C 0.46875 -0.24445 0.50607 -0.23912 0.5434 -0.2338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" y="-1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5.55112E-17 C 0.03438 -0.06898 0.06875 -0.13727 0.13281 -0.15579 C 0.19688 -0.17431 0.32691 -0.09167 0.3842 -0.11088 C 0.44167 -0.12986 0.43733 -0.24167 0.47743 -0.27106 C 0.51771 -0.3 0.57135 -0.29352 0.625 -0.28704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15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95 -0.05579 0.04791 -0.11157 0.09253 -0.12662 C 0.13715 -0.14167 0.2276 -0.07454 0.26753 -0.09005 C 0.30746 -0.10556 0.30451 -0.1963 0.33246 -0.22014 C 0.36041 -0.24398 0.39774 -0.23866 0.43506 -0.23333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681 -0.08032 0.07379 -0.16042 0.11997 -0.16991 C 0.16615 -0.1794 0.22709 -0.06389 0.27744 -0.05671 C 0.32778 -0.04954 0.37153 -0.11389 0.4224 -0.12662 C 0.47327 -0.13935 0.525 -0.12893 0.58247 -0.13333 " pathEditMode="relative" ptsTypes="aaaaA">
                                      <p:cBhvr>
                                        <p:cTn id="10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681 -0.08032 0.07379 -0.16042 0.11997 -0.16991 C 0.16615 -0.1794 0.22709 -0.06389 0.27744 -0.05671 C 0.32778 -0.04954 0.37153 -0.11389 0.4224 -0.12662 C 0.47327 -0.13935 0.525 -0.12893 0.58247 -0.13333 " pathEditMode="relative" ptsTypes="aaaaA">
                                      <p:cBhvr>
                                        <p:cTn id="1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681 -0.08032 0.07379 -0.16042 0.11997 -0.16991 C 0.16615 -0.1794 0.22709 -0.06389 0.27744 -0.05671 C 0.32778 -0.04954 0.37153 -0.11389 0.4224 -0.12662 C 0.47327 -0.13935 0.525 -0.12893 0.58247 -0.13333 " pathEditMode="relative" ptsTypes="aaaaA">
                                      <p:cBhvr>
                                        <p:cTn id="10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681 -0.08032 0.07379 -0.16042 0.11997 -0.16991 C 0.16615 -0.1794 0.22709 -0.06389 0.27744 -0.05671 C 0.32778 -0.04954 0.37153 -0.11389 0.4224 -0.12662 C 0.47327 -0.13935 0.525 -0.12893 0.58247 -0.13333 " pathEditMode="relative" ptsTypes="aaaaA">
                                      <p:cBhvr>
                                        <p:cTn id="1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0162 C 0.08681 -0.0787 0.12378 -0.1588 0.16997 -0.16829 C 0.21615 -0.17778 0.27708 -0.06227 0.32743 -0.05509 C 0.37778 -0.04792 0.42153 -0.11227 0.4724 -0.125 C 0.52326 -0.13773 0.575 -0.12731 0.63247 -0.13171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125 -0.08403 0.06268 -0.16782 0.11163 -0.1743 C 0.16059 -0.18079 0.23577 -0.03055 0.29358 -0.03935 C 0.35139 -0.04815 0.4 -0.21991 0.45903 -0.22731 C 0.51806 -0.23472 0.53299 -0.03472 0.64757 -0.0838 C 0.76215 -0.13287 1.06476 -0.44838 1.14618 -0.5213 " pathEditMode="relative" ptsTypes="aaaaaA">
                                      <p:cBhvr>
                                        <p:cTn id="2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125 -0.08403 0.06268 -0.16782 0.11163 -0.1743 C 0.16059 -0.18079 0.23577 -0.03055 0.29358 -0.03935 C 0.35139 -0.04815 0.4 -0.21991 0.45903 -0.22731 C 0.51806 -0.23472 0.53299 -0.03472 0.64757 -0.0838 C 0.76215 -0.13287 1.06476 -0.44838 1.14618 -0.5213 " pathEditMode="relative" ptsTypes="aaaaaA">
                                      <p:cBhvr>
                                        <p:cTn id="2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125 -0.08403 0.06268 -0.16782 0.11163 -0.1743 C 0.16059 -0.18079 0.23577 -0.03055 0.29358 -0.03935 C 0.35139 -0.04815 0.4 -0.21991 0.45903 -0.22731 C 0.51806 -0.23472 0.53299 -0.03472 0.64757 -0.0838 C 0.76215 -0.13287 1.06476 -0.44838 1.14618 -0.5213 " pathEditMode="relative" ptsTypes="aaaaaA">
                                      <p:cBhvr>
                                        <p:cTn id="2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125 -0.08403 0.06268 -0.16782 0.11163 -0.1743 C 0.16059 -0.18079 0.23577 -0.03055 0.29358 -0.03935 C 0.35139 -0.04815 0.4 -0.21991 0.45903 -0.22731 C 0.51806 -0.23472 0.53299 -0.03472 0.64757 -0.0838 C 0.76215 -0.13287 1.06476 -0.44838 1.14618 -0.5213 " pathEditMode="relative" ptsTypes="aaaaaA">
                                      <p:cBhvr>
                                        <p:cTn id="2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125 -0.08403 0.06268 -0.16782 0.11163 -0.1743 C 0.16059 -0.18079 0.23577 -0.03055 0.29358 -0.03935 C 0.35139 -0.04815 0.4 -0.21991 0.45903 -0.22731 C 0.51806 -0.23472 0.53299 -0.03472 0.64757 -0.0838 C 0.76215 -0.13287 1.06476 -0.44838 1.14618 -0.5213 " pathEditMode="relative" ptsTypes="aaaaaA">
                                      <p:cBhvr>
                                        <p:cTn id="2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animBg="1"/>
      <p:bldP spid="32" grpId="1" animBg="1"/>
      <p:bldP spid="32" grpId="2" animBg="1"/>
      <p:bldP spid="32" grpId="3" animBg="1"/>
      <p:bldP spid="32" grpId="4" animBg="1"/>
      <p:bldP spid="35" grpId="0" animBg="1"/>
      <p:bldP spid="35" grpId="1" animBg="1"/>
      <p:bldP spid="35" grpId="2" animBg="1"/>
      <p:bldP spid="35" grpId="3" animBg="1"/>
      <p:bldP spid="35" grpId="4" animBg="1"/>
      <p:bldP spid="36" grpId="0" animBg="1"/>
      <p:bldP spid="36" grpId="1" animBg="1"/>
      <p:bldP spid="36" grpId="2" animBg="1"/>
      <p:bldP spid="36" grpId="3" animBg="1"/>
      <p:bldP spid="36" grpId="4" animBg="1"/>
      <p:bldP spid="37" grpId="0" animBg="1"/>
      <p:bldP spid="37" grpId="1" animBg="1"/>
      <p:bldP spid="37" grpId="2" animBg="1"/>
      <p:bldP spid="37" grpId="3" animBg="1"/>
      <p:bldP spid="37" grpId="4" animBg="1"/>
      <p:bldP spid="38" grpId="0" animBg="1"/>
      <p:bldP spid="38" grpId="1" animBg="1"/>
      <p:bldP spid="38" grpId="2" animBg="1"/>
      <p:bldP spid="38" grpId="3" animBg="1"/>
      <p:bldP spid="38" grpId="4" animBg="1"/>
      <p:bldP spid="39" grpId="0" animBg="1"/>
      <p:bldP spid="40" grpId="0" animBg="1"/>
      <p:bldP spid="41" grpId="0"/>
      <p:bldP spid="41" grpId="1"/>
      <p:bldP spid="50" grpId="0" animBg="1"/>
      <p:bldP spid="51" grpId="0" animBg="1"/>
      <p:bldP spid="59" grpId="0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229600" cy="5516563"/>
          </a:xfrm>
        </p:spPr>
        <p:txBody>
          <a:bodyPr/>
          <a:lstStyle/>
          <a:p>
            <a:r>
              <a:rPr lang="en-US" dirty="0"/>
              <a:t>After the Industrial Revolution, </a:t>
            </a:r>
            <a:r>
              <a:rPr lang="en-US" b="1" u="sng" dirty="0"/>
              <a:t>machines</a:t>
            </a:r>
            <a:r>
              <a:rPr lang="en-US" dirty="0"/>
              <a:t> and </a:t>
            </a:r>
            <a:r>
              <a:rPr lang="en-US" b="1" u="sng" dirty="0"/>
              <a:t>factories</a:t>
            </a:r>
            <a:r>
              <a:rPr lang="en-US" dirty="0"/>
              <a:t> increased the human impact on the biosphere.  </a:t>
            </a:r>
          </a:p>
          <a:p>
            <a:r>
              <a:rPr lang="en-US" dirty="0"/>
              <a:t>Industry used more resources and produced more </a:t>
            </a:r>
            <a:r>
              <a:rPr lang="en-US" b="1" u="sng" dirty="0"/>
              <a:t>pollution</a:t>
            </a:r>
            <a:r>
              <a:rPr lang="en-US" dirty="0"/>
              <a:t> than ever before.</a:t>
            </a:r>
          </a:p>
        </p:txBody>
      </p:sp>
      <p:pic>
        <p:nvPicPr>
          <p:cNvPr id="7173" name="Picture 5" descr="earthy_pollution_l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581400"/>
            <a:ext cx="2583562" cy="327660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/>
              <a:t>Changing </a:t>
            </a:r>
            <a:r>
              <a:rPr lang="en-US" b="1" dirty="0"/>
              <a:t>Landscape</a:t>
            </a:r>
          </a:p>
        </p:txBody>
      </p:sp>
      <p:pic>
        <p:nvPicPr>
          <p:cNvPr id="51202" name="Picture 2" descr="http://3.bp.blogspot.com/_TpWxcEisfeM/TPXA68ZLc5I/AAAAAAAAAGA/fhsHwENbxzg/s1600/coal-plants-was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657600"/>
            <a:ext cx="4343400" cy="2988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Renewable </a:t>
            </a:r>
            <a:r>
              <a:rPr lang="en-US" sz="4000" b="1" dirty="0"/>
              <a:t>and Nonrenewable Resources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6019800" cy="4114800"/>
          </a:xfrm>
        </p:spPr>
        <p:txBody>
          <a:bodyPr/>
          <a:lstStyle/>
          <a:p>
            <a:r>
              <a:rPr lang="en-US" dirty="0"/>
              <a:t>Environmental resources may be </a:t>
            </a:r>
            <a:r>
              <a:rPr lang="en-US" b="1" u="sng" dirty="0"/>
              <a:t>renewable</a:t>
            </a:r>
            <a:r>
              <a:rPr lang="en-US" dirty="0"/>
              <a:t> or </a:t>
            </a:r>
            <a:r>
              <a:rPr lang="en-US" b="1" u="sng" dirty="0"/>
              <a:t>nonrenewable</a:t>
            </a:r>
            <a:r>
              <a:rPr lang="en-US" dirty="0"/>
              <a:t>.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Renewable </a:t>
            </a:r>
            <a:r>
              <a:rPr lang="en-US" dirty="0" smtClean="0"/>
              <a:t>resources can </a:t>
            </a:r>
            <a:r>
              <a:rPr lang="en-US" dirty="0" err="1"/>
              <a:t>regrow</a:t>
            </a:r>
            <a:r>
              <a:rPr lang="en-US" dirty="0"/>
              <a:t> if they are </a:t>
            </a:r>
            <a:r>
              <a:rPr lang="en-US" b="1" u="sng" dirty="0"/>
              <a:t>alive</a:t>
            </a:r>
            <a:r>
              <a:rPr lang="en-US" dirty="0"/>
              <a:t> or be replaced by biochemical cycles if they are </a:t>
            </a:r>
            <a:r>
              <a:rPr lang="en-US" b="1" u="sng" dirty="0"/>
              <a:t>nonliving</a:t>
            </a:r>
            <a:r>
              <a:rPr lang="en-US" dirty="0"/>
              <a:t>. 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9154" name="Picture 2" descr="http://www.dnr.wa.gov/SiteCollectionImages/Plants/em_fwf_wa_rainfor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971800"/>
            <a:ext cx="3048000" cy="2151994"/>
          </a:xfrm>
          <a:prstGeom prst="rect">
            <a:avLst/>
          </a:prstGeom>
          <a:noFill/>
        </p:spPr>
      </p:pic>
      <p:pic>
        <p:nvPicPr>
          <p:cNvPr id="49156" name="Picture 4" descr="http://upload.wikimedia.org/wikipedia/commons/thumb/8/8d/Solar_panels_in_Ogiinuur.jpg/300px-Solar_panels_in_Ogiinu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105400"/>
            <a:ext cx="3048000" cy="1752600"/>
          </a:xfrm>
          <a:prstGeom prst="rect">
            <a:avLst/>
          </a:prstGeom>
          <a:noFill/>
        </p:spPr>
      </p:pic>
      <p:pic>
        <p:nvPicPr>
          <p:cNvPr id="49158" name="Picture 6" descr="http://www.popsci.com/files/imagecache/article_image_large/articles/GreenMountainWindFarm_Fluvanna_2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838200"/>
            <a:ext cx="3048000" cy="2184400"/>
          </a:xfrm>
          <a:prstGeom prst="rect">
            <a:avLst/>
          </a:prstGeom>
          <a:noFill/>
        </p:spPr>
      </p:pic>
      <p:pic>
        <p:nvPicPr>
          <p:cNvPr id="49160" name="Picture 8" descr="http://www.perfectingconnecting.com/wp-content/uploads/2008/06/ear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3962400"/>
            <a:ext cx="2621637" cy="2721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Renewable </a:t>
            </a:r>
            <a:r>
              <a:rPr lang="en-US" sz="4000" b="1" dirty="0"/>
              <a:t>and Nonrenewable Resources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7772400" cy="4114800"/>
          </a:xfrm>
        </p:spPr>
        <p:txBody>
          <a:bodyPr/>
          <a:lstStyle/>
          <a:p>
            <a:pPr lvl="1">
              <a:buFont typeface="Wingdings" pitchFamily="2" charset="2"/>
              <a:buChar char="v"/>
            </a:pPr>
            <a:r>
              <a:rPr lang="en-US" dirty="0" smtClean="0"/>
              <a:t>Nonrenewable </a:t>
            </a:r>
            <a:r>
              <a:rPr lang="en-US" dirty="0"/>
              <a:t>resources, such as </a:t>
            </a:r>
            <a:r>
              <a:rPr lang="en-US" b="1" u="sng" dirty="0"/>
              <a:t>fossil fuels</a:t>
            </a:r>
            <a:r>
              <a:rPr lang="en-US" dirty="0"/>
              <a:t>, cannot be replaced by </a:t>
            </a:r>
            <a:r>
              <a:rPr lang="en-US" b="1" u="sng" dirty="0"/>
              <a:t>natural</a:t>
            </a:r>
            <a:r>
              <a:rPr lang="en-US" dirty="0"/>
              <a:t> processes. </a:t>
            </a:r>
          </a:p>
        </p:txBody>
      </p:sp>
      <p:pic>
        <p:nvPicPr>
          <p:cNvPr id="10242" name="Picture 2" descr="http://video.ecb.org/badger/download/vlc/images/VLC138_Overuse_of_nonrenewable_resour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819400"/>
            <a:ext cx="4775200" cy="3581400"/>
          </a:xfrm>
          <a:prstGeom prst="rect">
            <a:avLst/>
          </a:prstGeom>
          <a:noFill/>
        </p:spPr>
      </p:pic>
      <p:pic>
        <p:nvPicPr>
          <p:cNvPr id="10244" name="Picture 4" descr="http://www.teachengineering.org/collection/cub_/lessons/cub_images/cub_environ_lesson03_figur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667000"/>
            <a:ext cx="3762375" cy="3899190"/>
          </a:xfrm>
          <a:prstGeom prst="rect">
            <a:avLst/>
          </a:prstGeom>
          <a:noFill/>
        </p:spPr>
      </p:pic>
      <p:sp>
        <p:nvSpPr>
          <p:cNvPr id="7" name="Rectangular Callout 6"/>
          <p:cNvSpPr/>
          <p:nvPr/>
        </p:nvSpPr>
        <p:spPr>
          <a:xfrm>
            <a:off x="2743200" y="5867400"/>
            <a:ext cx="1066800" cy="609600"/>
          </a:xfrm>
          <a:prstGeom prst="wedgeRectCallout">
            <a:avLst>
              <a:gd name="adj1" fmla="val -20833"/>
              <a:gd name="adj2" fmla="val 4959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No, I don’t get the bug in the center either.</a:t>
            </a:r>
            <a:endParaRPr lang="en-US" sz="1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7637"/>
            <a:ext cx="7772400" cy="5440363"/>
          </a:xfrm>
        </p:spPr>
        <p:txBody>
          <a:bodyPr/>
          <a:lstStyle/>
          <a:p>
            <a:r>
              <a:rPr lang="en-US" sz="2800" b="1" u="sng" dirty="0" smtClean="0"/>
              <a:t>Sustainable</a:t>
            </a:r>
            <a:r>
              <a:rPr lang="en-US" sz="2800" dirty="0" smtClean="0"/>
              <a:t> </a:t>
            </a:r>
            <a:r>
              <a:rPr lang="en-US" sz="2800" dirty="0"/>
              <a:t>development of renewable resources means using the resources without </a:t>
            </a:r>
            <a:r>
              <a:rPr lang="en-US" sz="2800" b="1" u="sng" dirty="0"/>
              <a:t>using them up</a:t>
            </a:r>
            <a:r>
              <a:rPr lang="en-US" sz="2800" dirty="0"/>
              <a:t>.  </a:t>
            </a:r>
            <a:endParaRPr lang="en-US" sz="2800" dirty="0" smtClean="0"/>
          </a:p>
          <a:p>
            <a:endParaRPr lang="en-US" dirty="0"/>
          </a:p>
          <a:p>
            <a:pPr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Renewable </a:t>
            </a:r>
            <a:r>
              <a:rPr lang="en-US" sz="4000" b="1" dirty="0"/>
              <a:t>and Nonrenewable Resources</a:t>
            </a:r>
          </a:p>
        </p:txBody>
      </p:sp>
      <p:pic>
        <p:nvPicPr>
          <p:cNvPr id="37890" name="Picture 2" descr="http://www.cartoonstock.com/newscartoons/cartoonists/bwj/lowres/bwjn88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4061" y="2590800"/>
            <a:ext cx="5049939" cy="4267200"/>
          </a:xfrm>
          <a:prstGeom prst="rect">
            <a:avLst/>
          </a:prstGeom>
          <a:noFill/>
        </p:spPr>
      </p:pic>
      <p:pic>
        <p:nvPicPr>
          <p:cNvPr id="37894" name="Picture 6" descr="http://www.portagelisgargreenparty.ca/images/green-eart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971800"/>
            <a:ext cx="2667000" cy="2542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on_glob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neon_globe</Template>
  <TotalTime>936</TotalTime>
  <Words>886</Words>
  <Application>Microsoft Office PowerPoint</Application>
  <PresentationFormat>On-screen Show (4:3)</PresentationFormat>
  <Paragraphs>125</Paragraphs>
  <Slides>28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neon_globe</vt:lpstr>
      <vt:lpstr>Human Impact</vt:lpstr>
      <vt:lpstr>Changing Landscape</vt:lpstr>
      <vt:lpstr>Changing Landscape</vt:lpstr>
      <vt:lpstr>Changing Landscape</vt:lpstr>
      <vt:lpstr>low concentration of DDT</vt:lpstr>
      <vt:lpstr>Changing Landscape</vt:lpstr>
      <vt:lpstr>Renewable and Nonrenewable Resources</vt:lpstr>
      <vt:lpstr>Renewable and Nonrenewable Resources</vt:lpstr>
      <vt:lpstr>Renewable and Nonrenewable Resources</vt:lpstr>
      <vt:lpstr>Renewable and Nonrenewable Resources</vt:lpstr>
      <vt:lpstr>Renewable and Nonrenewable Resources</vt:lpstr>
      <vt:lpstr>Pollution</vt:lpstr>
      <vt:lpstr>Pollution</vt:lpstr>
      <vt:lpstr>Pollution</vt:lpstr>
      <vt:lpstr>Pollution</vt:lpstr>
      <vt:lpstr>Pollution</vt:lpstr>
      <vt:lpstr>Biodiversity</vt:lpstr>
      <vt:lpstr>Biodiversity</vt:lpstr>
      <vt:lpstr>Biodiversity</vt:lpstr>
      <vt:lpstr>Biodiversity</vt:lpstr>
      <vt:lpstr>Biodiversity</vt:lpstr>
      <vt:lpstr>Biodiversity</vt:lpstr>
      <vt:lpstr>Biodiversity</vt:lpstr>
      <vt:lpstr>Biodiversity</vt:lpstr>
      <vt:lpstr>Biodiversity</vt:lpstr>
      <vt:lpstr>Charting a Course for the Future</vt:lpstr>
      <vt:lpstr>Charting a Course for the Future</vt:lpstr>
      <vt:lpstr>Charting a Course for the Future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Impact</dc:title>
  <dc:creator>smithk</dc:creator>
  <cp:lastModifiedBy>smithk</cp:lastModifiedBy>
  <cp:revision>86</cp:revision>
  <dcterms:created xsi:type="dcterms:W3CDTF">2012-05-08T14:07:28Z</dcterms:created>
  <dcterms:modified xsi:type="dcterms:W3CDTF">2012-05-22T17:11:15Z</dcterms:modified>
</cp:coreProperties>
</file>