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8" r:id="rId3"/>
    <p:sldId id="262" r:id="rId4"/>
    <p:sldId id="265" r:id="rId5"/>
    <p:sldId id="268" r:id="rId6"/>
    <p:sldId id="269" r:id="rId7"/>
    <p:sldId id="257" r:id="rId8"/>
    <p:sldId id="259" r:id="rId9"/>
    <p:sldId id="263" r:id="rId10"/>
    <p:sldId id="270" r:id="rId11"/>
    <p:sldId id="264" r:id="rId12"/>
    <p:sldId id="272" r:id="rId13"/>
    <p:sldId id="273" r:id="rId14"/>
    <p:sldId id="260" r:id="rId15"/>
    <p:sldId id="274" r:id="rId16"/>
    <p:sldId id="275" r:id="rId17"/>
    <p:sldId id="261" r:id="rId18"/>
    <p:sldId id="266" r:id="rId19"/>
    <p:sldId id="267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51" d="100"/>
          <a:sy n="5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CDB30-3CAC-4E67-98ED-BB9DD343284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D3350-A3C1-427B-96D5-0AE636B0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303A0-9486-4AB4-AAA1-2D45888E63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5C183-F7D9-45E2-AB46-541FC1EDDD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D3350-A3C1-427B-96D5-0AE636B02A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82991F-1685-4789-844A-7A992D1C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749A-07B8-4D6A-B2EA-A77D53B8C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857F-E777-421F-835B-F9B195DD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BAC3-98AF-4A04-89AB-5B29FC88A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436522-6F9D-4B34-BAD6-23611066FC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EF58D8-C295-4492-9BD8-D0346485B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7B7F4E-02D7-478D-9C56-46EF7C12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F92E-E07F-4365-B04D-51264326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62EC07-BCC5-462D-AC91-BE8FE12CE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385493-39B3-45BF-B0EF-C7F24068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184713-C47F-4999-9E66-DA669E024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3F5036-319A-4704-86AE-69622B75B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ZYrw2fYk8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Videos/Videos/Bones,%20Muscles,%20Skin/Part%202%20-%20Brad's%20Surgery-%20The%20Skin%20Graft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o_XRnoNGf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vitiligo&amp;source=images&amp;cd=&amp;cad=rja&amp;docid=EGxXR0cA60vqYM&amp;tbnid=Vm4ryAvDZMQToM:&amp;ved=0CAUQjRw&amp;url=http%3A%2F%2Fhealthreveal1.blogspot.com%2F2009%2F07%2Ffacts-about-white-spots-vitiligo.html&amp;ei=FDWSUZfRFoaHywHsh4CoDQ&amp;bvm=bv.46471029,d.aWc&amp;psig=AFQjCNEHjeF_QA50X-meHdBp0wGPsHFllA&amp;ust=13686227229687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vitiligo&amp;source=images&amp;cd=&amp;cad=rja&amp;docid=UvB-SPNTOxDl-M&amp;tbnid=SR-dmwr4xRAabM:&amp;ved=0CAUQjRw&amp;url=http%3A%2F%2Fsaude-joni.blogspot.com%2F2013%2F05%2Fpseudocatalase-pc-kus-tratamento.html&amp;ei=QzWSUbbiHaPFyAG79IH4DA&amp;bvm=bv.46471029,d.aWc&amp;psig=AFQjCNEHjeF_QA50X-meHdBp0wGPsHFllA&amp;ust=1368622722968722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../Videos/Videos/Bones,%20Muscles,%20Skin/Vitaligo.wmv" TargetMode="External"/><Relationship Id="rId4" Type="http://schemas.openxmlformats.org/officeDocument/2006/relationships/hyperlink" Target="http://www.youtube.com/watch?v=EIyQvcuTJY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nowyourownskin.com.au/understanding-skin/layers-of-the-sk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the+dermis&amp;source=images&amp;cd=&amp;cad=rja&amp;docid=aG4B5BFkqsjTJM&amp;tbnid=CRJ5vYxEllRrvM:&amp;ved=0CAUQjRw&amp;url=http://health.nytimes.com/health/guides/disease/melanoma/print.html&amp;ei=GzFxUdOzOfSh4AOq2oBg&amp;bvm=bv.45373924,d.dmg&amp;psig=AFQjCNHTWXhW8mUL88eRiPtUGXwPmGJy4g&amp;ust=136645866696394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</a:t>
            </a:r>
            <a:r>
              <a:rPr lang="en-US" b="1" dirty="0">
                <a:solidFill>
                  <a:srgbClr val="92D050"/>
                </a:solidFill>
              </a:rPr>
              <a:t>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B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</a:t>
            </a:r>
            <a:r>
              <a:rPr lang="en-US" b="1" dirty="0">
                <a:solidFill>
                  <a:srgbClr val="92D050"/>
                </a:solidFill>
              </a:rPr>
              <a:t>d</a:t>
            </a:r>
            <a:r>
              <a:rPr lang="en-US" b="1" dirty="0"/>
              <a:t>y </a:t>
            </a:r>
            <a:r>
              <a:rPr lang="en-US" b="1" dirty="0" smtClean="0">
                <a:solidFill>
                  <a:srgbClr val="FFC000"/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92D050"/>
                </a:solidFill>
              </a:rPr>
              <a:t>t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</a:t>
            </a:r>
            <a:r>
              <a:rPr lang="en-US" b="1" dirty="0" smtClean="0"/>
              <a:t>m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Skin</a:t>
            </a:r>
          </a:p>
        </p:txBody>
      </p:sp>
      <p:pic>
        <p:nvPicPr>
          <p:cNvPr id="12290" name="Picture 2" descr="http://www.sciencelearn.org.nz/var/sciencelearn/storage/images/contexts/you-me-and-uv/sci-media/images/skin-types/70551-1-eng-NZ/Skin-types_full_siz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6248400" cy="416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76E47-8FA2-4250-992A-30C779AAB151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584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Fatty Layers…</a:t>
            </a:r>
            <a:endParaRPr lang="en-US" b="1" dirty="0"/>
          </a:p>
        </p:txBody>
      </p:sp>
      <p:pic>
        <p:nvPicPr>
          <p:cNvPr id="3074" name="Picture 2" descr="http://www.smh.com.au/ffximage/2005/07/08/polarbear_wideweb__430x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95750" cy="3857625"/>
          </a:xfrm>
          <a:prstGeom prst="rect">
            <a:avLst/>
          </a:prstGeom>
          <a:noFill/>
        </p:spPr>
      </p:pic>
      <p:pic>
        <p:nvPicPr>
          <p:cNvPr id="3076" name="Picture 4" descr="http://www.worldzootoday.com/wp-content/uploads/2009/02/groundhog-540x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733800" cy="26274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4458478"/>
            <a:ext cx="3733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Fatty layers are key in terms of animal hibernation…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Burns</a:t>
            </a:r>
            <a:endParaRPr lang="en-US" b="1" dirty="0"/>
          </a:p>
        </p:txBody>
      </p:sp>
      <p:pic>
        <p:nvPicPr>
          <p:cNvPr id="25604" name="Picture 4" descr="http://www.natures-health-foods.com/images/Skin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5380748" cy="4343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562600" y="2514600"/>
            <a:ext cx="2743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562600" y="3505200"/>
            <a:ext cx="2743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562600" y="4419600"/>
            <a:ext cx="2743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62600" y="1648968"/>
            <a:ext cx="3048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200" b="1" i="0" u="none" strike="noStrike" kern="1200" cap="none" spc="0" normalizeH="0" baseline="30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Degree</a:t>
            </a:r>
            <a:endParaRPr kumimoji="0" lang="en-US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86400" y="2667000"/>
            <a:ext cx="3048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3200" b="1" baseline="30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Degree</a:t>
            </a:r>
            <a:endParaRPr kumimoji="0" lang="en-US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86400" y="3581400"/>
            <a:ext cx="3048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200" b="1" i="0" u="none" strike="noStrike" kern="1200" cap="none" spc="0" normalizeH="0" baseline="30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rd</a:t>
            </a:r>
            <a:r>
              <a:rPr kumimoji="0" 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Degree</a:t>
            </a:r>
            <a:endParaRPr kumimoji="0" lang="en-US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3048000" cy="1399032"/>
          </a:xfrm>
        </p:spPr>
        <p:txBody>
          <a:bodyPr/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Degree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91200" y="228600"/>
            <a:ext cx="335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200" b="1" i="0" u="none" strike="noStrike" kern="1200" cap="none" spc="0" normalizeH="0" baseline="30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rd</a:t>
            </a:r>
            <a:r>
              <a:rPr kumimoji="0" lang="en-US" sz="42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Degree</a:t>
            </a:r>
            <a:endParaRPr kumimoji="0" lang="en-US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228600"/>
            <a:ext cx="35814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200" b="1" i="0" u="none" strike="noStrike" kern="1200" cap="none" spc="0" normalizeH="0" baseline="30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Degree</a:t>
            </a:r>
            <a:endParaRPr kumimoji="0" lang="en-US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-419100" y="3390900"/>
            <a:ext cx="685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781300" y="3390900"/>
            <a:ext cx="685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findmeacure.com/wp-content/uploads/2011/03/1ST.DEGREE-B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592832" cy="3352800"/>
          </a:xfrm>
          <a:prstGeom prst="rect">
            <a:avLst/>
          </a:prstGeom>
          <a:noFill/>
        </p:spPr>
      </p:pic>
      <p:pic>
        <p:nvPicPr>
          <p:cNvPr id="8196" name="Picture 4" descr="http://www.tsrinjurylaw.com/first-degree-bur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57750"/>
            <a:ext cx="1600200" cy="2000250"/>
          </a:xfrm>
          <a:prstGeom prst="rect">
            <a:avLst/>
          </a:prstGeom>
          <a:noFill/>
        </p:spPr>
      </p:pic>
      <p:pic>
        <p:nvPicPr>
          <p:cNvPr id="8198" name="Picture 6" descr="http://findmeacure.com/wp-content/uploads/2011/03/2nd-degree-bu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828800"/>
            <a:ext cx="2057400" cy="2743200"/>
          </a:xfrm>
          <a:prstGeom prst="rect">
            <a:avLst/>
          </a:prstGeom>
          <a:noFill/>
        </p:spPr>
      </p:pic>
      <p:pic>
        <p:nvPicPr>
          <p:cNvPr id="8200" name="Picture 8" descr="http://treatingsunburns.net/wp-content/uploads/2009/01/second-degree-sunbur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43450"/>
            <a:ext cx="2362200" cy="1771650"/>
          </a:xfrm>
          <a:prstGeom prst="rect">
            <a:avLst/>
          </a:prstGeom>
          <a:noFill/>
        </p:spPr>
      </p:pic>
      <p:pic>
        <p:nvPicPr>
          <p:cNvPr id="8202" name="Picture 10" descr="http://www.freewebs.com/premonvandam/Third%20Degree%20Bur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118338" y="2797064"/>
            <a:ext cx="3128963" cy="210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3200" b="1" dirty="0"/>
              <a:t>Your skin carries out several major functions.</a:t>
            </a:r>
          </a:p>
          <a:p>
            <a:pPr marL="609600" indent="-609600"/>
            <a:endParaRPr lang="en-US" sz="3200" b="1" dirty="0"/>
          </a:p>
          <a:p>
            <a:pPr marL="990600" lvl="1" indent="-533400">
              <a:buFontTx/>
              <a:buAutoNum type="arabicPeriod"/>
            </a:pPr>
            <a:r>
              <a:rPr lang="en-US" sz="2800" b="1" u="sng" dirty="0" smtClean="0"/>
              <a:t>Protection</a:t>
            </a:r>
            <a:endParaRPr lang="en-US" sz="2800" b="1" u="sng" dirty="0"/>
          </a:p>
        </p:txBody>
      </p:sp>
      <p:pic>
        <p:nvPicPr>
          <p:cNvPr id="7170" name="Picture 2" descr="http://www.aesthetictouchinc.com/images/obagi/CLENZIderm/clenzid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3686175" cy="3881039"/>
          </a:xfrm>
          <a:prstGeom prst="rect">
            <a:avLst/>
          </a:prstGeom>
          <a:noFill/>
        </p:spPr>
      </p:pic>
      <p:pic>
        <p:nvPicPr>
          <p:cNvPr id="2" name="Picture 2" descr="http://ipworldmag.com/wp-content/plugins/wp-o-matic/cache/304e0_bacteria-on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4324350" cy="274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0216" y="1819274"/>
            <a:ext cx="4973216" cy="4572000"/>
          </a:xfrm>
        </p:spPr>
        <p:txBody>
          <a:bodyPr>
            <a:normAutofit/>
          </a:bodyPr>
          <a:lstStyle/>
          <a:p>
            <a:pPr marL="990600" lvl="1" indent="-533400"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	</a:t>
            </a:r>
            <a:r>
              <a:rPr lang="en-US" sz="3200" b="1" u="sng" dirty="0" smtClean="0"/>
              <a:t>Sensory </a:t>
            </a:r>
            <a:r>
              <a:rPr lang="en-US" sz="3200" b="1" u="sng" dirty="0"/>
              <a:t>organs</a:t>
            </a:r>
          </a:p>
          <a:p>
            <a:pPr marL="990600" lvl="1" indent="-533400"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	</a:t>
            </a:r>
            <a:r>
              <a:rPr lang="en-US" sz="3200" b="1" u="sng" dirty="0" smtClean="0"/>
              <a:t>Formation </a:t>
            </a:r>
            <a:r>
              <a:rPr lang="en-US" sz="3200" b="1" u="sng" dirty="0"/>
              <a:t>of Vitamin D</a:t>
            </a:r>
          </a:p>
          <a:p>
            <a:pPr marL="1752600" lvl="3" indent="-381000">
              <a:buFontTx/>
              <a:buAutoNum type="alphaLcPeriod"/>
            </a:pPr>
            <a:r>
              <a:rPr lang="en-US" sz="2400" b="1" dirty="0"/>
              <a:t>Produced in presence of UV light.</a:t>
            </a:r>
          </a:p>
          <a:p>
            <a:pPr marL="1752600" lvl="3" indent="-381000">
              <a:buFontTx/>
              <a:buAutoNum type="alphaLcPeriod"/>
            </a:pPr>
            <a:r>
              <a:rPr lang="en-US" sz="2400" b="1" dirty="0"/>
              <a:t>Essential for good health.</a:t>
            </a:r>
          </a:p>
          <a:p>
            <a:pPr marL="1752600" lvl="3" indent="-381000">
              <a:buFontTx/>
              <a:buAutoNum type="alphaLcPeriod"/>
            </a:pPr>
            <a:r>
              <a:rPr lang="en-US" sz="2400" b="1" dirty="0"/>
              <a:t>Helps body absorb calcium into blood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 descr="http://www.dana.org/uploadedImages/Images/Content_Images/PR08_CH05-03_VitaminD_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24964"/>
            <a:ext cx="3810000" cy="348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>
            <a:normAutofit/>
          </a:bodyPr>
          <a:lstStyle/>
          <a:p>
            <a:pPr marL="990600" lvl="1" indent="-533400">
              <a:buAutoNum type="arabicPeriod" startAt="4"/>
            </a:pPr>
            <a:r>
              <a:rPr lang="en-US" sz="2800" b="1" u="sng" dirty="0" smtClean="0"/>
              <a:t>Regulation </a:t>
            </a:r>
            <a:r>
              <a:rPr lang="en-US" sz="2800" b="1" u="sng" dirty="0"/>
              <a:t>of body </a:t>
            </a:r>
            <a:r>
              <a:rPr lang="en-US" sz="2800" b="1" u="sng" dirty="0" smtClean="0"/>
              <a:t>temperature</a:t>
            </a:r>
          </a:p>
          <a:p>
            <a:pPr marL="990600" lvl="1" indent="-533400">
              <a:buAutoNum type="arabicPeriod" startAt="4"/>
            </a:pPr>
            <a:r>
              <a:rPr lang="en-US" sz="2800" b="1" u="sng" dirty="0" smtClean="0"/>
              <a:t>Ridding </a:t>
            </a:r>
            <a:r>
              <a:rPr lang="en-US" sz="2800" b="1" u="sng" dirty="0"/>
              <a:t>the body of wastes</a:t>
            </a:r>
          </a:p>
        </p:txBody>
      </p:sp>
      <p:pic>
        <p:nvPicPr>
          <p:cNvPr id="5122" name="Picture 2" descr="http://2.bp.blogspot.com/_FPJlnhT3WaQ/S8KtoJuFzLI/AAAAAAAAAHc/7kqcPuyGZsw/s1600/sw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872865" cy="3657600"/>
          </a:xfrm>
          <a:prstGeom prst="rect">
            <a:avLst/>
          </a:prstGeom>
          <a:noFill/>
        </p:spPr>
      </p:pic>
      <p:pic>
        <p:nvPicPr>
          <p:cNvPr id="5124" name="Picture 4" descr="http://larvalsubjects.files.wordpress.com/2011/01/goosebu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Injuries and Repair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200" b="1" u="sng" dirty="0"/>
              <a:t>Bruises</a:t>
            </a:r>
            <a:endParaRPr lang="en-US" sz="3200" b="1" dirty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Tiny blood vessels below the skin burst.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Color goes away after pigments breakdown and reenter the blood stream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 descr="http://s3.hubimg.com/u/861898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4114800" cy="332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Injuries and Repair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2. 	</a:t>
            </a:r>
            <a:r>
              <a:rPr lang="en-US" sz="3200" b="1" u="sng" dirty="0" smtClean="0"/>
              <a:t>Cuts</a:t>
            </a:r>
            <a:endParaRPr lang="en-US" sz="3200" b="1" dirty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Any tear in the skin.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Blood flows until a clot forms and then a scab forms.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Skin cells divide and grow under scab until healed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4578" name="Picture 2" descr="http://www.utahmountainbiking.com/firstaid/images/pics-firstaid/l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42792"/>
            <a:ext cx="3657600" cy="2525216"/>
          </a:xfrm>
          <a:prstGeom prst="rect">
            <a:avLst/>
          </a:prstGeom>
          <a:noFill/>
        </p:spPr>
      </p:pic>
      <p:pic>
        <p:nvPicPr>
          <p:cNvPr id="3074" name="Picture 2" descr="http://www.skinpatientalliance.ca/files/images/skin_ulc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57800" y="3810000"/>
            <a:ext cx="3352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89939" y="4038600"/>
            <a:ext cx="24897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WARNING:</a:t>
            </a:r>
          </a:p>
          <a:p>
            <a:pPr algn="ctr"/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Behind this box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 really 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gross picture.</a:t>
            </a:r>
          </a:p>
          <a:p>
            <a:pPr algn="ctr"/>
            <a:endParaRPr lang="en-U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Injuries and Repair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3.	</a:t>
            </a:r>
            <a:r>
              <a:rPr lang="en-US" sz="3200" b="1" u="sng" dirty="0" smtClean="0"/>
              <a:t>Skin </a:t>
            </a:r>
            <a:r>
              <a:rPr lang="en-US" sz="3200" b="1" u="sng" dirty="0"/>
              <a:t>Grafts</a:t>
            </a:r>
            <a:endParaRPr lang="en-US" sz="3200" b="1" dirty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Pieces of skin are cut from one part of a person’s body and moved to the injured or burned area where there is no skin.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b="1" dirty="0"/>
              <a:t>Must be from own body or identical twin.</a:t>
            </a:r>
          </a:p>
        </p:txBody>
      </p:sp>
      <p:pic>
        <p:nvPicPr>
          <p:cNvPr id="23554" name="Picture 2" descr="http://www.beliefnet.com/healthandhealing/images/skin_gr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24212"/>
            <a:ext cx="3048000" cy="32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12376">
            <a:off x="4816214" y="4566647"/>
            <a:ext cx="373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SKIN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GRAFT</a:t>
            </a:r>
          </a:p>
          <a:p>
            <a:pPr algn="ctr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You Tube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file"/>
              </a:rPr>
              <a:t>Video Link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 Layers of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b="1" dirty="0"/>
              <a:t>The skin is made up of three layers of tissues.</a:t>
            </a:r>
          </a:p>
          <a:p>
            <a:pPr marL="984504" lvl="1" indent="-609600"/>
            <a:r>
              <a:rPr lang="en-US" b="1" dirty="0" smtClean="0"/>
              <a:t>Epidermis, dermis, fatty layer (subcutaneous)</a:t>
            </a:r>
          </a:p>
        </p:txBody>
      </p:sp>
      <p:pic>
        <p:nvPicPr>
          <p:cNvPr id="5" name="Picture 4" descr="http://www.natures-health-foods.com/images/Skin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97640"/>
            <a:ext cx="4403763" cy="32079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42672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7244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54102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54E63-9392-4F7D-9457-C6ABB466F1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447800" y="2209800"/>
            <a:ext cx="62247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REINFORCEMENT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SKIN VIDEO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n-US" b="1" u="sng" dirty="0" smtClean="0"/>
              <a:t>Epidermis</a:t>
            </a:r>
            <a:r>
              <a:rPr lang="en-US" b="1" dirty="0" smtClean="0"/>
              <a:t> – outer, thinnest layer.</a:t>
            </a:r>
          </a:p>
          <a:p>
            <a:pPr marL="1752600" lvl="3" indent="-381000"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a.  </a:t>
            </a:r>
            <a:r>
              <a:rPr lang="en-US" b="1" dirty="0" smtClean="0"/>
              <a:t>The outermost cells are dead and </a:t>
            </a:r>
            <a:r>
              <a:rPr lang="en-US" b="1" u="sng" dirty="0" smtClean="0"/>
              <a:t>water repellent</a:t>
            </a:r>
            <a:r>
              <a:rPr lang="en-US" b="1" dirty="0" smtClean="0"/>
              <a:t>.</a:t>
            </a:r>
          </a:p>
          <a:p>
            <a:pPr marL="1752600" lvl="3" indent="-381000">
              <a:buFontTx/>
              <a:buAutoNum type="alphaLcPeriod" startAt="2"/>
            </a:pPr>
            <a:r>
              <a:rPr lang="en-US" b="1" dirty="0" smtClean="0"/>
              <a:t>New cells are produced at the base and move up to replace ones rubbed off.</a:t>
            </a:r>
          </a:p>
        </p:txBody>
      </p:sp>
      <p:pic>
        <p:nvPicPr>
          <p:cNvPr id="2" name="Picture 2" descr="http://www.medical-look.com/diseases_images/Skin-diseas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2590800" cy="299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1752600" lvl="3" indent="-38100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c.	</a:t>
            </a:r>
            <a:r>
              <a:rPr lang="en-US" b="1" u="sng" dirty="0" smtClean="0"/>
              <a:t>Melanin</a:t>
            </a:r>
            <a:r>
              <a:rPr lang="en-US" b="1" dirty="0" smtClean="0"/>
              <a:t> – a pigment that protects your skin and gives it color (located in the epidermis).  When skin is exposed to </a:t>
            </a:r>
            <a:r>
              <a:rPr lang="en-US" b="1" u="sng" dirty="0" smtClean="0"/>
              <a:t>UV rays</a:t>
            </a:r>
            <a:r>
              <a:rPr lang="en-US" b="1" dirty="0" smtClean="0"/>
              <a:t>, melanin production increases and your skin becomes darker.</a:t>
            </a:r>
            <a:endParaRPr lang="en-US" b="1" u="sng" dirty="0"/>
          </a:p>
        </p:txBody>
      </p:sp>
      <p:pic>
        <p:nvPicPr>
          <p:cNvPr id="7170" name="Picture 2" descr="http://centripetalnotion.com/images/skin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5562600" cy="358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E51EF-0956-421F-A8D6-66B47E8E2A2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Vitiligo</a:t>
            </a:r>
            <a:endParaRPr lang="en-US" b="1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+mj-lt"/>
              </a:rPr>
              <a:t>When </a:t>
            </a:r>
            <a:r>
              <a:rPr lang="en-US" sz="2800" b="1" dirty="0" err="1" smtClean="0">
                <a:latin typeface="+mj-lt"/>
              </a:rPr>
              <a:t>melanocytes</a:t>
            </a:r>
            <a:r>
              <a:rPr lang="en-US" sz="2800" b="1" dirty="0" smtClean="0">
                <a:latin typeface="+mj-lt"/>
              </a:rPr>
              <a:t> die, or do not function properly. </a:t>
            </a:r>
          </a:p>
        </p:txBody>
      </p:sp>
      <p:pic>
        <p:nvPicPr>
          <p:cNvPr id="1026" name="Picture 2" descr="http://4.bp.blogspot.com/_E6gB8KgFW6c/SktISTP5ahI/AAAAAAAAAT4/-xvN6MJPI_U/s400/VitiligoF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julianatepedino.com/200000050-b7568b8584/vitilig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209926"/>
            <a:ext cx="43529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6A07B5-84D4-46FD-848A-E1943E7AB00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5363" name="Picture 5" descr="vitilig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953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6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655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Vitiligo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YouTube /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  <a:hlinkClick r:id="rId5" action="ppaction://hlinkfile"/>
              </a:rPr>
              <a:t>Video Link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Your skin is the </a:t>
            </a:r>
            <a:r>
              <a:rPr lang="en-US" b="1" u="sng" dirty="0"/>
              <a:t>largest organ</a:t>
            </a:r>
            <a:r>
              <a:rPr lang="en-US" b="1" dirty="0"/>
              <a:t> of your body.  It is also your largest </a:t>
            </a:r>
            <a:r>
              <a:rPr lang="en-US" b="1" u="sng" dirty="0"/>
              <a:t>sensory organ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2819400" y="3505200"/>
            <a:ext cx="3581400" cy="304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STOP, PAUSE….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Take a DEEP BREATH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572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You just breathed in dead skin cells from your neighbor! Dead dermis cells make up a large portion of ‘dust’.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Dermis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447800"/>
            <a:ext cx="8839200" cy="5007008"/>
          </a:xfrm>
        </p:spPr>
        <p:txBody>
          <a:bodyPr/>
          <a:lstStyle/>
          <a:p>
            <a:pPr marL="990600" lvl="1" indent="-533400">
              <a:buFontTx/>
              <a:buAutoNum type="arabicPeriod" startAt="2"/>
            </a:pPr>
            <a:r>
              <a:rPr lang="en-US" sz="3200" b="1" u="sng" dirty="0"/>
              <a:t>Dermis</a:t>
            </a:r>
            <a:r>
              <a:rPr lang="en-US" sz="3200" b="1" dirty="0"/>
              <a:t> – Located directly below the epidermis.</a:t>
            </a:r>
          </a:p>
          <a:p>
            <a:pPr marL="1752600" lvl="3" indent="-381000">
              <a:buFontTx/>
              <a:buAutoNum type="alphaLcPeriod"/>
            </a:pPr>
            <a:r>
              <a:rPr lang="en-US" sz="2800" b="1" dirty="0"/>
              <a:t>Contains </a:t>
            </a:r>
            <a:r>
              <a:rPr lang="en-US" sz="2800" b="1" u="sng" dirty="0"/>
              <a:t>blood vessels</a:t>
            </a:r>
            <a:r>
              <a:rPr lang="en-US" sz="2800" b="1" dirty="0"/>
              <a:t>, </a:t>
            </a:r>
            <a:r>
              <a:rPr lang="en-US" sz="2800" b="1" u="sng" dirty="0"/>
              <a:t>nerves</a:t>
            </a:r>
            <a:r>
              <a:rPr lang="en-US" sz="2800" b="1" dirty="0"/>
              <a:t>, </a:t>
            </a:r>
            <a:r>
              <a:rPr lang="en-US" sz="2800" b="1" u="sng" dirty="0"/>
              <a:t>muscle</a:t>
            </a:r>
            <a:r>
              <a:rPr lang="en-US" sz="2800" b="1" dirty="0"/>
              <a:t>, </a:t>
            </a:r>
            <a:r>
              <a:rPr lang="en-US" sz="2800" b="1" u="sng" dirty="0"/>
              <a:t>oil</a:t>
            </a:r>
            <a:r>
              <a:rPr lang="en-US" sz="2800" b="1" dirty="0"/>
              <a:t>, </a:t>
            </a:r>
            <a:r>
              <a:rPr lang="en-US" sz="2800" b="1" u="sng" dirty="0"/>
              <a:t>sweat glands</a:t>
            </a:r>
            <a:r>
              <a:rPr lang="en-US" sz="2800" b="1" dirty="0"/>
              <a:t>, and other structures.</a:t>
            </a:r>
          </a:p>
          <a:p>
            <a:pPr marL="1752600" lvl="3" indent="-381000">
              <a:buNone/>
            </a:pPr>
            <a:endParaRPr lang="en-US" dirty="0"/>
          </a:p>
        </p:txBody>
      </p:sp>
      <p:pic>
        <p:nvPicPr>
          <p:cNvPr id="1030" name="Picture 6" descr="http://www.knowyourownskin.com.au/media/2583/understanding-skin_layers-of-the-skin_human-skinanatom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28504"/>
            <a:ext cx="4233543" cy="35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raphics8.nytimes.com/images/2007/08/01/health/adam/89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6" y="3569251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Fatty Layer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02208"/>
          </a:xfrm>
        </p:spPr>
        <p:txBody>
          <a:bodyPr>
            <a:normAutofit/>
          </a:bodyPr>
          <a:lstStyle/>
          <a:p>
            <a:pPr marL="990600" lvl="1" indent="-53340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3.	</a:t>
            </a:r>
            <a:r>
              <a:rPr lang="en-US" sz="2800" b="1" u="sng" dirty="0" smtClean="0"/>
              <a:t>Fatty </a:t>
            </a:r>
            <a:r>
              <a:rPr lang="en-US" sz="2800" b="1" u="sng" dirty="0"/>
              <a:t>Layer</a:t>
            </a:r>
            <a:r>
              <a:rPr lang="en-US" sz="2800" b="1" dirty="0"/>
              <a:t> – insulates </a:t>
            </a:r>
            <a:r>
              <a:rPr lang="en-US" sz="2800" b="1" dirty="0" smtClean="0"/>
              <a:t>body</a:t>
            </a:r>
          </a:p>
          <a:p>
            <a:pPr marL="1274064" lvl="2" indent="-533400">
              <a:buNone/>
            </a:pPr>
            <a:r>
              <a:rPr lang="en-US" sz="2800" b="1" i="1" dirty="0" smtClean="0">
                <a:sym typeface="Wingdings" pitchFamily="2" charset="2"/>
              </a:rPr>
              <a:t>	 Think babies and sumo wrestlers….</a:t>
            </a:r>
            <a:endParaRPr lang="en-US" sz="2800" b="1" i="1" dirty="0" smtClean="0"/>
          </a:p>
        </p:txBody>
      </p:sp>
      <p:pic>
        <p:nvPicPr>
          <p:cNvPr id="4098" name="Picture 2" descr="http://liposuctionneck.com/wp-content/uploads/2007/09/lipo-n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876800" cy="35467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124200"/>
            <a:ext cx="2971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480</TotalTime>
  <Words>280</Words>
  <Application>Microsoft Office PowerPoint</Application>
  <PresentationFormat>On-screen Show (4:3)</PresentationFormat>
  <Paragraphs>82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Human Body Systems</vt:lpstr>
      <vt:lpstr>Three Layers of Tissue</vt:lpstr>
      <vt:lpstr>Epidermis</vt:lpstr>
      <vt:lpstr>Epidermis</vt:lpstr>
      <vt:lpstr>Vitiligo</vt:lpstr>
      <vt:lpstr>PowerPoint Presentation</vt:lpstr>
      <vt:lpstr>Epidermis</vt:lpstr>
      <vt:lpstr>Dermis</vt:lpstr>
      <vt:lpstr>Fatty Layer</vt:lpstr>
      <vt:lpstr>PowerPoint Presentation</vt:lpstr>
      <vt:lpstr>More Fatty Layers…</vt:lpstr>
      <vt:lpstr>Types of Burns</vt:lpstr>
      <vt:lpstr>1st Degree</vt:lpstr>
      <vt:lpstr>Major Functions</vt:lpstr>
      <vt:lpstr>Major Functions</vt:lpstr>
      <vt:lpstr>Major Functions</vt:lpstr>
      <vt:lpstr>Injuries and Repair</vt:lpstr>
      <vt:lpstr>Injuries and Repair</vt:lpstr>
      <vt:lpstr>Injuries and Repair</vt:lpstr>
      <vt:lpstr>PowerPoint Presentation</vt:lpstr>
    </vt:vector>
  </TitlesOfParts>
  <Company>holley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 Unit</dc:title>
  <dc:creator> </dc:creator>
  <cp:lastModifiedBy>Kristen Smith</cp:lastModifiedBy>
  <cp:revision>25</cp:revision>
  <dcterms:created xsi:type="dcterms:W3CDTF">2008-09-22T11:53:40Z</dcterms:created>
  <dcterms:modified xsi:type="dcterms:W3CDTF">2013-05-14T13:00:24Z</dcterms:modified>
</cp:coreProperties>
</file>