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handoutMasterIdLst>
    <p:handoutMasterId r:id="rId19"/>
  </p:handoutMasterIdLst>
  <p:sldIdLst>
    <p:sldId id="256" r:id="rId2"/>
    <p:sldId id="273" r:id="rId3"/>
    <p:sldId id="274" r:id="rId4"/>
    <p:sldId id="257" r:id="rId5"/>
    <p:sldId id="258" r:id="rId6"/>
    <p:sldId id="266" r:id="rId7"/>
    <p:sldId id="267" r:id="rId8"/>
    <p:sldId id="259" r:id="rId9"/>
    <p:sldId id="260" r:id="rId10"/>
    <p:sldId id="261" r:id="rId11"/>
    <p:sldId id="269" r:id="rId12"/>
    <p:sldId id="262" r:id="rId13"/>
    <p:sldId id="263" r:id="rId14"/>
    <p:sldId id="264" r:id="rId15"/>
    <p:sldId id="270" r:id="rId16"/>
    <p:sldId id="265" r:id="rId17"/>
    <p:sldId id="272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718" autoAdjust="0"/>
  </p:normalViewPr>
  <p:slideViewPr>
    <p:cSldViewPr>
      <p:cViewPr>
        <p:scale>
          <a:sx n="77" d="100"/>
          <a:sy n="77" d="100"/>
        </p:scale>
        <p:origin x="-3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1A435B-632D-4273-A001-D7E70131E42B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B54669-816B-40BF-B75E-A353C7115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0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BFC-B50E-4EF4-86BE-551E1B4A27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A094-113A-4448-A326-7F8059FC29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62E0-2D29-4DD9-9262-E8D1F6C8B5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34FB949F-B7F6-4731-9EB1-C58F6377D7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7ACB-4EF8-4496-A714-A70D8D6037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5FE2-C1B1-41D6-934E-1A93D0093B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31FA-3D7B-4E7E-916C-F0F70FDA2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7036-D3DF-4458-943E-0CE59E00A0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D9277E-B051-4622-AFD1-DFE284FC22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7B2E-BE12-469D-9B68-36D0370000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1B43D20-C36B-40D6-B94C-FC39FCB32F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6D46-957B-4BF8-B97F-1E64AADF1C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FB8022B-5C1A-41AE-BA53-1215942CFE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../../Videos/Videos/Bones,%20Muscles,%20Skin/Extraordinary%20Adaptation.wmv" TargetMode="External"/><Relationship Id="rId2" Type="http://schemas.openxmlformats.org/officeDocument/2006/relationships/hyperlink" Target="http://www.youtube.com/watch?v=DCzinA0UYFc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source=images&amp;cd=&amp;docid=3-lUIUhbQE6C3M&amp;tbnid=cnUm4D4JzN2nQM:&amp;ved=0CAgQjRwwAA&amp;url=http://www.infovisual.info/03/008_en.html&amp;ei=biZwUeO1EIfMqAHOwoH4Cg&amp;psig=AFQjCNHgpxyxzDwm1OZXOCgQojRQesTp0g&amp;ust=1366390766298448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funny+anatomy+pictures&amp;source=images&amp;cd=&amp;cad=rja&amp;docid=omcrw65H9_3RHM&amp;tbnid=3G9sqmnWdGGscM:&amp;ved=0CAUQjRw&amp;url=http://www.sodahead.com/fun/human-anatomy-101-did-you-know-this-stuff/question-1476237/&amp;ei=8HRxUZemJoGbqgHttYCIBw&amp;bvm=bv.45373924,d.aWM&amp;psig=AFQjCNEyKqiYIkRRJwu0HhX6DAgQTetmYA&amp;ust=1366476260373467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Videos/Videos/Circulation/BEATING%20HEART%20SURGERY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81200"/>
            <a:ext cx="8763000" cy="1767840"/>
          </a:xfrm>
        </p:spPr>
        <p:txBody>
          <a:bodyPr/>
          <a:lstStyle/>
          <a:p>
            <a:pPr algn="ctr"/>
            <a:r>
              <a:rPr lang="en-US" dirty="0"/>
              <a:t>H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</a:t>
            </a:r>
            <a:r>
              <a:rPr lang="en-US" dirty="0">
                <a:solidFill>
                  <a:srgbClr val="92D050"/>
                </a:solidFill>
              </a:rPr>
              <a:t>m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n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  <a:r>
              <a:rPr lang="en-US" dirty="0"/>
              <a:t>d</a:t>
            </a:r>
            <a:r>
              <a:rPr lang="en-US" dirty="0">
                <a:solidFill>
                  <a:srgbClr val="7030A0"/>
                </a:solidFill>
              </a:rPr>
              <a:t>y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en-US" dirty="0" smtClean="0">
                <a:solidFill>
                  <a:srgbClr val="92D050"/>
                </a:solidFill>
              </a:rPr>
              <a:t>y</a:t>
            </a:r>
            <a:r>
              <a:rPr lang="en-US" dirty="0" smtClean="0"/>
              <a:t>s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en-US" dirty="0" smtClean="0">
                <a:solidFill>
                  <a:srgbClr val="7030A0"/>
                </a:solidFill>
              </a:rPr>
              <a:t>m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667000"/>
            <a:ext cx="71628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The Muscular System</a:t>
            </a:r>
          </a:p>
        </p:txBody>
      </p:sp>
      <p:pic>
        <p:nvPicPr>
          <p:cNvPr id="2052" name="Picture 4" descr="muscular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05200"/>
            <a:ext cx="3886200" cy="280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Smooth Muscle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905000"/>
            <a:ext cx="5105400" cy="4191000"/>
          </a:xfrm>
        </p:spPr>
        <p:txBody>
          <a:bodyPr/>
          <a:lstStyle/>
          <a:p>
            <a:r>
              <a:rPr lang="en-US" sz="2800" dirty="0"/>
              <a:t>Smooth Muscle – </a:t>
            </a:r>
          </a:p>
          <a:p>
            <a:pPr lvl="2"/>
            <a:r>
              <a:rPr lang="en-US" sz="2000" dirty="0"/>
              <a:t>Muscle found in your </a:t>
            </a:r>
            <a:r>
              <a:rPr lang="en-US" sz="2000" u="sng" dirty="0"/>
              <a:t>intestines</a:t>
            </a:r>
            <a:r>
              <a:rPr lang="en-US" sz="2000" dirty="0"/>
              <a:t>, </a:t>
            </a:r>
            <a:r>
              <a:rPr lang="en-US" sz="2000" u="sng" dirty="0"/>
              <a:t>bladder</a:t>
            </a:r>
            <a:r>
              <a:rPr lang="en-US" sz="2000" dirty="0"/>
              <a:t>, </a:t>
            </a:r>
            <a:r>
              <a:rPr lang="en-US" sz="2000" u="sng" dirty="0"/>
              <a:t>blood vessels</a:t>
            </a:r>
            <a:r>
              <a:rPr lang="en-US" sz="2000" dirty="0"/>
              <a:t>, and other </a:t>
            </a:r>
            <a:r>
              <a:rPr lang="en-US" sz="2000" u="sng" dirty="0"/>
              <a:t>internal organs</a:t>
            </a:r>
            <a:r>
              <a:rPr lang="en-US" sz="2000" dirty="0"/>
              <a:t>.</a:t>
            </a:r>
          </a:p>
          <a:p>
            <a:pPr lvl="2"/>
            <a:r>
              <a:rPr lang="en-US" sz="2000" dirty="0"/>
              <a:t>They slowly </a:t>
            </a:r>
            <a:r>
              <a:rPr lang="en-US" sz="2000" u="sng" dirty="0"/>
              <a:t>contract and relax.</a:t>
            </a:r>
          </a:p>
        </p:txBody>
      </p:sp>
      <p:pic>
        <p:nvPicPr>
          <p:cNvPr id="21509" name="Picture 5" descr="smooth mus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"/>
            <a:ext cx="2085975" cy="2819400"/>
          </a:xfrm>
          <a:prstGeom prst="rect">
            <a:avLst/>
          </a:prstGeom>
          <a:noFill/>
        </p:spPr>
      </p:pic>
      <p:pic>
        <p:nvPicPr>
          <p:cNvPr id="21510" name="Picture 6" descr="Stomach"/>
          <p:cNvPicPr>
            <a:picLocks noChangeAspect="1" noChangeArrowheads="1"/>
          </p:cNvPicPr>
          <p:nvPr/>
        </p:nvPicPr>
        <p:blipFill>
          <a:blip r:embed="rId3" cstate="print"/>
          <a:srcRect t="4669"/>
          <a:stretch>
            <a:fillRect/>
          </a:stretch>
        </p:blipFill>
        <p:spPr bwMode="auto">
          <a:xfrm>
            <a:off x="6248400" y="3352800"/>
            <a:ext cx="2203450" cy="311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Mix N Match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http://www.uoguelph.ca/zoology/devobio/miller/013638fig6-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2857500" cy="1866900"/>
          </a:xfrm>
          <a:prstGeom prst="rect">
            <a:avLst/>
          </a:prstGeom>
          <a:noFill/>
        </p:spPr>
      </p:pic>
      <p:pic>
        <p:nvPicPr>
          <p:cNvPr id="7172" name="Picture 4" descr="http://clcpages.clcillinois.edu/home/bio567/pages/newtissues/Skeletal%20muscle%200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447800"/>
            <a:ext cx="2667000" cy="1905000"/>
          </a:xfrm>
          <a:prstGeom prst="rect">
            <a:avLst/>
          </a:prstGeom>
          <a:noFill/>
        </p:spPr>
      </p:pic>
      <p:pic>
        <p:nvPicPr>
          <p:cNvPr id="7174" name="Picture 6" descr="http://www.cytochemistry.net/08_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74719" y="3764281"/>
            <a:ext cx="2194561" cy="2743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38200" y="3429000"/>
            <a:ext cx="24577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Smooth Muscle</a:t>
            </a:r>
            <a:endParaRPr lang="en-US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6172200"/>
            <a:ext cx="24432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Cardiac Muscle</a:t>
            </a:r>
            <a:endParaRPr lang="en-US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05383" y="3429000"/>
            <a:ext cx="24769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Skeletal Muscle</a:t>
            </a:r>
            <a:endParaRPr lang="en-US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Working Together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order for your body to move, it requires your skeletal system and muscular system to </a:t>
            </a:r>
            <a:r>
              <a:rPr lang="en-US" sz="2800" u="sng" dirty="0"/>
              <a:t>work together</a:t>
            </a:r>
            <a:r>
              <a:rPr lang="en-US" sz="2800" dirty="0"/>
              <a:t>.  </a:t>
            </a:r>
            <a:r>
              <a:rPr lang="en-US" sz="2800" smtClean="0"/>
              <a:t>These </a:t>
            </a:r>
            <a:r>
              <a:rPr lang="en-US" sz="2800" dirty="0"/>
              <a:t>systems work together like simple machines called </a:t>
            </a:r>
            <a:r>
              <a:rPr lang="en-US" sz="2800" u="sng" dirty="0"/>
              <a:t>levers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Muscles work in </a:t>
            </a:r>
            <a:r>
              <a:rPr lang="en-US" sz="2800" u="sng" dirty="0"/>
              <a:t>pairs</a:t>
            </a:r>
            <a:r>
              <a:rPr lang="en-US" sz="2800" dirty="0"/>
              <a:t> to allow movement.  When one contracts, the other relaxes.</a:t>
            </a:r>
          </a:p>
          <a:p>
            <a:pPr lvl="2"/>
            <a:r>
              <a:rPr lang="en-US" sz="2000" dirty="0"/>
              <a:t>Biceps and triceps</a:t>
            </a:r>
          </a:p>
          <a:p>
            <a:pPr lvl="2"/>
            <a:r>
              <a:rPr lang="en-US" sz="2000" dirty="0"/>
              <a:t>Quadriceps and hamstring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muscle pai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0"/>
            <a:ext cx="469684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lifemodeler.com/LM_Manual_2007/webimages/antagFUL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Exercise </a:t>
            </a:r>
            <a:r>
              <a:rPr lang="en-US" b="1" dirty="0" smtClean="0">
                <a:solidFill>
                  <a:schemeClr val="accent1"/>
                </a:solidFill>
              </a:rPr>
              <a:t>Much</a:t>
            </a:r>
            <a:r>
              <a:rPr lang="en-US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1905000"/>
            <a:ext cx="5181600" cy="4419600"/>
          </a:xfrm>
        </p:spPr>
        <p:txBody>
          <a:bodyPr/>
          <a:lstStyle/>
          <a:p>
            <a:r>
              <a:rPr lang="en-US" sz="2800" dirty="0"/>
              <a:t>Muscles can </a:t>
            </a:r>
            <a:r>
              <a:rPr lang="en-US" sz="2800" u="sng" dirty="0"/>
              <a:t>change in size</a:t>
            </a:r>
            <a:r>
              <a:rPr lang="en-US" sz="2800" dirty="0"/>
              <a:t> over time.  A person who exercises frequently can have noticeably defined muscles compared to a person who participates in non-active pastimes such as watching TV or playing video games.</a:t>
            </a:r>
          </a:p>
        </p:txBody>
      </p:sp>
      <p:pic>
        <p:nvPicPr>
          <p:cNvPr id="28677" name="Picture 5" descr="homer simpson"/>
          <p:cNvPicPr>
            <a:picLocks noChangeAspect="1" noChangeArrowheads="1"/>
          </p:cNvPicPr>
          <p:nvPr/>
        </p:nvPicPr>
        <p:blipFill>
          <a:blip r:embed="rId2" cstate="print"/>
          <a:srcRect t="7921"/>
          <a:stretch>
            <a:fillRect/>
          </a:stretch>
        </p:blipFill>
        <p:spPr bwMode="auto">
          <a:xfrm>
            <a:off x="5867400" y="3810000"/>
            <a:ext cx="2857500" cy="2657475"/>
          </a:xfrm>
          <a:prstGeom prst="rect">
            <a:avLst/>
          </a:prstGeom>
          <a:noFill/>
        </p:spPr>
      </p:pic>
      <p:pic>
        <p:nvPicPr>
          <p:cNvPr id="28678" name="Picture 6" descr="homer-simpson-as-hulk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312988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Fun Facts About Muscles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524000"/>
            <a:ext cx="4537075" cy="4572000"/>
          </a:xfrm>
        </p:spPr>
        <p:txBody>
          <a:bodyPr/>
          <a:lstStyle/>
          <a:p>
            <a:r>
              <a:rPr lang="en-US" dirty="0" smtClean="0"/>
              <a:t>A muscle weighs more than a pound…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24000"/>
            <a:ext cx="3997325" cy="4191000"/>
          </a:xfrm>
        </p:spPr>
        <p:txBody>
          <a:bodyPr/>
          <a:lstStyle/>
          <a:p>
            <a:r>
              <a:rPr lang="en-US" dirty="0" smtClean="0"/>
              <a:t>The stronger your muscles are, the more they work, the more they work the more calories you burn!</a:t>
            </a:r>
            <a:endParaRPr lang="en-US" dirty="0"/>
          </a:p>
        </p:txBody>
      </p:sp>
      <p:pic>
        <p:nvPicPr>
          <p:cNvPr id="3074" name="Picture 2" descr="http://members.lycos.nl/tijdspiegel/pics/bodybuil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3810000" cy="3756309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4267200" y="4679081"/>
            <a:ext cx="4648200" cy="1627046"/>
          </a:xfrm>
          <a:prstGeom prst="wedgeRoundRectCallout">
            <a:avLst>
              <a:gd name="adj1" fmla="val -20400"/>
              <a:gd name="adj2" fmla="val 4660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All NFL players are considered “obese” by BMI charts – but their heavy weights comes from muscle mass.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Physiology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34755" y="1524000"/>
            <a:ext cx="8458200" cy="4191000"/>
          </a:xfrm>
        </p:spPr>
        <p:txBody>
          <a:bodyPr/>
          <a:lstStyle/>
          <a:p>
            <a:r>
              <a:rPr lang="en-US" sz="2800" dirty="0"/>
              <a:t>Your muscles need </a:t>
            </a:r>
            <a:r>
              <a:rPr lang="en-US" sz="2800" u="sng" dirty="0"/>
              <a:t>energy</a:t>
            </a:r>
            <a:r>
              <a:rPr lang="en-US" sz="2800" dirty="0"/>
              <a:t> to contract and relax. 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During </a:t>
            </a:r>
            <a:r>
              <a:rPr lang="en-US" sz="2800" dirty="0"/>
              <a:t>activity </a:t>
            </a:r>
            <a:r>
              <a:rPr lang="en-US" sz="2800" u="sng" dirty="0"/>
              <a:t>chemical energy</a:t>
            </a:r>
            <a:r>
              <a:rPr lang="en-US" sz="2800" dirty="0"/>
              <a:t> supplied by </a:t>
            </a:r>
            <a:r>
              <a:rPr lang="en-US" sz="2800" u="sng" dirty="0"/>
              <a:t>food</a:t>
            </a:r>
            <a:r>
              <a:rPr lang="en-US" sz="2800" dirty="0"/>
              <a:t> is changed into </a:t>
            </a:r>
            <a:r>
              <a:rPr lang="en-US" sz="2800" u="sng" dirty="0"/>
              <a:t>mechanical energy</a:t>
            </a:r>
            <a:r>
              <a:rPr lang="en-US" sz="2800" dirty="0"/>
              <a:t> (movement) and </a:t>
            </a:r>
            <a:r>
              <a:rPr lang="en-US" sz="2800" u="sng" dirty="0"/>
              <a:t>thermal energy</a:t>
            </a:r>
            <a:r>
              <a:rPr lang="en-US" sz="2800" dirty="0"/>
              <a:t> (heat). 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When </a:t>
            </a:r>
            <a:r>
              <a:rPr lang="en-US" sz="2800" dirty="0"/>
              <a:t>the chemical energy gets used up, the muscles become tired and need rest.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5800283"/>
            <a:ext cx="5012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Food = Energy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Muscle Diseases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7154" y="2967335"/>
            <a:ext cx="71097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2"/>
              </a:rPr>
              <a:t>Dystonia </a:t>
            </a:r>
            <a:endParaRPr lang="en-US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2"/>
              </a:rPr>
              <a:t>YouTube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/ 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3" action="ppaction://hlinkfile"/>
              </a:rPr>
              <a:t>Video Link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fovisual.info/03/img_en/008%20Muscles%20(anterior%20view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55" y="914400"/>
            <a:ext cx="700849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355" y="76200"/>
            <a:ext cx="911464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33CCCC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Around 600 </a:t>
            </a:r>
            <a:r>
              <a:rPr lang="en-US" sz="36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33CCCC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</a:t>
            </a:r>
            <a:r>
              <a:rPr lang="en-US" sz="36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33CCCC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uscles in Human Body</a:t>
            </a:r>
            <a:endParaRPr lang="en-US" sz="36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33CCCC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odahead.com/polls/001476237/human-anatomy-36180926473_xlarge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6675"/>
            <a:ext cx="5943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Muscular System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6200" y="1752600"/>
            <a:ext cx="47244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A muscle is an </a:t>
            </a:r>
            <a:r>
              <a:rPr lang="en-US" sz="2800" u="sng" dirty="0"/>
              <a:t>organ</a:t>
            </a:r>
            <a:r>
              <a:rPr lang="en-US" sz="2800" dirty="0"/>
              <a:t> that can </a:t>
            </a:r>
            <a:r>
              <a:rPr lang="en-US" sz="2800" u="sng" dirty="0"/>
              <a:t>relax, contract</a:t>
            </a:r>
            <a:r>
              <a:rPr lang="en-US" sz="2800" dirty="0"/>
              <a:t>, and provide the </a:t>
            </a:r>
            <a:r>
              <a:rPr lang="en-US" sz="2800" u="sng" dirty="0"/>
              <a:t>force to move</a:t>
            </a:r>
            <a:r>
              <a:rPr lang="en-US" sz="2800" dirty="0"/>
              <a:t> your body parts.  </a:t>
            </a:r>
            <a:r>
              <a:rPr lang="en-US" sz="2800" dirty="0" smtClean="0"/>
              <a:t>There </a:t>
            </a:r>
            <a:r>
              <a:rPr lang="en-US" sz="2800" dirty="0"/>
              <a:t>are more than </a:t>
            </a:r>
            <a:r>
              <a:rPr lang="en-US" sz="2800" u="sng" dirty="0"/>
              <a:t>600</a:t>
            </a:r>
            <a:r>
              <a:rPr lang="en-US" sz="2800" dirty="0"/>
              <a:t> muscles in the human body.  Muscles are always moving when your body is perfectly still.</a:t>
            </a:r>
          </a:p>
        </p:txBody>
      </p:sp>
      <p:pic>
        <p:nvPicPr>
          <p:cNvPr id="14340" name="Picture 4" descr="3d_model_anat_female_muscles_we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098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Voluntary vs. Involuntary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600200"/>
            <a:ext cx="8483600" cy="4525963"/>
          </a:xfrm>
        </p:spPr>
        <p:txBody>
          <a:bodyPr/>
          <a:lstStyle/>
          <a:p>
            <a:r>
              <a:rPr lang="en-US" sz="2800" dirty="0"/>
              <a:t>Muscles can be either voluntary or involuntary.</a:t>
            </a:r>
          </a:p>
          <a:p>
            <a:endParaRPr lang="en-US" sz="2800" dirty="0"/>
          </a:p>
          <a:p>
            <a:r>
              <a:rPr lang="en-US" sz="2800" dirty="0"/>
              <a:t>Voluntary Muscles – </a:t>
            </a:r>
            <a:r>
              <a:rPr lang="en-US" sz="2800" u="sng" dirty="0"/>
              <a:t>Muscles you are able to control</a:t>
            </a:r>
            <a:r>
              <a:rPr lang="en-US" sz="2800" dirty="0"/>
              <a:t>.</a:t>
            </a:r>
          </a:p>
          <a:p>
            <a:pPr lvl="2"/>
            <a:r>
              <a:rPr lang="en-US" dirty="0"/>
              <a:t>Hand, arm, leg, face</a:t>
            </a:r>
          </a:p>
          <a:p>
            <a:pPr lvl="2"/>
            <a:endParaRPr lang="en-US" sz="2000" dirty="0"/>
          </a:p>
        </p:txBody>
      </p:sp>
      <p:pic>
        <p:nvPicPr>
          <p:cNvPr id="4" name="Picture 7" descr="24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10000"/>
            <a:ext cx="3911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creationwiki.org/pool/images/c/c3/Legs_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648200"/>
            <a:ext cx="2057400" cy="2072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Voluntary vs. Involuntary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905000"/>
            <a:ext cx="8540750" cy="3810000"/>
          </a:xfrm>
        </p:spPr>
        <p:txBody>
          <a:bodyPr/>
          <a:lstStyle/>
          <a:p>
            <a:r>
              <a:rPr lang="en-US" sz="2800" dirty="0" smtClean="0"/>
              <a:t>Involuntary </a:t>
            </a:r>
            <a:r>
              <a:rPr lang="en-US" sz="2800" dirty="0"/>
              <a:t>Muscles – </a:t>
            </a:r>
            <a:r>
              <a:rPr lang="en-US" sz="2800" u="sng" dirty="0"/>
              <a:t>Muscles that you cannot control consciously</a:t>
            </a:r>
            <a:r>
              <a:rPr lang="en-US" sz="2800" dirty="0"/>
              <a:t>.</a:t>
            </a:r>
          </a:p>
          <a:p>
            <a:pPr lvl="2"/>
            <a:r>
              <a:rPr lang="en-US" sz="2000" dirty="0"/>
              <a:t>Heart, digestive system</a:t>
            </a:r>
          </a:p>
        </p:txBody>
      </p:sp>
      <p:pic>
        <p:nvPicPr>
          <p:cNvPr id="12290" name="Picture 2" descr="http://www.visualgenomics.ca/~omeruvia/videos/heartStipp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20818"/>
            <a:ext cx="3733800" cy="4038599"/>
          </a:xfrm>
          <a:prstGeom prst="rect">
            <a:avLst/>
          </a:prstGeom>
          <a:noFill/>
        </p:spPr>
      </p:pic>
      <p:pic>
        <p:nvPicPr>
          <p:cNvPr id="11266" name="Picture 2" descr="http://204.45.110.156/bin/082009/1250270750_blin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164" y="3352800"/>
            <a:ext cx="4048125" cy="28098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46837" y="6258580"/>
            <a:ext cx="40567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4" action="ppaction://hlinkfile"/>
              </a:rPr>
              <a:t>Beating Heart Surgery</a:t>
            </a:r>
            <a:endParaRPr lang="en-U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Types of Muscle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905000"/>
            <a:ext cx="8305800" cy="4191000"/>
          </a:xfrm>
        </p:spPr>
        <p:txBody>
          <a:bodyPr/>
          <a:lstStyle/>
          <a:p>
            <a:r>
              <a:rPr lang="en-US" dirty="0" smtClean="0"/>
              <a:t>YOU are made up of 3 kinds of muscles…</a:t>
            </a:r>
          </a:p>
          <a:p>
            <a:pPr lvl="1"/>
            <a:r>
              <a:rPr lang="en-US" dirty="0" smtClean="0"/>
              <a:t>Skeletal</a:t>
            </a:r>
          </a:p>
          <a:p>
            <a:pPr lvl="1"/>
            <a:r>
              <a:rPr lang="en-US" dirty="0" smtClean="0"/>
              <a:t>Cardiac	</a:t>
            </a:r>
          </a:p>
          <a:p>
            <a:pPr lvl="1"/>
            <a:r>
              <a:rPr lang="en-US" dirty="0" smtClean="0"/>
              <a:t>Smooth</a:t>
            </a:r>
            <a:endParaRPr lang="en-US" dirty="0"/>
          </a:p>
        </p:txBody>
      </p:sp>
      <p:sp>
        <p:nvSpPr>
          <p:cNvPr id="32770" name="Cloud"/>
          <p:cNvSpPr>
            <a:spLocks noChangeAspect="1" noEditPoints="1" noChangeArrowheads="1"/>
          </p:cNvSpPr>
          <p:nvPr/>
        </p:nvSpPr>
        <p:spPr bwMode="auto">
          <a:xfrm>
            <a:off x="4495800" y="3927740"/>
            <a:ext cx="4038600" cy="270642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DID YOU KNOW…</a:t>
            </a:r>
          </a:p>
          <a:p>
            <a:pPr algn="ctr"/>
            <a:endParaRPr lang="en-US" sz="2000" b="1" dirty="0">
              <a:solidFill>
                <a:schemeClr val="bg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The strongest muscle (according to size) is your tongue!</a:t>
            </a:r>
            <a:endParaRPr lang="en-US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Skeletal Muscle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1981200"/>
            <a:ext cx="4876800" cy="4191000"/>
          </a:xfrm>
        </p:spPr>
        <p:txBody>
          <a:bodyPr/>
          <a:lstStyle/>
          <a:p>
            <a:r>
              <a:rPr lang="en-US" sz="2800" dirty="0"/>
              <a:t>Skeletal Muscle – 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/>
              <a:t>Muscles that </a:t>
            </a:r>
            <a:r>
              <a:rPr lang="en-US" sz="2000" u="sng" dirty="0"/>
              <a:t>move bones</a:t>
            </a:r>
            <a:r>
              <a:rPr lang="en-US" sz="2000" dirty="0"/>
              <a:t>.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/>
              <a:t>They are the most common.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/>
              <a:t>They are attached to bone by thick bands of tissue called </a:t>
            </a:r>
            <a:r>
              <a:rPr lang="en-US" sz="2000" u="sng" dirty="0"/>
              <a:t>tendons</a:t>
            </a:r>
            <a:r>
              <a:rPr lang="en-US" sz="2000" dirty="0" smtClean="0"/>
              <a:t>.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 smtClean="0"/>
              <a:t>Skeletal muscles are </a:t>
            </a:r>
            <a:r>
              <a:rPr lang="en-US" sz="2000" u="sng" dirty="0" smtClean="0"/>
              <a:t>striated.</a:t>
            </a:r>
            <a:endParaRPr lang="en-US" sz="2000" u="sng" dirty="0"/>
          </a:p>
          <a:p>
            <a:pPr lvl="2">
              <a:buFont typeface="Courier New" pitchFamily="49" charset="0"/>
              <a:buChar char="o"/>
            </a:pPr>
            <a:r>
              <a:rPr lang="en-US" sz="2000" dirty="0"/>
              <a:t>They contract </a:t>
            </a:r>
            <a:r>
              <a:rPr lang="en-US" sz="2000" u="sng" dirty="0"/>
              <a:t>quickly and tire more easily</a:t>
            </a:r>
            <a:r>
              <a:rPr lang="en-US" sz="2000" dirty="0"/>
              <a:t> than involuntary muscle.</a:t>
            </a:r>
          </a:p>
        </p:txBody>
      </p:sp>
      <p:pic>
        <p:nvPicPr>
          <p:cNvPr id="17413" name="Picture 5" descr="Skeletal%20muscle%200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078" y="381000"/>
            <a:ext cx="3243922" cy="2432942"/>
          </a:xfrm>
          <a:prstGeom prst="rect">
            <a:avLst/>
          </a:prstGeom>
          <a:noFill/>
        </p:spPr>
      </p:pic>
      <p:pic>
        <p:nvPicPr>
          <p:cNvPr id="17414" name="Picture 6" descr="Skeletal Muscle"/>
          <p:cNvPicPr>
            <a:picLocks noChangeAspect="1" noChangeArrowheads="1"/>
          </p:cNvPicPr>
          <p:nvPr/>
        </p:nvPicPr>
        <p:blipFill>
          <a:blip r:embed="rId3" cstate="print"/>
          <a:srcRect l="6282" t="5246" r="14136" b="2951"/>
          <a:stretch>
            <a:fillRect/>
          </a:stretch>
        </p:blipFill>
        <p:spPr bwMode="auto">
          <a:xfrm>
            <a:off x="5519078" y="3276600"/>
            <a:ext cx="3243922" cy="298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Cardiac Muscle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0873" y="1600200"/>
            <a:ext cx="5848927" cy="4495800"/>
          </a:xfrm>
        </p:spPr>
        <p:txBody>
          <a:bodyPr/>
          <a:lstStyle/>
          <a:p>
            <a:r>
              <a:rPr lang="en-US" sz="2800" dirty="0"/>
              <a:t>Cardiac Muscle – </a:t>
            </a:r>
          </a:p>
          <a:p>
            <a:pPr lvl="2"/>
            <a:r>
              <a:rPr lang="en-US" sz="2000" dirty="0"/>
              <a:t>Muscle found only in the </a:t>
            </a:r>
            <a:r>
              <a:rPr lang="en-US" sz="2000" u="sng" dirty="0"/>
              <a:t>heart</a:t>
            </a:r>
            <a:r>
              <a:rPr lang="en-US" sz="2000" dirty="0"/>
              <a:t>.</a:t>
            </a:r>
          </a:p>
          <a:p>
            <a:pPr lvl="2"/>
            <a:r>
              <a:rPr lang="en-US" sz="2000" dirty="0"/>
              <a:t>Contracts about </a:t>
            </a:r>
            <a:r>
              <a:rPr lang="en-US" sz="2000" u="sng" dirty="0"/>
              <a:t>70 times per minute</a:t>
            </a:r>
            <a:r>
              <a:rPr lang="en-US" sz="2000" dirty="0"/>
              <a:t> everyday of your life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Cardiac muscle has striated bands.</a:t>
            </a:r>
            <a:endParaRPr lang="en-US" sz="2000" dirty="0"/>
          </a:p>
        </p:txBody>
      </p:sp>
      <p:pic>
        <p:nvPicPr>
          <p:cNvPr id="19461" name="Picture 5" descr="cardiac mus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838200"/>
            <a:ext cx="2268538" cy="2514600"/>
          </a:xfrm>
          <a:prstGeom prst="rect">
            <a:avLst/>
          </a:prstGeom>
          <a:noFill/>
        </p:spPr>
      </p:pic>
      <p:pic>
        <p:nvPicPr>
          <p:cNvPr id="19462" name="Picture 6" descr="heart muscle"/>
          <p:cNvPicPr>
            <a:picLocks noChangeAspect="1" noChangeArrowheads="1"/>
          </p:cNvPicPr>
          <p:nvPr/>
        </p:nvPicPr>
        <p:blipFill>
          <a:blip r:embed="rId3" cstate="print"/>
          <a:srcRect b="10417"/>
          <a:stretch>
            <a:fillRect/>
          </a:stretch>
        </p:blipFill>
        <p:spPr bwMode="auto">
          <a:xfrm>
            <a:off x="6096000" y="3684851"/>
            <a:ext cx="2331913" cy="2228273"/>
          </a:xfrm>
          <a:prstGeom prst="rect">
            <a:avLst/>
          </a:prstGeom>
          <a:noFill/>
        </p:spPr>
      </p:pic>
      <p:pic>
        <p:nvPicPr>
          <p:cNvPr id="8194" name="Picture 2" descr="http://library.thinkquest.org/2935/Natures_Best/Nat_Best_High_Level/Circulatory_Net_Pages/Circulatory_Graphics/Heart.moov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684851"/>
            <a:ext cx="2799113" cy="299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908</TotalTime>
  <Words>453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Human Body Systems</vt:lpstr>
      <vt:lpstr>PowerPoint Presentation</vt:lpstr>
      <vt:lpstr>PowerPoint Presentation</vt:lpstr>
      <vt:lpstr>The Muscular System</vt:lpstr>
      <vt:lpstr>Voluntary vs. Involuntary</vt:lpstr>
      <vt:lpstr>Voluntary vs. Involuntary</vt:lpstr>
      <vt:lpstr>Types of Muscle</vt:lpstr>
      <vt:lpstr>Skeletal Muscle</vt:lpstr>
      <vt:lpstr>Cardiac Muscle</vt:lpstr>
      <vt:lpstr>Smooth Muscle</vt:lpstr>
      <vt:lpstr>Mix N Match</vt:lpstr>
      <vt:lpstr>Working Together</vt:lpstr>
      <vt:lpstr>PowerPoint Presentation</vt:lpstr>
      <vt:lpstr>Exercise Much?</vt:lpstr>
      <vt:lpstr>Fun Facts About Muscles</vt:lpstr>
      <vt:lpstr>Physiology</vt:lpstr>
      <vt:lpstr>Muscle Diseases</vt:lpstr>
    </vt:vector>
  </TitlesOfParts>
  <Company>holley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Body Systems Unit</dc:title>
  <dc:creator>Kristen Smith</dc:creator>
  <cp:lastModifiedBy>Kristen Smith</cp:lastModifiedBy>
  <cp:revision>56</cp:revision>
  <dcterms:created xsi:type="dcterms:W3CDTF">2008-09-19T12:05:30Z</dcterms:created>
  <dcterms:modified xsi:type="dcterms:W3CDTF">2013-05-10T19:05:33Z</dcterms:modified>
</cp:coreProperties>
</file>