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8"/>
  </p:notesMasterIdLst>
  <p:sldIdLst>
    <p:sldId id="256" r:id="rId2"/>
    <p:sldId id="268" r:id="rId3"/>
    <p:sldId id="257" r:id="rId4"/>
    <p:sldId id="304" r:id="rId5"/>
    <p:sldId id="259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0" r:id="rId29"/>
    <p:sldId id="261" r:id="rId30"/>
    <p:sldId id="262" r:id="rId31"/>
    <p:sldId id="263" r:id="rId32"/>
    <p:sldId id="291" r:id="rId33"/>
    <p:sldId id="292" r:id="rId34"/>
    <p:sldId id="293" r:id="rId35"/>
    <p:sldId id="303" r:id="rId36"/>
    <p:sldId id="300" r:id="rId37"/>
    <p:sldId id="301" r:id="rId38"/>
    <p:sldId id="302" r:id="rId39"/>
    <p:sldId id="305" r:id="rId40"/>
    <p:sldId id="264" r:id="rId41"/>
    <p:sldId id="294" r:id="rId42"/>
    <p:sldId id="266" r:id="rId43"/>
    <p:sldId id="297" r:id="rId44"/>
    <p:sldId id="298" r:id="rId45"/>
    <p:sldId id="306" r:id="rId46"/>
    <p:sldId id="29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0496-2CAB-4476-851A-B9C17432B9E6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DA000-283A-4E2A-BCFE-BC9905622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20EACD-C2D2-4F8A-9346-8C3228CCF42A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A99-1491-4183-8E0F-8951D9853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9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F28-F8A3-4187-BFAB-5D6ED6B49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76B4-EE96-42B5-BC61-85D805B81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95A59E-B46B-4556-A605-8F0BEEF7D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BD7F-D045-4023-9098-2488FB5C0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C786-0820-47B4-8B29-0A3439C45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574A-E6B7-4809-9888-C17602752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4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BE3F-7B65-4662-ACCB-13BD2E3F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5F7B-362C-4F17-A499-A53DE671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3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2909-0FF6-44B4-9FA1-BD3EF7F77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BB412-EDBC-4C92-B3FF-D5AB752F7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6F1B3-9EE3-42F1-B651-CC086AFF7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5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A5CE-F823-4ADA-90C2-ADBA55424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endocytosis&amp;source=images&amp;cd=&amp;cad=rja&amp;docid=aaw9aWdYHDsupM&amp;tbnid=4qlYPjH86W5jBM:&amp;ved=0CAUQjRw&amp;url=http://www.biologycorner.com/bio1/notes_active_transport.html&amp;ei=6n11UYaKG83lqQG2i4GoCg&amp;bvm=bv.45512109,d.aWM&amp;psig=AFQjCNFufLvQsuZIWh6KmoXxgZssqu8mpg&amp;ust=136674081656544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2NKhqT4MS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Videos/Videos/Digestion/Brainiac%20-%20Dr.%20Bun%20-%20Stomach%20Acides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7Eu9SOXCFuWjJM&amp;tbnid=W1XZxk92QiSOwM:&amp;ved=0CAgQjRwwADgN&amp;url=http://www.studyblue.com/notes/note/n/digestive-system-part-2/deck/4577304&amp;ei=H3d2UdjwE8KQrgG47YGoAg&amp;psig=AFQjCNGH6VRRhPAPret-PGQMDgfrclc6kw&amp;ust=136680463938008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source=images&amp;cd=&amp;cad=rja&amp;docid=v-yE4Q3-QxJ04M&amp;tbnid=Dsq9iw90qvAXxM:&amp;ved=0CAgQjRwwAA&amp;url=http://www.drdavidkloss.com/services_Gall_Bladder_Surgery.php&amp;ei=TheWUZaGJojprAGd6YGoDA&amp;psig=AFQjCNFTNWzh8aEPj8aOpEEoBUISuY5I3Q&amp;ust=136887726267295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bin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source=images&amp;cd=&amp;cad=rja&amp;docid=zkXJ9V7i9nyuLM&amp;tbnid=t8ywIOsIIm7PiM:&amp;ved=0CAgQjRwwAA&amp;url=http://gifrific.com/antelope-chewing-hq/&amp;ei=Pn51UZfUDMaKrAHDrIHwCw&amp;psig=AFQjCNFvgfJQMu1xSTritgpDI-sGaqtkWg&amp;ust=1366740926250803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hyperlink" Target="http://www.google.com/url?sa=i&amp;source=images&amp;cd=&amp;cad=rja&amp;docid=Xo7qj-kddXUpaM&amp;tbnid=Hh9D11LLF18ZXM:&amp;ved=0CAgQjRwwAA&amp;url=http://dentsectortv.wordpress.com/category/dentistry-and-internet/&amp;ei=Q351UaeDE42oqQHj8YGoAw&amp;psig=AFQjCNGOgzWu_U4sS8OqhMOKFVMI4WpXug&amp;ust=1366740931363443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Mk7LctYLXOty3M&amp;tbnid=ePhjbHxRa-QNIM:&amp;ved=0CAgQjRwwADge&amp;url=http://www.laparoscopy.net/appy/appy6.htm&amp;ei=theWUbzUNdKCrQGjiIHABg&amp;psig=AFQjCNHJfjUKwtUw2wzoO6Cd_6JxdHZZgg&amp;ust=136887736691466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/Human%20Anatomy/Digestion/The%20Journey%20of%20Digestive%20System.wmv" TargetMode="External"/><Relationship Id="rId2" Type="http://schemas.openxmlformats.org/officeDocument/2006/relationships/hyperlink" Target="http://www.youtube.com/watch?v=e3O1AdlC8bI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source=images&amp;cd=&amp;cad=rja&amp;docid=4m_T_bYvhGUC2M&amp;tbnid=zPf_xim9mc6CQM:&amp;ved=0CAgQjRwwADgJ&amp;url=http://www.diabetescare.net/content_detail.asp?id=446263&amp;ei=a391UbqLMcqFrAHQhICgAg&amp;psig=AFQjCNFpIB096v9UEColNSRL6w56QxLITA&amp;ust=13667412278545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source=images&amp;cd=&amp;cad=rja&amp;docid=_I41KNF3ekNjkM&amp;tbnid=QB9KoErFxgeHfM:&amp;ved=0CAgQjRwwAA&amp;url=http://news.vanderbilt.edu/2012/09/enzyme-counters-stomach-acid/&amp;ei=j391UbSeF5TRqAG89oGwBw&amp;psig=AFQjCNH6p3yt2MW9Nzjahn-5V0zS0BBUuA&amp;ust=13667412634344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7367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C9900"/>
                </a:solidFill>
                <a:latin typeface="Cooper Black" pitchFamily="18" charset="0"/>
              </a:rPr>
              <a:t>H</a:t>
            </a:r>
            <a:r>
              <a:rPr lang="en-US" sz="5400" dirty="0">
                <a:solidFill>
                  <a:schemeClr val="accent1"/>
                </a:solidFill>
                <a:latin typeface="Cooper Black" pitchFamily="18" charset="0"/>
              </a:rPr>
              <a:t>u</a:t>
            </a:r>
            <a:r>
              <a:rPr lang="en-US" sz="5400" dirty="0">
                <a:solidFill>
                  <a:schemeClr val="accent2"/>
                </a:solidFill>
                <a:latin typeface="Cooper Black" pitchFamily="18" charset="0"/>
              </a:rPr>
              <a:t>m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a</a:t>
            </a:r>
            <a:r>
              <a:rPr lang="en-US" sz="5400" dirty="0">
                <a:solidFill>
                  <a:srgbClr val="7030A0"/>
                </a:solidFill>
                <a:latin typeface="Cooper Black" pitchFamily="18" charset="0"/>
              </a:rPr>
              <a:t>n </a:t>
            </a:r>
            <a:r>
              <a:rPr lang="en-US" sz="5400" dirty="0">
                <a:solidFill>
                  <a:schemeClr val="accent3"/>
                </a:solidFill>
                <a:latin typeface="Cooper Black" pitchFamily="18" charset="0"/>
              </a:rPr>
              <a:t>B</a:t>
            </a:r>
            <a:r>
              <a:rPr lang="en-US" sz="5400" dirty="0">
                <a:solidFill>
                  <a:srgbClr val="7030A0"/>
                </a:solidFill>
                <a:latin typeface="Cooper Black" pitchFamily="18" charset="0"/>
              </a:rPr>
              <a:t>o</a:t>
            </a:r>
            <a:r>
              <a:rPr lang="en-US" sz="5400" dirty="0">
                <a:solidFill>
                  <a:schemeClr val="accent1"/>
                </a:solidFill>
                <a:latin typeface="Cooper Black" pitchFamily="18" charset="0"/>
              </a:rPr>
              <a:t>d</a:t>
            </a:r>
            <a:r>
              <a:rPr lang="en-US" sz="5400" dirty="0">
                <a:solidFill>
                  <a:schemeClr val="accent6"/>
                </a:solidFill>
                <a:latin typeface="Cooper Black" pitchFamily="18" charset="0"/>
              </a:rPr>
              <a:t>y</a:t>
            </a:r>
            <a:r>
              <a:rPr lang="en-US" sz="5400" dirty="0">
                <a:solidFill>
                  <a:srgbClr val="7030A0"/>
                </a:solidFill>
                <a:latin typeface="Cooper Black" pitchFamily="18" charset="0"/>
              </a:rPr>
              <a:t> 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Cooper Black" pitchFamily="18" charset="0"/>
              </a:rPr>
              <a:t>S</a:t>
            </a:r>
            <a:r>
              <a:rPr lang="en-US" sz="5400" dirty="0">
                <a:solidFill>
                  <a:srgbClr val="7030A0"/>
                </a:solidFill>
                <a:latin typeface="Cooper Black" pitchFamily="18" charset="0"/>
              </a:rPr>
              <a:t>y</a:t>
            </a:r>
            <a:r>
              <a:rPr lang="en-US" sz="5400" dirty="0">
                <a:solidFill>
                  <a:schemeClr val="accent1"/>
                </a:solidFill>
                <a:latin typeface="Cooper Black" pitchFamily="18" charset="0"/>
              </a:rPr>
              <a:t>s</a:t>
            </a:r>
            <a:r>
              <a:rPr lang="en-US" sz="5400" dirty="0">
                <a:solidFill>
                  <a:schemeClr val="accent6"/>
                </a:solidFill>
                <a:latin typeface="Cooper Black" pitchFamily="18" charset="0"/>
              </a:rPr>
              <a:t>t</a:t>
            </a:r>
            <a:r>
              <a:rPr lang="en-US" sz="5400" dirty="0">
                <a:solidFill>
                  <a:schemeClr val="accent3"/>
                </a:solidFill>
                <a:latin typeface="Cooper Black" pitchFamily="18" charset="0"/>
              </a:rPr>
              <a:t>e</a:t>
            </a:r>
            <a:r>
              <a:rPr lang="en-US" sz="5400" dirty="0">
                <a:solidFill>
                  <a:srgbClr val="CC9900"/>
                </a:solidFill>
                <a:latin typeface="Cooper Black" pitchFamily="18" charset="0"/>
              </a:rPr>
              <a:t>m</a:t>
            </a:r>
            <a:r>
              <a:rPr lang="en-US" sz="5400" dirty="0">
                <a:solidFill>
                  <a:schemeClr val="accent2"/>
                </a:solidFill>
                <a:latin typeface="Cooper Black" pitchFamily="18" charset="0"/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828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Cooper Black" pitchFamily="18" charset="0"/>
              </a:rPr>
              <a:t>The Digestive System</a:t>
            </a:r>
          </a:p>
        </p:txBody>
      </p:sp>
      <p:pic>
        <p:nvPicPr>
          <p:cNvPr id="50178" name="Picture 2" descr="http://poster.4teachers.org/imgFileWizard/77667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14600"/>
            <a:ext cx="3505200" cy="41979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17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18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19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20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21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22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3323" name="Picture 11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876800"/>
            <a:ext cx="752475" cy="6778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  <p:pic>
        <p:nvPicPr>
          <p:cNvPr id="12293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2294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2295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2296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2297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2298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2299" name="Picture 11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876800"/>
            <a:ext cx="752475" cy="6778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1270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1271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1272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1273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1274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1275" name="Picture 11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0"/>
            <a:ext cx="752475" cy="677863"/>
          </a:xfrm>
          <a:prstGeom prst="rect">
            <a:avLst/>
          </a:prstGeom>
          <a:noFill/>
        </p:spPr>
      </p:pic>
      <p:pic>
        <p:nvPicPr>
          <p:cNvPr id="11276" name="Picture 12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7413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7414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7415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7416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7417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7418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86200"/>
            <a:ext cx="752475" cy="677863"/>
          </a:xfrm>
          <a:prstGeom prst="rect">
            <a:avLst/>
          </a:prstGeom>
          <a:noFill/>
        </p:spPr>
      </p:pic>
      <p:pic>
        <p:nvPicPr>
          <p:cNvPr id="17419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0485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0486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0487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0488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0489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0490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86200"/>
            <a:ext cx="752475" cy="677863"/>
          </a:xfrm>
          <a:prstGeom prst="rect">
            <a:avLst/>
          </a:prstGeom>
          <a:noFill/>
        </p:spPr>
      </p:pic>
      <p:pic>
        <p:nvPicPr>
          <p:cNvPr id="20491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9461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9462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9463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9464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9465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9466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962400"/>
            <a:ext cx="752475" cy="677863"/>
          </a:xfrm>
          <a:prstGeom prst="rect">
            <a:avLst/>
          </a:prstGeom>
          <a:noFill/>
        </p:spPr>
      </p:pic>
      <p:pic>
        <p:nvPicPr>
          <p:cNvPr id="19467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8437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8438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8439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8440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8441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8442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19600"/>
            <a:ext cx="752475" cy="677863"/>
          </a:xfrm>
          <a:prstGeom prst="rect">
            <a:avLst/>
          </a:prstGeom>
          <a:noFill/>
        </p:spPr>
      </p:pic>
      <p:pic>
        <p:nvPicPr>
          <p:cNvPr id="18443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1509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1510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1511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1512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1513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1514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76800"/>
            <a:ext cx="752475" cy="677863"/>
          </a:xfrm>
          <a:prstGeom prst="rect">
            <a:avLst/>
          </a:prstGeom>
          <a:noFill/>
        </p:spPr>
      </p:pic>
      <p:pic>
        <p:nvPicPr>
          <p:cNvPr id="21515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257800"/>
            <a:ext cx="1219200" cy="1054100"/>
          </a:xfrm>
          <a:prstGeom prst="rect">
            <a:avLst/>
          </a:prstGeom>
          <a:noFill/>
        </p:spPr>
      </p:pic>
      <p:pic>
        <p:nvPicPr>
          <p:cNvPr id="25605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5606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5607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5608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5609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5610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76800"/>
            <a:ext cx="752475" cy="677863"/>
          </a:xfrm>
          <a:prstGeom prst="rect">
            <a:avLst/>
          </a:prstGeom>
          <a:noFill/>
        </p:spPr>
      </p:pic>
      <p:pic>
        <p:nvPicPr>
          <p:cNvPr id="25611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23556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23557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3558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3559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3560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3561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3562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76800"/>
            <a:ext cx="752475" cy="677863"/>
          </a:xfrm>
          <a:prstGeom prst="rect">
            <a:avLst/>
          </a:prstGeom>
          <a:noFill/>
        </p:spPr>
      </p:pic>
      <p:pic>
        <p:nvPicPr>
          <p:cNvPr id="23563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hark2_384_39051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848600" cy="5661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26628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26629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6630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6631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6632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6633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6634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752475" cy="677863"/>
          </a:xfrm>
          <a:prstGeom prst="rect">
            <a:avLst/>
          </a:prstGeom>
          <a:noFill/>
        </p:spPr>
      </p:pic>
      <p:pic>
        <p:nvPicPr>
          <p:cNvPr id="26635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27652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27653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7654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7655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7656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7657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7658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33800"/>
            <a:ext cx="752475" cy="677863"/>
          </a:xfrm>
          <a:prstGeom prst="rect">
            <a:avLst/>
          </a:prstGeom>
          <a:noFill/>
        </p:spPr>
      </p:pic>
      <p:pic>
        <p:nvPicPr>
          <p:cNvPr id="27659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28676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28677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8678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8679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8680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8681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8682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733800"/>
            <a:ext cx="752475" cy="677863"/>
          </a:xfrm>
          <a:prstGeom prst="rect">
            <a:avLst/>
          </a:prstGeom>
          <a:noFill/>
        </p:spPr>
      </p:pic>
      <p:pic>
        <p:nvPicPr>
          <p:cNvPr id="28683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29700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29701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9702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9703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9704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9705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29706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752475" cy="677863"/>
          </a:xfrm>
          <a:prstGeom prst="rect">
            <a:avLst/>
          </a:prstGeom>
          <a:noFill/>
        </p:spPr>
      </p:pic>
      <p:pic>
        <p:nvPicPr>
          <p:cNvPr id="29707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30724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30725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0726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0727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0728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0729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0730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752475" cy="677863"/>
          </a:xfrm>
          <a:prstGeom prst="rect">
            <a:avLst/>
          </a:prstGeom>
          <a:noFill/>
        </p:spPr>
      </p:pic>
      <p:pic>
        <p:nvPicPr>
          <p:cNvPr id="30731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31748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31749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1750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1751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1752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1753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1754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752475" cy="677863"/>
          </a:xfrm>
          <a:prstGeom prst="rect">
            <a:avLst/>
          </a:prstGeom>
          <a:noFill/>
        </p:spPr>
      </p:pic>
      <p:pic>
        <p:nvPicPr>
          <p:cNvPr id="31755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33796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33797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3798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3799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3800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3801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3802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752475" cy="677863"/>
          </a:xfrm>
          <a:prstGeom prst="rect">
            <a:avLst/>
          </a:prstGeom>
          <a:noFill/>
        </p:spPr>
      </p:pic>
      <p:pic>
        <p:nvPicPr>
          <p:cNvPr id="33803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32772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1219200" cy="1054100"/>
          </a:xfrm>
          <a:prstGeom prst="rect">
            <a:avLst/>
          </a:prstGeom>
          <a:noFill/>
        </p:spPr>
      </p:pic>
      <p:pic>
        <p:nvPicPr>
          <p:cNvPr id="32773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1219200" cy="1054100"/>
          </a:xfrm>
          <a:prstGeom prst="rect">
            <a:avLst/>
          </a:prstGeom>
          <a:noFill/>
        </p:spPr>
      </p:pic>
      <p:pic>
        <p:nvPicPr>
          <p:cNvPr id="32774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2775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2776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2777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32778" name="Picture 10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76800"/>
            <a:ext cx="752475" cy="677863"/>
          </a:xfrm>
          <a:prstGeom prst="rect">
            <a:avLst/>
          </a:prstGeom>
          <a:noFill/>
        </p:spPr>
      </p:pic>
      <p:pic>
        <p:nvPicPr>
          <p:cNvPr id="32779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33800"/>
            <a:ext cx="1219200" cy="1054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Organs</a:t>
            </a:r>
            <a:endParaRPr lang="en-US" dirty="0"/>
          </a:p>
        </p:txBody>
      </p:sp>
      <p:pic>
        <p:nvPicPr>
          <p:cNvPr id="24581" name="Picture 5" descr="Digestive System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5791200" cy="530860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Mouth</a:t>
            </a: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95800" cy="4495800"/>
          </a:xfrm>
        </p:spPr>
        <p:txBody>
          <a:bodyPr/>
          <a:lstStyle/>
          <a:p>
            <a:r>
              <a:rPr lang="en-US" sz="2800" u="sng" dirty="0"/>
              <a:t>Mechanical and chemical</a:t>
            </a:r>
            <a:r>
              <a:rPr lang="en-US" sz="2800" dirty="0"/>
              <a:t> digestion begin in the mouth.</a:t>
            </a:r>
          </a:p>
        </p:txBody>
      </p:sp>
      <p:pic>
        <p:nvPicPr>
          <p:cNvPr id="26630" name="Picture 6" descr="Mou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Digestion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41437"/>
            <a:ext cx="8839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process that </a:t>
            </a:r>
            <a:r>
              <a:rPr lang="en-US" sz="2800" u="sng" dirty="0"/>
              <a:t>breaks down food</a:t>
            </a:r>
            <a:r>
              <a:rPr lang="en-US" sz="2800" dirty="0"/>
              <a:t> into small molecules so that they can be </a:t>
            </a:r>
            <a:r>
              <a:rPr lang="en-US" sz="2800" u="sng" dirty="0"/>
              <a:t>absorbed</a:t>
            </a:r>
            <a:r>
              <a:rPr lang="en-US" sz="2800" dirty="0"/>
              <a:t> and moved into the blood.  </a:t>
            </a:r>
          </a:p>
          <a:p>
            <a:endParaRPr lang="en-US" sz="2800" dirty="0"/>
          </a:p>
          <a:p>
            <a:r>
              <a:rPr lang="en-US" sz="2800" dirty="0"/>
              <a:t>From the blood, food molecules are transported across the </a:t>
            </a:r>
            <a:r>
              <a:rPr lang="en-US" sz="2800" u="sng" dirty="0"/>
              <a:t>cell membrane</a:t>
            </a:r>
            <a:r>
              <a:rPr lang="en-US" sz="2800" dirty="0"/>
              <a:t> to be used by the cell.  </a:t>
            </a:r>
          </a:p>
          <a:p>
            <a:endParaRPr lang="en-US" sz="2800" dirty="0"/>
          </a:p>
          <a:p>
            <a:r>
              <a:rPr lang="en-US" sz="2800" dirty="0"/>
              <a:t>Unused molecules pass out your body as </a:t>
            </a:r>
            <a:r>
              <a:rPr lang="en-US" sz="2800" u="sng" dirty="0"/>
              <a:t>wastes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http://www.biologycorner.com/resources/endocytosi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4953000"/>
            <a:ext cx="5638800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0/0f/Peristalsis.gif/180px-Peristals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048124"/>
            <a:ext cx="1714500" cy="2809876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Esophagus</a:t>
            </a: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876800" cy="4495800"/>
          </a:xfrm>
        </p:spPr>
        <p:txBody>
          <a:bodyPr/>
          <a:lstStyle/>
          <a:p>
            <a:r>
              <a:rPr lang="en-US" sz="2800" u="sng" dirty="0"/>
              <a:t>Muscular tube</a:t>
            </a:r>
            <a:r>
              <a:rPr lang="en-US" sz="2800" dirty="0"/>
              <a:t> that connects the mouth to the </a:t>
            </a:r>
            <a:r>
              <a:rPr lang="en-US" sz="2800" dirty="0" smtClean="0"/>
              <a:t>stomach.</a:t>
            </a:r>
          </a:p>
          <a:p>
            <a:pPr lvl="1"/>
            <a:r>
              <a:rPr lang="en-US" u="sng" dirty="0" smtClean="0"/>
              <a:t>Epiglottis</a:t>
            </a:r>
            <a:r>
              <a:rPr lang="en-US" dirty="0" smtClean="0"/>
              <a:t> </a:t>
            </a:r>
            <a:r>
              <a:rPr lang="en-US" dirty="0"/>
              <a:t>– covers windpipe so food cannot </a:t>
            </a:r>
            <a:r>
              <a:rPr lang="en-US" dirty="0" smtClean="0"/>
              <a:t>enter.</a:t>
            </a:r>
          </a:p>
          <a:p>
            <a:pPr lvl="1"/>
            <a:r>
              <a:rPr lang="en-US" dirty="0" smtClean="0"/>
              <a:t>Smooth </a:t>
            </a:r>
            <a:r>
              <a:rPr lang="en-US" dirty="0"/>
              <a:t>muscles squeeze to move food – </a:t>
            </a:r>
            <a:r>
              <a:rPr lang="en-US" u="sng" dirty="0"/>
              <a:t>peristalsis</a:t>
            </a:r>
            <a:r>
              <a:rPr lang="en-US" dirty="0"/>
              <a:t>.</a:t>
            </a:r>
          </a:p>
        </p:txBody>
      </p:sp>
      <p:pic>
        <p:nvPicPr>
          <p:cNvPr id="19458" name="Picture 2" descr="http://greenfield.fortunecity.com/rattler/46/images/swall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714750" cy="3048001"/>
          </a:xfrm>
          <a:prstGeom prst="rect">
            <a:avLst/>
          </a:prstGeom>
          <a:noFill/>
        </p:spPr>
      </p:pic>
      <p:grpSp>
        <p:nvGrpSpPr>
          <p:cNvPr id="5" name="SMARTInkShape-Group1"/>
          <p:cNvGrpSpPr/>
          <p:nvPr/>
        </p:nvGrpSpPr>
        <p:grpSpPr>
          <a:xfrm>
            <a:off x="6965156" y="3707606"/>
            <a:ext cx="514351" cy="514351"/>
            <a:chOff x="6965156" y="3707606"/>
            <a:chExt cx="514351" cy="514351"/>
          </a:xfrm>
        </p:grpSpPr>
        <p:sp>
          <p:nvSpPr>
            <p:cNvPr id="3" name="SMARTInkShape-1"/>
            <p:cNvSpPr/>
            <p:nvPr/>
          </p:nvSpPr>
          <p:spPr>
            <a:xfrm>
              <a:off x="7322369" y="3707606"/>
              <a:ext cx="157138" cy="514351"/>
            </a:xfrm>
            <a:custGeom>
              <a:avLst/>
              <a:gdLst/>
              <a:ahLst/>
              <a:cxnLst/>
              <a:rect l="0" t="0" r="0" b="0"/>
              <a:pathLst>
                <a:path w="157138" h="514351">
                  <a:moveTo>
                    <a:pt x="7119" y="0"/>
                  </a:moveTo>
                  <a:lnTo>
                    <a:pt x="269" y="6850"/>
                  </a:lnTo>
                  <a:lnTo>
                    <a:pt x="0" y="13269"/>
                  </a:lnTo>
                  <a:lnTo>
                    <a:pt x="10911" y="46359"/>
                  </a:lnTo>
                  <a:lnTo>
                    <a:pt x="25727" y="79042"/>
                  </a:lnTo>
                  <a:lnTo>
                    <a:pt x="37157" y="113073"/>
                  </a:lnTo>
                  <a:lnTo>
                    <a:pt x="39050" y="115863"/>
                  </a:lnTo>
                  <a:lnTo>
                    <a:pt x="41715" y="127375"/>
                  </a:lnTo>
                  <a:lnTo>
                    <a:pt x="43409" y="139784"/>
                  </a:lnTo>
                  <a:lnTo>
                    <a:pt x="47681" y="148221"/>
                  </a:lnTo>
                  <a:lnTo>
                    <a:pt x="50093" y="159629"/>
                  </a:lnTo>
                  <a:lnTo>
                    <a:pt x="54689" y="169182"/>
                  </a:lnTo>
                  <a:lnTo>
                    <a:pt x="61971" y="202340"/>
                  </a:lnTo>
                  <a:lnTo>
                    <a:pt x="66251" y="226967"/>
                  </a:lnTo>
                  <a:lnTo>
                    <a:pt x="69118" y="233431"/>
                  </a:lnTo>
                  <a:lnTo>
                    <a:pt x="71353" y="266632"/>
                  </a:lnTo>
                  <a:lnTo>
                    <a:pt x="72188" y="276293"/>
                  </a:lnTo>
                  <a:lnTo>
                    <a:pt x="77892" y="296931"/>
                  </a:lnTo>
                  <a:lnTo>
                    <a:pt x="79153" y="305379"/>
                  </a:lnTo>
                  <a:lnTo>
                    <a:pt x="87363" y="328159"/>
                  </a:lnTo>
                  <a:lnTo>
                    <a:pt x="89190" y="330691"/>
                  </a:lnTo>
                  <a:lnTo>
                    <a:pt x="91220" y="337739"/>
                  </a:lnTo>
                  <a:lnTo>
                    <a:pt x="92916" y="345369"/>
                  </a:lnTo>
                  <a:lnTo>
                    <a:pt x="98356" y="356735"/>
                  </a:lnTo>
                  <a:lnTo>
                    <a:pt x="106450" y="390652"/>
                  </a:lnTo>
                  <a:lnTo>
                    <a:pt x="107119" y="423456"/>
                  </a:lnTo>
                  <a:lnTo>
                    <a:pt x="107919" y="431090"/>
                  </a:lnTo>
                  <a:lnTo>
                    <a:pt x="113281" y="444991"/>
                  </a:lnTo>
                  <a:lnTo>
                    <a:pt x="115063" y="476249"/>
                  </a:lnTo>
                  <a:lnTo>
                    <a:pt x="119928" y="485775"/>
                  </a:lnTo>
                  <a:lnTo>
                    <a:pt x="121419" y="507204"/>
                  </a:lnTo>
                  <a:lnTo>
                    <a:pt x="121419" y="503413"/>
                  </a:lnTo>
                  <a:lnTo>
                    <a:pt x="120625" y="502297"/>
                  </a:lnTo>
                  <a:lnTo>
                    <a:pt x="119302" y="501552"/>
                  </a:lnTo>
                  <a:lnTo>
                    <a:pt x="115268" y="500357"/>
                  </a:lnTo>
                  <a:lnTo>
                    <a:pt x="114716" y="498077"/>
                  </a:lnTo>
                  <a:lnTo>
                    <a:pt x="114569" y="496358"/>
                  </a:lnTo>
                  <a:lnTo>
                    <a:pt x="113677" y="495211"/>
                  </a:lnTo>
                  <a:lnTo>
                    <a:pt x="110570" y="493938"/>
                  </a:lnTo>
                  <a:lnTo>
                    <a:pt x="109423" y="492804"/>
                  </a:lnTo>
                  <a:lnTo>
                    <a:pt x="107433" y="486858"/>
                  </a:lnTo>
                  <a:lnTo>
                    <a:pt x="107221" y="482304"/>
                  </a:lnTo>
                  <a:lnTo>
                    <a:pt x="105054" y="478147"/>
                  </a:lnTo>
                  <a:lnTo>
                    <a:pt x="102240" y="473654"/>
                  </a:lnTo>
                  <a:lnTo>
                    <a:pt x="99861" y="466662"/>
                  </a:lnTo>
                  <a:lnTo>
                    <a:pt x="95275" y="459563"/>
                  </a:lnTo>
                  <a:lnTo>
                    <a:pt x="93925" y="454810"/>
                  </a:lnTo>
                  <a:lnTo>
                    <a:pt x="92771" y="453226"/>
                  </a:lnTo>
                  <a:lnTo>
                    <a:pt x="91207" y="452170"/>
                  </a:lnTo>
                  <a:lnTo>
                    <a:pt x="87354" y="450202"/>
                  </a:lnTo>
                  <a:lnTo>
                    <a:pt x="82995" y="446682"/>
                  </a:lnTo>
                  <a:lnTo>
                    <a:pt x="80529" y="442471"/>
                  </a:lnTo>
                  <a:lnTo>
                    <a:pt x="78639" y="437954"/>
                  </a:lnTo>
                  <a:lnTo>
                    <a:pt x="72521" y="430010"/>
                  </a:lnTo>
                  <a:lnTo>
                    <a:pt x="71741" y="425243"/>
                  </a:lnTo>
                  <a:lnTo>
                    <a:pt x="70838" y="423989"/>
                  </a:lnTo>
                  <a:lnTo>
                    <a:pt x="69442" y="423153"/>
                  </a:lnTo>
                  <a:lnTo>
                    <a:pt x="67717" y="422596"/>
                  </a:lnTo>
                  <a:lnTo>
                    <a:pt x="66568" y="421431"/>
                  </a:lnTo>
                  <a:lnTo>
                    <a:pt x="64572" y="415429"/>
                  </a:lnTo>
                  <a:lnTo>
                    <a:pt x="62286" y="414823"/>
                  </a:lnTo>
                  <a:lnTo>
                    <a:pt x="58145" y="414434"/>
                  </a:lnTo>
                  <a:lnTo>
                    <a:pt x="57578" y="412264"/>
                  </a:lnTo>
                  <a:lnTo>
                    <a:pt x="57215" y="408195"/>
                  </a:lnTo>
                  <a:lnTo>
                    <a:pt x="57133" y="413432"/>
                  </a:lnTo>
                  <a:lnTo>
                    <a:pt x="59245" y="413935"/>
                  </a:lnTo>
                  <a:lnTo>
                    <a:pt x="63276" y="414258"/>
                  </a:lnTo>
                  <a:lnTo>
                    <a:pt x="63827" y="416419"/>
                  </a:lnTo>
                  <a:lnTo>
                    <a:pt x="63974" y="418107"/>
                  </a:lnTo>
                  <a:lnTo>
                    <a:pt x="64866" y="419232"/>
                  </a:lnTo>
                  <a:lnTo>
                    <a:pt x="67974" y="420482"/>
                  </a:lnTo>
                  <a:lnTo>
                    <a:pt x="69120" y="421609"/>
                  </a:lnTo>
                  <a:lnTo>
                    <a:pt x="70393" y="424978"/>
                  </a:lnTo>
                  <a:lnTo>
                    <a:pt x="71527" y="426194"/>
                  </a:lnTo>
                  <a:lnTo>
                    <a:pt x="74903" y="427545"/>
                  </a:lnTo>
                  <a:lnTo>
                    <a:pt x="76120" y="429492"/>
                  </a:lnTo>
                  <a:lnTo>
                    <a:pt x="78628" y="438231"/>
                  </a:lnTo>
                  <a:lnTo>
                    <a:pt x="80192" y="439791"/>
                  </a:lnTo>
                  <a:lnTo>
                    <a:pt x="88404" y="446089"/>
                  </a:lnTo>
                  <a:lnTo>
                    <a:pt x="103975" y="468491"/>
                  </a:lnTo>
                  <a:lnTo>
                    <a:pt x="108625" y="478510"/>
                  </a:lnTo>
                  <a:lnTo>
                    <a:pt x="116951" y="488132"/>
                  </a:lnTo>
                  <a:lnTo>
                    <a:pt x="121549" y="490792"/>
                  </a:lnTo>
                  <a:lnTo>
                    <a:pt x="123887" y="491501"/>
                  </a:lnTo>
                  <a:lnTo>
                    <a:pt x="125445" y="492767"/>
                  </a:lnTo>
                  <a:lnTo>
                    <a:pt x="131944" y="502738"/>
                  </a:lnTo>
                  <a:lnTo>
                    <a:pt x="136151" y="505220"/>
                  </a:lnTo>
                  <a:lnTo>
                    <a:pt x="138383" y="505882"/>
                  </a:lnTo>
                  <a:lnTo>
                    <a:pt x="139872" y="507117"/>
                  </a:lnTo>
                  <a:lnTo>
                    <a:pt x="142733" y="514022"/>
                  </a:lnTo>
                  <a:lnTo>
                    <a:pt x="149986" y="514350"/>
                  </a:lnTo>
                  <a:lnTo>
                    <a:pt x="149994" y="481005"/>
                  </a:lnTo>
                  <a:lnTo>
                    <a:pt x="149994" y="469105"/>
                  </a:lnTo>
                  <a:lnTo>
                    <a:pt x="157079" y="435974"/>
                  </a:lnTo>
                  <a:lnTo>
                    <a:pt x="157137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/>
            <p:cNvSpPr/>
            <p:nvPr/>
          </p:nvSpPr>
          <p:spPr>
            <a:xfrm>
              <a:off x="6965156" y="3914777"/>
              <a:ext cx="235716" cy="135730"/>
            </a:xfrm>
            <a:custGeom>
              <a:avLst/>
              <a:gdLst/>
              <a:ahLst/>
              <a:cxnLst/>
              <a:rect l="0" t="0" r="0" b="0"/>
              <a:pathLst>
                <a:path w="235716" h="135730">
                  <a:moveTo>
                    <a:pt x="0" y="57148"/>
                  </a:moveTo>
                  <a:lnTo>
                    <a:pt x="10642" y="57148"/>
                  </a:lnTo>
                  <a:lnTo>
                    <a:pt x="14784" y="59265"/>
                  </a:lnTo>
                  <a:lnTo>
                    <a:pt x="19270" y="62057"/>
                  </a:lnTo>
                  <a:lnTo>
                    <a:pt x="28619" y="63850"/>
                  </a:lnTo>
                  <a:lnTo>
                    <a:pt x="63433" y="64280"/>
                  </a:lnTo>
                  <a:lnTo>
                    <a:pt x="97451" y="64291"/>
                  </a:lnTo>
                  <a:lnTo>
                    <a:pt x="128716" y="64292"/>
                  </a:lnTo>
                  <a:lnTo>
                    <a:pt x="161933" y="64292"/>
                  </a:lnTo>
                  <a:lnTo>
                    <a:pt x="194146" y="64292"/>
                  </a:lnTo>
                  <a:lnTo>
                    <a:pt x="209477" y="65086"/>
                  </a:lnTo>
                  <a:lnTo>
                    <a:pt x="227093" y="71141"/>
                  </a:lnTo>
                  <a:lnTo>
                    <a:pt x="235411" y="71428"/>
                  </a:lnTo>
                  <a:lnTo>
                    <a:pt x="235715" y="65284"/>
                  </a:lnTo>
                  <a:lnTo>
                    <a:pt x="234931" y="64953"/>
                  </a:lnTo>
                  <a:lnTo>
                    <a:pt x="231943" y="64586"/>
                  </a:lnTo>
                  <a:lnTo>
                    <a:pt x="230829" y="63694"/>
                  </a:lnTo>
                  <a:lnTo>
                    <a:pt x="225101" y="54375"/>
                  </a:lnTo>
                  <a:lnTo>
                    <a:pt x="220960" y="51947"/>
                  </a:lnTo>
                  <a:lnTo>
                    <a:pt x="216473" y="50074"/>
                  </a:lnTo>
                  <a:lnTo>
                    <a:pt x="209484" y="45351"/>
                  </a:lnTo>
                  <a:lnTo>
                    <a:pt x="202387" y="42804"/>
                  </a:lnTo>
                  <a:lnTo>
                    <a:pt x="178594" y="23504"/>
                  </a:lnTo>
                  <a:lnTo>
                    <a:pt x="173832" y="21558"/>
                  </a:lnTo>
                  <a:lnTo>
                    <a:pt x="169069" y="18047"/>
                  </a:lnTo>
                  <a:lnTo>
                    <a:pt x="166423" y="13841"/>
                  </a:lnTo>
                  <a:lnTo>
                    <a:pt x="165718" y="11608"/>
                  </a:lnTo>
                  <a:lnTo>
                    <a:pt x="164454" y="10119"/>
                  </a:lnTo>
                  <a:lnTo>
                    <a:pt x="158280" y="7534"/>
                  </a:lnTo>
                  <a:lnTo>
                    <a:pt x="157659" y="5199"/>
                  </a:lnTo>
                  <a:lnTo>
                    <a:pt x="157165" y="25"/>
                  </a:lnTo>
                  <a:lnTo>
                    <a:pt x="167106" y="0"/>
                  </a:lnTo>
                  <a:lnTo>
                    <a:pt x="168554" y="793"/>
                  </a:lnTo>
                  <a:lnTo>
                    <a:pt x="169519" y="2116"/>
                  </a:lnTo>
                  <a:lnTo>
                    <a:pt x="170164" y="3791"/>
                  </a:lnTo>
                  <a:lnTo>
                    <a:pt x="171386" y="4908"/>
                  </a:lnTo>
                  <a:lnTo>
                    <a:pt x="174862" y="6149"/>
                  </a:lnTo>
                  <a:lnTo>
                    <a:pt x="197662" y="7918"/>
                  </a:lnTo>
                  <a:lnTo>
                    <a:pt x="207172" y="12793"/>
                  </a:lnTo>
                  <a:lnTo>
                    <a:pt x="209553" y="13290"/>
                  </a:lnTo>
                  <a:lnTo>
                    <a:pt x="211139" y="14416"/>
                  </a:lnTo>
                  <a:lnTo>
                    <a:pt x="212197" y="15960"/>
                  </a:lnTo>
                  <a:lnTo>
                    <a:pt x="212902" y="17783"/>
                  </a:lnTo>
                  <a:lnTo>
                    <a:pt x="214166" y="18998"/>
                  </a:lnTo>
                  <a:lnTo>
                    <a:pt x="221898" y="23066"/>
                  </a:lnTo>
                  <a:lnTo>
                    <a:pt x="227276" y="27485"/>
                  </a:lnTo>
                  <a:lnTo>
                    <a:pt x="228012" y="30206"/>
                  </a:lnTo>
                  <a:lnTo>
                    <a:pt x="228589" y="46263"/>
                  </a:lnTo>
                  <a:lnTo>
                    <a:pt x="226479" y="50458"/>
                  </a:lnTo>
                  <a:lnTo>
                    <a:pt x="223688" y="54968"/>
                  </a:lnTo>
                  <a:lnTo>
                    <a:pt x="221324" y="61970"/>
                  </a:lnTo>
                  <a:lnTo>
                    <a:pt x="216743" y="69072"/>
                  </a:lnTo>
                  <a:lnTo>
                    <a:pt x="205536" y="99569"/>
                  </a:lnTo>
                  <a:lnTo>
                    <a:pt x="187121" y="126872"/>
                  </a:lnTo>
                  <a:lnTo>
                    <a:pt x="185738" y="1357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"/>
          <p:cNvGrpSpPr/>
          <p:nvPr/>
        </p:nvGrpSpPr>
        <p:grpSpPr>
          <a:xfrm>
            <a:off x="6293646" y="3579019"/>
            <a:ext cx="835817" cy="471025"/>
            <a:chOff x="6293646" y="3579019"/>
            <a:chExt cx="835817" cy="471025"/>
          </a:xfrm>
        </p:grpSpPr>
        <p:sp>
          <p:nvSpPr>
            <p:cNvPr id="6" name="SMARTInkShape-3"/>
            <p:cNvSpPr/>
            <p:nvPr/>
          </p:nvSpPr>
          <p:spPr>
            <a:xfrm>
              <a:off x="6293646" y="3844378"/>
              <a:ext cx="178589" cy="205666"/>
            </a:xfrm>
            <a:custGeom>
              <a:avLst/>
              <a:gdLst/>
              <a:ahLst/>
              <a:cxnLst/>
              <a:rect l="0" t="0" r="0" b="0"/>
              <a:pathLst>
                <a:path w="178589" h="205666">
                  <a:moveTo>
                    <a:pt x="7142" y="27535"/>
                  </a:moveTo>
                  <a:lnTo>
                    <a:pt x="3349" y="27535"/>
                  </a:lnTo>
                  <a:lnTo>
                    <a:pt x="2232" y="28328"/>
                  </a:lnTo>
                  <a:lnTo>
                    <a:pt x="1487" y="29651"/>
                  </a:lnTo>
                  <a:lnTo>
                    <a:pt x="292" y="37477"/>
                  </a:lnTo>
                  <a:lnTo>
                    <a:pt x="0" y="71788"/>
                  </a:lnTo>
                  <a:lnTo>
                    <a:pt x="6149" y="106865"/>
                  </a:lnTo>
                  <a:lnTo>
                    <a:pt x="14782" y="139816"/>
                  </a:lnTo>
                  <a:lnTo>
                    <a:pt x="18475" y="151256"/>
                  </a:lnTo>
                  <a:lnTo>
                    <a:pt x="24832" y="181205"/>
                  </a:lnTo>
                  <a:lnTo>
                    <a:pt x="33537" y="195443"/>
                  </a:lnTo>
                  <a:lnTo>
                    <a:pt x="38187" y="200850"/>
                  </a:lnTo>
                  <a:lnTo>
                    <a:pt x="42901" y="203782"/>
                  </a:lnTo>
                  <a:lnTo>
                    <a:pt x="52393" y="205665"/>
                  </a:lnTo>
                  <a:lnTo>
                    <a:pt x="57151" y="203806"/>
                  </a:lnTo>
                  <a:lnTo>
                    <a:pt x="59531" y="202199"/>
                  </a:lnTo>
                  <a:lnTo>
                    <a:pt x="61118" y="200334"/>
                  </a:lnTo>
                  <a:lnTo>
                    <a:pt x="81047" y="165217"/>
                  </a:lnTo>
                  <a:lnTo>
                    <a:pt x="84800" y="141603"/>
                  </a:lnTo>
                  <a:lnTo>
                    <a:pt x="87657" y="120828"/>
                  </a:lnTo>
                  <a:lnTo>
                    <a:pt x="91323" y="104125"/>
                  </a:lnTo>
                  <a:lnTo>
                    <a:pt x="92826" y="70717"/>
                  </a:lnTo>
                  <a:lnTo>
                    <a:pt x="92866" y="63383"/>
                  </a:lnTo>
                  <a:lnTo>
                    <a:pt x="92867" y="73208"/>
                  </a:lnTo>
                  <a:lnTo>
                    <a:pt x="101686" y="106318"/>
                  </a:lnTo>
                  <a:lnTo>
                    <a:pt x="114445" y="132592"/>
                  </a:lnTo>
                  <a:lnTo>
                    <a:pt x="123852" y="143801"/>
                  </a:lnTo>
                  <a:lnTo>
                    <a:pt x="128598" y="146677"/>
                  </a:lnTo>
                  <a:lnTo>
                    <a:pt x="138113" y="148524"/>
                  </a:lnTo>
                  <a:lnTo>
                    <a:pt x="145255" y="148844"/>
                  </a:lnTo>
                  <a:lnTo>
                    <a:pt x="150017" y="146802"/>
                  </a:lnTo>
                  <a:lnTo>
                    <a:pt x="166685" y="132182"/>
                  </a:lnTo>
                  <a:lnTo>
                    <a:pt x="169331" y="125374"/>
                  </a:lnTo>
                  <a:lnTo>
                    <a:pt x="177475" y="94082"/>
                  </a:lnTo>
                  <a:lnTo>
                    <a:pt x="178526" y="60865"/>
                  </a:lnTo>
                  <a:lnTo>
                    <a:pt x="178588" y="27534"/>
                  </a:lnTo>
                  <a:lnTo>
                    <a:pt x="177796" y="18803"/>
                  </a:lnTo>
                  <a:lnTo>
                    <a:pt x="171742" y="6645"/>
                  </a:lnTo>
                  <a:lnTo>
                    <a:pt x="171473" y="0"/>
                  </a:lnTo>
                  <a:lnTo>
                    <a:pt x="171448" y="6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/>
          </p:nvSpPr>
          <p:spPr>
            <a:xfrm>
              <a:off x="6557970" y="3814763"/>
              <a:ext cx="7137" cy="150019"/>
            </a:xfrm>
            <a:custGeom>
              <a:avLst/>
              <a:gdLst/>
              <a:ahLst/>
              <a:cxnLst/>
              <a:rect l="0" t="0" r="0" b="0"/>
              <a:pathLst>
                <a:path w="7137" h="150019">
                  <a:moveTo>
                    <a:pt x="7136" y="0"/>
                  </a:moveTo>
                  <a:lnTo>
                    <a:pt x="7136" y="33792"/>
                  </a:lnTo>
                  <a:lnTo>
                    <a:pt x="7136" y="64980"/>
                  </a:lnTo>
                  <a:lnTo>
                    <a:pt x="5019" y="85928"/>
                  </a:lnTo>
                  <a:lnTo>
                    <a:pt x="434" y="120834"/>
                  </a:lnTo>
                  <a:lnTo>
                    <a:pt x="0" y="148473"/>
                  </a:lnTo>
                  <a:lnTo>
                    <a:pt x="791" y="148988"/>
                  </a:lnTo>
                  <a:lnTo>
                    <a:pt x="7136" y="150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/>
          </p:nvSpPr>
          <p:spPr>
            <a:xfrm>
              <a:off x="6572545" y="3764756"/>
              <a:ext cx="13994" cy="1"/>
            </a:xfrm>
            <a:custGeom>
              <a:avLst/>
              <a:gdLst/>
              <a:ahLst/>
              <a:cxnLst/>
              <a:rect l="0" t="0" r="0" b="0"/>
              <a:pathLst>
                <a:path w="13994" h="1">
                  <a:moveTo>
                    <a:pt x="6849" y="0"/>
                  </a:moveTo>
                  <a:lnTo>
                    <a:pt x="0" y="0"/>
                  </a:lnTo>
                  <a:lnTo>
                    <a:pt x="139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/>
          </p:nvSpPr>
          <p:spPr>
            <a:xfrm>
              <a:off x="6650918" y="3801905"/>
              <a:ext cx="78496" cy="127119"/>
            </a:xfrm>
            <a:custGeom>
              <a:avLst/>
              <a:gdLst/>
              <a:ahLst/>
              <a:cxnLst/>
              <a:rect l="0" t="0" r="0" b="0"/>
              <a:pathLst>
                <a:path w="78496" h="127119">
                  <a:moveTo>
                    <a:pt x="7057" y="20001"/>
                  </a:moveTo>
                  <a:lnTo>
                    <a:pt x="906" y="20001"/>
                  </a:lnTo>
                  <a:lnTo>
                    <a:pt x="575" y="20795"/>
                  </a:lnTo>
                  <a:lnTo>
                    <a:pt x="0" y="26152"/>
                  </a:lnTo>
                  <a:lnTo>
                    <a:pt x="5579" y="42556"/>
                  </a:lnTo>
                  <a:lnTo>
                    <a:pt x="6971" y="74836"/>
                  </a:lnTo>
                  <a:lnTo>
                    <a:pt x="7052" y="107318"/>
                  </a:lnTo>
                  <a:lnTo>
                    <a:pt x="7057" y="127118"/>
                  </a:lnTo>
                  <a:lnTo>
                    <a:pt x="7851" y="99955"/>
                  </a:lnTo>
                  <a:lnTo>
                    <a:pt x="14333" y="68060"/>
                  </a:lnTo>
                  <a:lnTo>
                    <a:pt x="21418" y="34974"/>
                  </a:lnTo>
                  <a:lnTo>
                    <a:pt x="30121" y="13176"/>
                  </a:lnTo>
                  <a:lnTo>
                    <a:pt x="41460" y="0"/>
                  </a:lnTo>
                  <a:lnTo>
                    <a:pt x="42693" y="317"/>
                  </a:lnTo>
                  <a:lnTo>
                    <a:pt x="57197" y="10982"/>
                  </a:lnTo>
                  <a:lnTo>
                    <a:pt x="59534" y="11608"/>
                  </a:lnTo>
                  <a:lnTo>
                    <a:pt x="61092" y="13612"/>
                  </a:lnTo>
                  <a:lnTo>
                    <a:pt x="65708" y="26118"/>
                  </a:lnTo>
                  <a:lnTo>
                    <a:pt x="67590" y="28841"/>
                  </a:lnTo>
                  <a:lnTo>
                    <a:pt x="77404" y="63940"/>
                  </a:lnTo>
                  <a:lnTo>
                    <a:pt x="78466" y="99643"/>
                  </a:lnTo>
                  <a:lnTo>
                    <a:pt x="78495" y="112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/>
          </p:nvSpPr>
          <p:spPr>
            <a:xfrm>
              <a:off x="6800850" y="3764863"/>
              <a:ext cx="85390" cy="242448"/>
            </a:xfrm>
            <a:custGeom>
              <a:avLst/>
              <a:gdLst/>
              <a:ahLst/>
              <a:cxnLst/>
              <a:rect l="0" t="0" r="0" b="0"/>
              <a:pathLst>
                <a:path w="85390" h="242448">
                  <a:moveTo>
                    <a:pt x="0" y="42756"/>
                  </a:moveTo>
                  <a:lnTo>
                    <a:pt x="0" y="59549"/>
                  </a:lnTo>
                  <a:lnTo>
                    <a:pt x="8819" y="95069"/>
                  </a:lnTo>
                  <a:lnTo>
                    <a:pt x="13207" y="121793"/>
                  </a:lnTo>
                  <a:lnTo>
                    <a:pt x="16262" y="154999"/>
                  </a:lnTo>
                  <a:lnTo>
                    <a:pt x="19900" y="172851"/>
                  </a:lnTo>
                  <a:lnTo>
                    <a:pt x="21297" y="206567"/>
                  </a:lnTo>
                  <a:lnTo>
                    <a:pt x="21423" y="230427"/>
                  </a:lnTo>
                  <a:lnTo>
                    <a:pt x="22220" y="232164"/>
                  </a:lnTo>
                  <a:lnTo>
                    <a:pt x="23544" y="233322"/>
                  </a:lnTo>
                  <a:lnTo>
                    <a:pt x="25221" y="234094"/>
                  </a:lnTo>
                  <a:lnTo>
                    <a:pt x="26339" y="235402"/>
                  </a:lnTo>
                  <a:lnTo>
                    <a:pt x="28488" y="242447"/>
                  </a:lnTo>
                  <a:lnTo>
                    <a:pt x="24757" y="238889"/>
                  </a:lnTo>
                  <a:lnTo>
                    <a:pt x="22909" y="234966"/>
                  </a:lnTo>
                  <a:lnTo>
                    <a:pt x="20695" y="199466"/>
                  </a:lnTo>
                  <a:lnTo>
                    <a:pt x="15288" y="170186"/>
                  </a:lnTo>
                  <a:lnTo>
                    <a:pt x="14419" y="137589"/>
                  </a:lnTo>
                  <a:lnTo>
                    <a:pt x="14295" y="102402"/>
                  </a:lnTo>
                  <a:lnTo>
                    <a:pt x="15081" y="75438"/>
                  </a:lnTo>
                  <a:lnTo>
                    <a:pt x="20769" y="47461"/>
                  </a:lnTo>
                  <a:lnTo>
                    <a:pt x="21137" y="37968"/>
                  </a:lnTo>
                  <a:lnTo>
                    <a:pt x="22823" y="34007"/>
                  </a:lnTo>
                  <a:lnTo>
                    <a:pt x="40080" y="12723"/>
                  </a:lnTo>
                  <a:lnTo>
                    <a:pt x="55724" y="1108"/>
                  </a:lnTo>
                  <a:lnTo>
                    <a:pt x="73119" y="0"/>
                  </a:lnTo>
                  <a:lnTo>
                    <a:pt x="74940" y="758"/>
                  </a:lnTo>
                  <a:lnTo>
                    <a:pt x="76153" y="2057"/>
                  </a:lnTo>
                  <a:lnTo>
                    <a:pt x="83171" y="17788"/>
                  </a:lnTo>
                  <a:lnTo>
                    <a:pt x="85389" y="40536"/>
                  </a:lnTo>
                  <a:lnTo>
                    <a:pt x="81833" y="54710"/>
                  </a:lnTo>
                  <a:lnTo>
                    <a:pt x="66587" y="88002"/>
                  </a:lnTo>
                  <a:lnTo>
                    <a:pt x="60299" y="102288"/>
                  </a:lnTo>
                  <a:lnTo>
                    <a:pt x="57289" y="115781"/>
                  </a:lnTo>
                  <a:lnTo>
                    <a:pt x="51723" y="125159"/>
                  </a:lnTo>
                  <a:lnTo>
                    <a:pt x="44186" y="134089"/>
                  </a:lnTo>
                  <a:lnTo>
                    <a:pt x="42863" y="1427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/>
          </p:nvSpPr>
          <p:spPr>
            <a:xfrm>
              <a:off x="6929438" y="3771900"/>
              <a:ext cx="1" cy="121445"/>
            </a:xfrm>
            <a:custGeom>
              <a:avLst/>
              <a:gdLst/>
              <a:ahLst/>
              <a:cxnLst/>
              <a:rect l="0" t="0" r="0" b="0"/>
              <a:pathLst>
                <a:path w="1" h="121445">
                  <a:moveTo>
                    <a:pt x="0" y="0"/>
                  </a:moveTo>
                  <a:lnTo>
                    <a:pt x="0" y="31497"/>
                  </a:lnTo>
                  <a:lnTo>
                    <a:pt x="0" y="64488"/>
                  </a:lnTo>
                  <a:lnTo>
                    <a:pt x="0" y="99885"/>
                  </a:lnTo>
                  <a:lnTo>
                    <a:pt x="0" y="121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/>
          </p:nvSpPr>
          <p:spPr>
            <a:xfrm>
              <a:off x="6929438" y="3693319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0" y="0"/>
                  </a:moveTo>
                  <a:lnTo>
                    <a:pt x="7143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/>
          </p:nvSpPr>
          <p:spPr>
            <a:xfrm>
              <a:off x="6986588" y="3736221"/>
              <a:ext cx="57121" cy="249956"/>
            </a:xfrm>
            <a:custGeom>
              <a:avLst/>
              <a:gdLst/>
              <a:ahLst/>
              <a:cxnLst/>
              <a:rect l="0" t="0" r="0" b="0"/>
              <a:pathLst>
                <a:path w="57121" h="249956">
                  <a:moveTo>
                    <a:pt x="14287" y="71398"/>
                  </a:moveTo>
                  <a:lnTo>
                    <a:pt x="14287" y="104755"/>
                  </a:lnTo>
                  <a:lnTo>
                    <a:pt x="14287" y="116644"/>
                  </a:lnTo>
                  <a:lnTo>
                    <a:pt x="13493" y="118231"/>
                  </a:lnTo>
                  <a:lnTo>
                    <a:pt x="12170" y="119289"/>
                  </a:lnTo>
                  <a:lnTo>
                    <a:pt x="7438" y="121280"/>
                  </a:lnTo>
                  <a:lnTo>
                    <a:pt x="7146" y="132252"/>
                  </a:lnTo>
                  <a:lnTo>
                    <a:pt x="7939" y="133398"/>
                  </a:lnTo>
                  <a:lnTo>
                    <a:pt x="9261" y="134163"/>
                  </a:lnTo>
                  <a:lnTo>
                    <a:pt x="10936" y="134672"/>
                  </a:lnTo>
                  <a:lnTo>
                    <a:pt x="12053" y="136600"/>
                  </a:lnTo>
                  <a:lnTo>
                    <a:pt x="14091" y="154299"/>
                  </a:lnTo>
                  <a:lnTo>
                    <a:pt x="14285" y="189795"/>
                  </a:lnTo>
                  <a:lnTo>
                    <a:pt x="14286" y="194927"/>
                  </a:lnTo>
                  <a:lnTo>
                    <a:pt x="16403" y="199854"/>
                  </a:lnTo>
                  <a:lnTo>
                    <a:pt x="19196" y="204689"/>
                  </a:lnTo>
                  <a:lnTo>
                    <a:pt x="20990" y="214261"/>
                  </a:lnTo>
                  <a:lnTo>
                    <a:pt x="21431" y="249574"/>
                  </a:lnTo>
                  <a:lnTo>
                    <a:pt x="15280" y="249955"/>
                  </a:lnTo>
                  <a:lnTo>
                    <a:pt x="14949" y="249173"/>
                  </a:lnTo>
                  <a:lnTo>
                    <a:pt x="13551" y="237804"/>
                  </a:lnTo>
                  <a:lnTo>
                    <a:pt x="9395" y="230064"/>
                  </a:lnTo>
                  <a:lnTo>
                    <a:pt x="1081" y="195096"/>
                  </a:lnTo>
                  <a:lnTo>
                    <a:pt x="63" y="161084"/>
                  </a:lnTo>
                  <a:lnTo>
                    <a:pt x="5" y="126828"/>
                  </a:lnTo>
                  <a:lnTo>
                    <a:pt x="0" y="92868"/>
                  </a:lnTo>
                  <a:lnTo>
                    <a:pt x="793" y="69022"/>
                  </a:lnTo>
                  <a:lnTo>
                    <a:pt x="5703" y="55524"/>
                  </a:lnTo>
                  <a:lnTo>
                    <a:pt x="11391" y="45351"/>
                  </a:lnTo>
                  <a:lnTo>
                    <a:pt x="17698" y="23479"/>
                  </a:lnTo>
                  <a:lnTo>
                    <a:pt x="26396" y="10368"/>
                  </a:lnTo>
                  <a:lnTo>
                    <a:pt x="31046" y="5115"/>
                  </a:lnTo>
                  <a:lnTo>
                    <a:pt x="35759" y="2251"/>
                  </a:lnTo>
                  <a:lnTo>
                    <a:pt x="48597" y="94"/>
                  </a:lnTo>
                  <a:lnTo>
                    <a:pt x="53381" y="0"/>
                  </a:lnTo>
                  <a:lnTo>
                    <a:pt x="54636" y="1574"/>
                  </a:lnTo>
                  <a:lnTo>
                    <a:pt x="56653" y="13390"/>
                  </a:lnTo>
                  <a:lnTo>
                    <a:pt x="57120" y="40810"/>
                  </a:lnTo>
                  <a:lnTo>
                    <a:pt x="51441" y="59564"/>
                  </a:lnTo>
                  <a:lnTo>
                    <a:pt x="37223" y="88073"/>
                  </a:lnTo>
                  <a:lnTo>
                    <a:pt x="18116" y="115848"/>
                  </a:lnTo>
                  <a:lnTo>
                    <a:pt x="15989" y="122374"/>
                  </a:lnTo>
                  <a:lnTo>
                    <a:pt x="10810" y="127921"/>
                  </a:lnTo>
                  <a:lnTo>
                    <a:pt x="2135" y="134156"/>
                  </a:lnTo>
                  <a:lnTo>
                    <a:pt x="0" y="142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/>
          </p:nvSpPr>
          <p:spPr>
            <a:xfrm>
              <a:off x="7072313" y="3687292"/>
              <a:ext cx="57150" cy="127472"/>
            </a:xfrm>
            <a:custGeom>
              <a:avLst/>
              <a:gdLst/>
              <a:ahLst/>
              <a:cxnLst/>
              <a:rect l="0" t="0" r="0" b="0"/>
              <a:pathLst>
                <a:path w="57150" h="127472">
                  <a:moveTo>
                    <a:pt x="0" y="91752"/>
                  </a:moveTo>
                  <a:lnTo>
                    <a:pt x="13268" y="91752"/>
                  </a:lnTo>
                  <a:lnTo>
                    <a:pt x="19789" y="86842"/>
                  </a:lnTo>
                  <a:lnTo>
                    <a:pt x="27261" y="84902"/>
                  </a:lnTo>
                  <a:lnTo>
                    <a:pt x="45333" y="67823"/>
                  </a:lnTo>
                  <a:lnTo>
                    <a:pt x="47929" y="63125"/>
                  </a:lnTo>
                  <a:lnTo>
                    <a:pt x="49877" y="58391"/>
                  </a:lnTo>
                  <a:lnTo>
                    <a:pt x="54642" y="51264"/>
                  </a:lnTo>
                  <a:lnTo>
                    <a:pt x="56407" y="44125"/>
                  </a:lnTo>
                  <a:lnTo>
                    <a:pt x="57148" y="9202"/>
                  </a:lnTo>
                  <a:lnTo>
                    <a:pt x="57149" y="7438"/>
                  </a:lnTo>
                  <a:lnTo>
                    <a:pt x="50999" y="0"/>
                  </a:lnTo>
                  <a:lnTo>
                    <a:pt x="49874" y="421"/>
                  </a:lnTo>
                  <a:lnTo>
                    <a:pt x="44498" y="4013"/>
                  </a:lnTo>
                  <a:lnTo>
                    <a:pt x="37879" y="6224"/>
                  </a:lnTo>
                  <a:lnTo>
                    <a:pt x="26164" y="15891"/>
                  </a:lnTo>
                  <a:lnTo>
                    <a:pt x="23534" y="22582"/>
                  </a:lnTo>
                  <a:lnTo>
                    <a:pt x="21572" y="30054"/>
                  </a:lnTo>
                  <a:lnTo>
                    <a:pt x="16798" y="39516"/>
                  </a:lnTo>
                  <a:lnTo>
                    <a:pt x="10392" y="65780"/>
                  </a:lnTo>
                  <a:lnTo>
                    <a:pt x="14089" y="99874"/>
                  </a:lnTo>
                  <a:lnTo>
                    <a:pt x="16316" y="105416"/>
                  </a:lnTo>
                  <a:lnTo>
                    <a:pt x="34342" y="126048"/>
                  </a:lnTo>
                  <a:lnTo>
                    <a:pt x="50006" y="127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/>
          </p:nvSpPr>
          <p:spPr>
            <a:xfrm>
              <a:off x="6743700" y="3579019"/>
              <a:ext cx="71439" cy="306822"/>
            </a:xfrm>
            <a:custGeom>
              <a:avLst/>
              <a:gdLst/>
              <a:ahLst/>
              <a:cxnLst/>
              <a:rect l="0" t="0" r="0" b="0"/>
              <a:pathLst>
                <a:path w="71439" h="306822">
                  <a:moveTo>
                    <a:pt x="71438" y="185737"/>
                  </a:moveTo>
                  <a:lnTo>
                    <a:pt x="65287" y="191888"/>
                  </a:lnTo>
                  <a:lnTo>
                    <a:pt x="58231" y="192794"/>
                  </a:lnTo>
                  <a:lnTo>
                    <a:pt x="47302" y="192873"/>
                  </a:lnTo>
                  <a:lnTo>
                    <a:pt x="45822" y="193670"/>
                  </a:lnTo>
                  <a:lnTo>
                    <a:pt x="44835" y="194994"/>
                  </a:lnTo>
                  <a:lnTo>
                    <a:pt x="44177" y="196671"/>
                  </a:lnTo>
                  <a:lnTo>
                    <a:pt x="42945" y="197789"/>
                  </a:lnTo>
                  <a:lnTo>
                    <a:pt x="35265" y="201700"/>
                  </a:lnTo>
                  <a:lnTo>
                    <a:pt x="33034" y="203523"/>
                  </a:lnTo>
                  <a:lnTo>
                    <a:pt x="30557" y="209782"/>
                  </a:lnTo>
                  <a:lnTo>
                    <a:pt x="27046" y="222230"/>
                  </a:lnTo>
                  <a:lnTo>
                    <a:pt x="16270" y="250099"/>
                  </a:lnTo>
                  <a:lnTo>
                    <a:pt x="12758" y="264339"/>
                  </a:lnTo>
                  <a:lnTo>
                    <a:pt x="8253" y="279580"/>
                  </a:lnTo>
                  <a:lnTo>
                    <a:pt x="7241" y="297509"/>
                  </a:lnTo>
                  <a:lnTo>
                    <a:pt x="9303" y="301031"/>
                  </a:lnTo>
                  <a:lnTo>
                    <a:pt x="13303" y="305966"/>
                  </a:lnTo>
                  <a:lnTo>
                    <a:pt x="15966" y="306641"/>
                  </a:lnTo>
                  <a:lnTo>
                    <a:pt x="17788" y="306821"/>
                  </a:lnTo>
                  <a:lnTo>
                    <a:pt x="19002" y="306147"/>
                  </a:lnTo>
                  <a:lnTo>
                    <a:pt x="19812" y="304904"/>
                  </a:lnTo>
                  <a:lnTo>
                    <a:pt x="20351" y="303282"/>
                  </a:lnTo>
                  <a:lnTo>
                    <a:pt x="39751" y="275258"/>
                  </a:lnTo>
                  <a:lnTo>
                    <a:pt x="50451" y="242831"/>
                  </a:lnTo>
                  <a:lnTo>
                    <a:pt x="54173" y="232543"/>
                  </a:lnTo>
                  <a:lnTo>
                    <a:pt x="56888" y="197509"/>
                  </a:lnTo>
                  <a:lnTo>
                    <a:pt x="56279" y="178642"/>
                  </a:lnTo>
                  <a:lnTo>
                    <a:pt x="44958" y="142941"/>
                  </a:lnTo>
                  <a:lnTo>
                    <a:pt x="38809" y="126137"/>
                  </a:lnTo>
                  <a:lnTo>
                    <a:pt x="30287" y="91213"/>
                  </a:lnTo>
                  <a:lnTo>
                    <a:pt x="16610" y="57860"/>
                  </a:lnTo>
                  <a:lnTo>
                    <a:pt x="10301" y="46071"/>
                  </a:lnTo>
                  <a:lnTo>
                    <a:pt x="7226" y="11219"/>
                  </a:lnTo>
                  <a:lnTo>
                    <a:pt x="7180" y="89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13"/>
          <p:cNvSpPr/>
          <p:nvPr/>
        </p:nvSpPr>
        <p:spPr>
          <a:xfrm>
            <a:off x="7350919" y="3507584"/>
            <a:ext cx="150020" cy="264308"/>
          </a:xfrm>
          <a:custGeom>
            <a:avLst/>
            <a:gdLst/>
            <a:ahLst/>
            <a:cxnLst/>
            <a:rect l="0" t="0" r="0" b="0"/>
            <a:pathLst>
              <a:path w="150020" h="264308">
                <a:moveTo>
                  <a:pt x="0" y="50004"/>
                </a:moveTo>
                <a:lnTo>
                  <a:pt x="0" y="39362"/>
                </a:lnTo>
                <a:lnTo>
                  <a:pt x="794" y="38146"/>
                </a:lnTo>
                <a:lnTo>
                  <a:pt x="2117" y="37336"/>
                </a:lnTo>
                <a:lnTo>
                  <a:pt x="3793" y="36796"/>
                </a:lnTo>
                <a:lnTo>
                  <a:pt x="4910" y="35642"/>
                </a:lnTo>
                <a:lnTo>
                  <a:pt x="6849" y="29660"/>
                </a:lnTo>
                <a:lnTo>
                  <a:pt x="967" y="22517"/>
                </a:lnTo>
                <a:lnTo>
                  <a:pt x="85" y="15373"/>
                </a:lnTo>
                <a:lnTo>
                  <a:pt x="0" y="1019"/>
                </a:lnTo>
                <a:lnTo>
                  <a:pt x="794" y="678"/>
                </a:lnTo>
                <a:lnTo>
                  <a:pt x="13268" y="0"/>
                </a:lnTo>
                <a:lnTo>
                  <a:pt x="38195" y="23908"/>
                </a:lnTo>
                <a:lnTo>
                  <a:pt x="40788" y="28616"/>
                </a:lnTo>
                <a:lnTo>
                  <a:pt x="46245" y="41898"/>
                </a:lnTo>
                <a:lnTo>
                  <a:pt x="59619" y="59235"/>
                </a:lnTo>
                <a:lnTo>
                  <a:pt x="71449" y="73513"/>
                </a:lnTo>
                <a:lnTo>
                  <a:pt x="76468" y="84221"/>
                </a:lnTo>
                <a:lnTo>
                  <a:pt x="78435" y="89818"/>
                </a:lnTo>
                <a:lnTo>
                  <a:pt x="102419" y="123520"/>
                </a:lnTo>
                <a:lnTo>
                  <a:pt x="105051" y="130567"/>
                </a:lnTo>
                <a:lnTo>
                  <a:pt x="107014" y="138197"/>
                </a:lnTo>
                <a:lnTo>
                  <a:pt x="112625" y="149563"/>
                </a:lnTo>
                <a:lnTo>
                  <a:pt x="114349" y="154577"/>
                </a:lnTo>
                <a:lnTo>
                  <a:pt x="118989" y="161863"/>
                </a:lnTo>
                <a:lnTo>
                  <a:pt x="124912" y="177613"/>
                </a:lnTo>
                <a:lnTo>
                  <a:pt x="126931" y="180320"/>
                </a:lnTo>
                <a:lnTo>
                  <a:pt x="132771" y="184924"/>
                </a:lnTo>
                <a:lnTo>
                  <a:pt x="134416" y="188814"/>
                </a:lnTo>
                <a:lnTo>
                  <a:pt x="136265" y="197779"/>
                </a:lnTo>
                <a:lnTo>
                  <a:pt x="141848" y="205773"/>
                </a:lnTo>
                <a:lnTo>
                  <a:pt x="143465" y="212594"/>
                </a:lnTo>
                <a:lnTo>
                  <a:pt x="147724" y="219270"/>
                </a:lnTo>
                <a:lnTo>
                  <a:pt x="149716" y="227212"/>
                </a:lnTo>
                <a:lnTo>
                  <a:pt x="150019" y="235741"/>
                </a:lnTo>
                <a:lnTo>
                  <a:pt x="150019" y="231949"/>
                </a:lnTo>
                <a:lnTo>
                  <a:pt x="149225" y="230832"/>
                </a:lnTo>
                <a:lnTo>
                  <a:pt x="147902" y="230087"/>
                </a:lnTo>
                <a:lnTo>
                  <a:pt x="146226" y="229590"/>
                </a:lnTo>
                <a:lnTo>
                  <a:pt x="140076" y="225099"/>
                </a:lnTo>
                <a:lnTo>
                  <a:pt x="137662" y="220957"/>
                </a:lnTo>
                <a:lnTo>
                  <a:pt x="137018" y="218741"/>
                </a:lnTo>
                <a:lnTo>
                  <a:pt x="132070" y="214162"/>
                </a:lnTo>
                <a:lnTo>
                  <a:pt x="126166" y="209482"/>
                </a:lnTo>
                <a:lnTo>
                  <a:pt x="109169" y="185734"/>
                </a:lnTo>
                <a:lnTo>
                  <a:pt x="107257" y="180971"/>
                </a:lnTo>
                <a:lnTo>
                  <a:pt x="103762" y="176209"/>
                </a:lnTo>
                <a:lnTo>
                  <a:pt x="99562" y="173564"/>
                </a:lnTo>
                <a:lnTo>
                  <a:pt x="97331" y="172858"/>
                </a:lnTo>
                <a:lnTo>
                  <a:pt x="95844" y="171594"/>
                </a:lnTo>
                <a:lnTo>
                  <a:pt x="94191" y="168073"/>
                </a:lnTo>
                <a:lnTo>
                  <a:pt x="89223" y="163862"/>
                </a:lnTo>
                <a:lnTo>
                  <a:pt x="83311" y="159345"/>
                </a:lnTo>
                <a:lnTo>
                  <a:pt x="75411" y="147609"/>
                </a:lnTo>
                <a:lnTo>
                  <a:pt x="71087" y="144978"/>
                </a:lnTo>
                <a:lnTo>
                  <a:pt x="66519" y="143014"/>
                </a:lnTo>
                <a:lnTo>
                  <a:pt x="49997" y="130570"/>
                </a:lnTo>
                <a:lnTo>
                  <a:pt x="45240" y="128674"/>
                </a:lnTo>
                <a:lnTo>
                  <a:pt x="38098" y="123937"/>
                </a:lnTo>
                <a:lnTo>
                  <a:pt x="30955" y="121387"/>
                </a:lnTo>
                <a:lnTo>
                  <a:pt x="23812" y="116751"/>
                </a:lnTo>
                <a:lnTo>
                  <a:pt x="15699" y="114620"/>
                </a:lnTo>
                <a:lnTo>
                  <a:pt x="4468" y="114326"/>
                </a:lnTo>
                <a:lnTo>
                  <a:pt x="2979" y="113522"/>
                </a:lnTo>
                <a:lnTo>
                  <a:pt x="1986" y="112193"/>
                </a:lnTo>
                <a:lnTo>
                  <a:pt x="35" y="107241"/>
                </a:lnTo>
                <a:lnTo>
                  <a:pt x="1" y="114005"/>
                </a:lnTo>
                <a:lnTo>
                  <a:pt x="4910" y="119943"/>
                </a:lnTo>
                <a:lnTo>
                  <a:pt x="7275" y="126465"/>
                </a:lnTo>
                <a:lnTo>
                  <a:pt x="10642" y="131082"/>
                </a:lnTo>
                <a:lnTo>
                  <a:pt x="16900" y="133664"/>
                </a:lnTo>
                <a:lnTo>
                  <a:pt x="20792" y="134352"/>
                </a:lnTo>
                <a:lnTo>
                  <a:pt x="24180" y="136398"/>
                </a:lnTo>
                <a:lnTo>
                  <a:pt x="58515" y="170416"/>
                </a:lnTo>
                <a:lnTo>
                  <a:pt x="85244" y="194862"/>
                </a:lnTo>
                <a:lnTo>
                  <a:pt x="109529" y="223745"/>
                </a:lnTo>
                <a:lnTo>
                  <a:pt x="140494" y="253997"/>
                </a:lnTo>
                <a:lnTo>
                  <a:pt x="145256" y="255761"/>
                </a:lnTo>
                <a:lnTo>
                  <a:pt x="146844" y="257025"/>
                </a:lnTo>
                <a:lnTo>
                  <a:pt x="150014" y="264303"/>
                </a:lnTo>
                <a:lnTo>
                  <a:pt x="150015" y="264307"/>
                </a:lnTo>
                <a:lnTo>
                  <a:pt x="150019" y="233262"/>
                </a:lnTo>
                <a:lnTo>
                  <a:pt x="147902" y="228554"/>
                </a:lnTo>
                <a:lnTo>
                  <a:pt x="145109" y="223815"/>
                </a:lnTo>
                <a:lnTo>
                  <a:pt x="142743" y="216685"/>
                </a:lnTo>
                <a:lnTo>
                  <a:pt x="138162" y="209546"/>
                </a:lnTo>
                <a:lnTo>
                  <a:pt x="136451" y="202403"/>
                </a:lnTo>
                <a:lnTo>
                  <a:pt x="136050" y="197641"/>
                </a:lnTo>
                <a:lnTo>
                  <a:pt x="133757" y="192879"/>
                </a:lnTo>
                <a:lnTo>
                  <a:pt x="125816" y="179561"/>
                </a:lnTo>
                <a:lnTo>
                  <a:pt x="119903" y="164745"/>
                </a:lnTo>
                <a:lnTo>
                  <a:pt x="118035" y="162216"/>
                </a:lnTo>
                <a:lnTo>
                  <a:pt x="115960" y="155174"/>
                </a:lnTo>
                <a:lnTo>
                  <a:pt x="113725" y="138789"/>
                </a:lnTo>
                <a:lnTo>
                  <a:pt x="109455" y="130373"/>
                </a:lnTo>
                <a:lnTo>
                  <a:pt x="106564" y="110215"/>
                </a:lnTo>
                <a:lnTo>
                  <a:pt x="101542" y="100144"/>
                </a:lnTo>
                <a:lnTo>
                  <a:pt x="93322" y="64733"/>
                </a:lnTo>
                <a:lnTo>
                  <a:pt x="93171" y="62204"/>
                </a:lnTo>
                <a:lnTo>
                  <a:pt x="90886" y="57278"/>
                </a:lnTo>
                <a:lnTo>
                  <a:pt x="86745" y="51440"/>
                </a:lnTo>
                <a:lnTo>
                  <a:pt x="85815" y="43979"/>
                </a:lnTo>
                <a:lnTo>
                  <a:pt x="84991" y="43606"/>
                </a:lnTo>
                <a:lnTo>
                  <a:pt x="79582" y="42958"/>
                </a:lnTo>
                <a:lnTo>
                  <a:pt x="79026" y="40787"/>
                </a:lnTo>
                <a:lnTo>
                  <a:pt x="78607" y="36012"/>
                </a:lnTo>
                <a:lnTo>
                  <a:pt x="78583" y="41893"/>
                </a:lnTo>
                <a:lnTo>
                  <a:pt x="79376" y="42215"/>
                </a:lnTo>
                <a:lnTo>
                  <a:pt x="82374" y="42573"/>
                </a:lnTo>
                <a:lnTo>
                  <a:pt x="83491" y="43462"/>
                </a:lnTo>
                <a:lnTo>
                  <a:pt x="86322" y="50119"/>
                </a:lnTo>
                <a:lnTo>
                  <a:pt x="89430" y="53494"/>
                </a:lnTo>
                <a:lnTo>
                  <a:pt x="91340" y="59757"/>
                </a:lnTo>
                <a:lnTo>
                  <a:pt x="92983" y="67039"/>
                </a:lnTo>
                <a:lnTo>
                  <a:pt x="105186" y="91258"/>
                </a:lnTo>
                <a:lnTo>
                  <a:pt x="114754" y="114783"/>
                </a:lnTo>
                <a:lnTo>
                  <a:pt x="118470" y="124038"/>
                </a:lnTo>
                <a:lnTo>
                  <a:pt x="121357" y="137380"/>
                </a:lnTo>
                <a:lnTo>
                  <a:pt x="126092" y="147507"/>
                </a:lnTo>
                <a:lnTo>
                  <a:pt x="128642" y="159415"/>
                </a:lnTo>
                <a:lnTo>
                  <a:pt x="134095" y="170952"/>
                </a:lnTo>
                <a:lnTo>
                  <a:pt x="136461" y="190478"/>
                </a:lnTo>
                <a:lnTo>
                  <a:pt x="141373" y="200018"/>
                </a:lnTo>
                <a:lnTo>
                  <a:pt x="142787" y="210540"/>
                </a:lnTo>
                <a:lnTo>
                  <a:pt x="142022" y="211797"/>
                </a:lnTo>
                <a:lnTo>
                  <a:pt x="140719" y="212634"/>
                </a:lnTo>
                <a:lnTo>
                  <a:pt x="136022" y="214211"/>
                </a:lnTo>
                <a:lnTo>
                  <a:pt x="135757" y="208150"/>
                </a:lnTo>
                <a:lnTo>
                  <a:pt x="130827" y="201657"/>
                </a:lnTo>
                <a:lnTo>
                  <a:pt x="128457" y="195038"/>
                </a:lnTo>
                <a:lnTo>
                  <a:pt x="117255" y="176043"/>
                </a:lnTo>
                <a:lnTo>
                  <a:pt x="104472" y="144922"/>
                </a:lnTo>
                <a:lnTo>
                  <a:pt x="83336" y="109232"/>
                </a:lnTo>
                <a:lnTo>
                  <a:pt x="67469" y="82661"/>
                </a:lnTo>
                <a:lnTo>
                  <a:pt x="62804" y="66273"/>
                </a:lnTo>
                <a:lnTo>
                  <a:pt x="44940" y="42911"/>
                </a:lnTo>
                <a:lnTo>
                  <a:pt x="42864" y="35719"/>
                </a:lnTo>
                <a:lnTo>
                  <a:pt x="42862" y="45659"/>
                </a:lnTo>
                <a:lnTo>
                  <a:pt x="44979" y="50190"/>
                </a:lnTo>
                <a:lnTo>
                  <a:pt x="66711" y="84461"/>
                </a:lnTo>
                <a:lnTo>
                  <a:pt x="85726" y="119368"/>
                </a:lnTo>
                <a:lnTo>
                  <a:pt x="105744" y="148275"/>
                </a:lnTo>
                <a:lnTo>
                  <a:pt x="107120" y="156820"/>
                </a:lnTo>
                <a:lnTo>
                  <a:pt x="107145" y="153267"/>
                </a:lnTo>
                <a:lnTo>
                  <a:pt x="106354" y="152183"/>
                </a:lnTo>
                <a:lnTo>
                  <a:pt x="103360" y="150980"/>
                </a:lnTo>
                <a:lnTo>
                  <a:pt x="102244" y="149864"/>
                </a:lnTo>
                <a:lnTo>
                  <a:pt x="90155" y="127098"/>
                </a:lnTo>
                <a:lnTo>
                  <a:pt x="83245" y="119324"/>
                </a:lnTo>
                <a:lnTo>
                  <a:pt x="80654" y="112298"/>
                </a:lnTo>
                <a:lnTo>
                  <a:pt x="78708" y="104678"/>
                </a:lnTo>
                <a:lnTo>
                  <a:pt x="70992" y="93318"/>
                </a:lnTo>
                <a:lnTo>
                  <a:pt x="67271" y="88304"/>
                </a:lnTo>
                <a:lnTo>
                  <a:pt x="65617" y="83430"/>
                </a:lnTo>
                <a:lnTo>
                  <a:pt x="64382" y="81813"/>
                </a:lnTo>
                <a:lnTo>
                  <a:pt x="57247" y="78616"/>
                </a:lnTo>
                <a:lnTo>
                  <a:pt x="57158" y="92317"/>
                </a:lnTo>
                <a:lnTo>
                  <a:pt x="59271" y="98708"/>
                </a:lnTo>
                <a:lnTo>
                  <a:pt x="63301" y="105485"/>
                </a:lnTo>
                <a:lnTo>
                  <a:pt x="64294" y="1214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Stomach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6324600" cy="5181600"/>
          </a:xfrm>
        </p:spPr>
        <p:txBody>
          <a:bodyPr/>
          <a:lstStyle/>
          <a:p>
            <a:r>
              <a:rPr lang="en-US" sz="2800" u="sng" dirty="0"/>
              <a:t>Muscular </a:t>
            </a:r>
            <a:r>
              <a:rPr lang="en-US" sz="2800" u="sng" dirty="0" smtClean="0"/>
              <a:t>bag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Mechanical </a:t>
            </a:r>
            <a:r>
              <a:rPr lang="en-US" sz="2400" dirty="0"/>
              <a:t>and chemical digestions </a:t>
            </a:r>
            <a:r>
              <a:rPr lang="en-US" sz="2400" dirty="0" smtClean="0"/>
              <a:t>occur.</a:t>
            </a:r>
          </a:p>
          <a:p>
            <a:pPr lvl="1"/>
            <a:r>
              <a:rPr lang="en-US" sz="2400" u="sng" dirty="0" smtClean="0"/>
              <a:t>Hydrochloric </a:t>
            </a:r>
            <a:r>
              <a:rPr lang="en-US" sz="2400" u="sng" dirty="0"/>
              <a:t>acid</a:t>
            </a:r>
            <a:r>
              <a:rPr lang="en-US" sz="2400" dirty="0"/>
              <a:t> is produced in the stomach and </a:t>
            </a:r>
            <a:r>
              <a:rPr lang="en-US" sz="2400" dirty="0" smtClean="0"/>
              <a:t>works </a:t>
            </a:r>
            <a:r>
              <a:rPr lang="en-US" sz="2400" dirty="0"/>
              <a:t>with the enzyme pepsin to digest </a:t>
            </a:r>
            <a:r>
              <a:rPr lang="en-US" sz="2400" dirty="0" smtClean="0"/>
              <a:t>proteins.</a:t>
            </a:r>
          </a:p>
          <a:p>
            <a:pPr lvl="1"/>
            <a:r>
              <a:rPr lang="en-US" sz="2400" dirty="0" smtClean="0"/>
              <a:t>Hydrochloric </a:t>
            </a:r>
            <a:r>
              <a:rPr lang="en-US" sz="2400" dirty="0"/>
              <a:t>acid also destroys </a:t>
            </a:r>
            <a:r>
              <a:rPr lang="en-US" sz="2400" u="sng" dirty="0"/>
              <a:t>bacteria in foods</a:t>
            </a:r>
            <a:r>
              <a:rPr lang="en-US" sz="2400" dirty="0"/>
              <a:t>.</a:t>
            </a:r>
          </a:p>
          <a:p>
            <a:pPr lvl="2"/>
            <a:endParaRPr lang="en-US" sz="2000" u="sng" dirty="0"/>
          </a:p>
        </p:txBody>
      </p:sp>
      <p:pic>
        <p:nvPicPr>
          <p:cNvPr id="32774" name="Picture 6" descr="Stomach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</a:blip>
          <a:srcRect t="7004"/>
          <a:stretch>
            <a:fillRect/>
          </a:stretch>
        </p:blipFill>
        <p:spPr bwMode="auto">
          <a:xfrm>
            <a:off x="6324600" y="1496291"/>
            <a:ext cx="2667000" cy="36738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5334000"/>
            <a:ext cx="6681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Brainiac</a:t>
            </a:r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Stomach Acids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YouTube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/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file"/>
              </a:rPr>
              <a:t>Video Link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660066"/>
                </a:solidFill>
                <a:latin typeface="Cooper Black" pitchFamily="18" charset="0"/>
              </a:rPr>
              <a:t>HYDROCHLORIC </a:t>
            </a:r>
            <a:r>
              <a:rPr lang="en-US" dirty="0">
                <a:solidFill>
                  <a:srgbClr val="660066"/>
                </a:solidFill>
                <a:latin typeface="Cooper Black" pitchFamily="18" charset="0"/>
              </a:rPr>
              <a:t>ACID </a:t>
            </a:r>
            <a:r>
              <a:rPr lang="en-US" dirty="0" smtClean="0">
                <a:solidFill>
                  <a:srgbClr val="660066"/>
                </a:solidFill>
                <a:latin typeface="Cooper Black" pitchFamily="18" charset="0"/>
              </a:rPr>
              <a:t>can also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660066"/>
                </a:solidFill>
                <a:latin typeface="Cooper Black" pitchFamily="18" charset="0"/>
              </a:rPr>
              <a:t>harm your teeth…</a:t>
            </a:r>
            <a:endParaRPr lang="en-US" dirty="0">
              <a:solidFill>
                <a:srgbClr val="660066"/>
              </a:solidFill>
              <a:latin typeface="Cooper Black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5" descr="http://kotv.images.worldnow.com/images/10266250_B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15200" cy="5477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25963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Mucus</a:t>
            </a:r>
            <a:r>
              <a:rPr lang="en-US" dirty="0" smtClean="0"/>
              <a:t> </a:t>
            </a:r>
            <a:r>
              <a:rPr lang="en-US" dirty="0"/>
              <a:t>makes food slippery and protects stomach from digestive </a:t>
            </a:r>
            <a:r>
              <a:rPr lang="en-US" dirty="0" smtClean="0"/>
              <a:t>juices.</a:t>
            </a:r>
          </a:p>
          <a:p>
            <a:pPr lvl="1"/>
            <a:r>
              <a:rPr lang="en-US" dirty="0" smtClean="0"/>
              <a:t>Food </a:t>
            </a:r>
            <a:r>
              <a:rPr lang="en-US" dirty="0"/>
              <a:t>moves through the stomach in </a:t>
            </a:r>
            <a:r>
              <a:rPr lang="en-US" u="sng" dirty="0"/>
              <a:t>2-4 </a:t>
            </a:r>
            <a:r>
              <a:rPr lang="en-US" u="sng" dirty="0" smtClean="0"/>
              <a:t>hours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err="1" smtClean="0"/>
              <a:t>Chyme</a:t>
            </a:r>
            <a:r>
              <a:rPr lang="en-US" dirty="0" smtClean="0"/>
              <a:t> </a:t>
            </a:r>
            <a:r>
              <a:rPr lang="en-US" dirty="0"/>
              <a:t>– When food is changed into a thin watery liquid.</a:t>
            </a:r>
            <a:r>
              <a:rPr lang="en-US" u="sng" dirty="0"/>
              <a:t>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3010" name="Picture 2" descr="http://3.bp.blogspot.com/_sdGx7zZGMXA/ST4SOMKiX0I/AAAAAAAAAWc/-uvDGFk72v4/s400/muc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964" y="3861955"/>
            <a:ext cx="2793492" cy="2971799"/>
          </a:xfrm>
          <a:prstGeom prst="rect">
            <a:avLst/>
          </a:prstGeom>
          <a:noFill/>
        </p:spPr>
      </p:pic>
      <p:pic>
        <p:nvPicPr>
          <p:cNvPr id="1026" name="Picture 2" descr="http://classconnection.s3.amazonaws.com/999/flashcards/743999/jpg/chyme131868180122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3861955"/>
            <a:ext cx="3996557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Stomach</a:t>
            </a:r>
            <a:endParaRPr lang="en-US" dirty="0">
              <a:solidFill>
                <a:srgbClr val="66FF33"/>
              </a:solidFill>
              <a:latin typeface="Cooper Black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/>
              <a:t>When the mucus is compromised, hydrochloric acid can make ULCERS in a persons stomach. </a:t>
            </a:r>
            <a:endParaRPr lang="en-US" sz="4500" dirty="0"/>
          </a:p>
          <a:p>
            <a:pPr>
              <a:buFontTx/>
              <a:buNone/>
            </a:pPr>
            <a:endParaRPr lang="en-US" dirty="0">
              <a:solidFill>
                <a:srgbClr val="66FFFF"/>
              </a:solidFill>
              <a:latin typeface="Cooper Black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66FFFF"/>
              </a:solidFill>
              <a:latin typeface="Cooper Black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66FFFF"/>
              </a:solidFill>
              <a:latin typeface="Cooper Black" pitchFamily="18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66FFFF"/>
                </a:solidFill>
                <a:latin typeface="Cooper Black" pitchFamily="18" charset="0"/>
              </a:rPr>
              <a:t>              </a:t>
            </a:r>
          </a:p>
        </p:txBody>
      </p:sp>
      <p:pic>
        <p:nvPicPr>
          <p:cNvPr id="46084" name="Picture 4" descr="s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4876800" cy="4047744"/>
          </a:xfrm>
          <a:prstGeom prst="rect">
            <a:avLst/>
          </a:prstGeom>
          <a:noFill/>
        </p:spPr>
      </p:pic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5098473" y="4809259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Liver/Gall Bladder/Pancreas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The small intestine picks up chemicals from these organs to help with digestion…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5" descr="duode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8580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Liver</a:t>
            </a:r>
            <a:endParaRPr lang="en-US" dirty="0">
              <a:solidFill>
                <a:srgbClr val="66FF33"/>
              </a:solidFill>
              <a:latin typeface="Cooper Blac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58888"/>
          </a:xfrm>
        </p:spPr>
        <p:txBody>
          <a:bodyPr/>
          <a:lstStyle/>
          <a:p>
            <a:r>
              <a:rPr lang="en-US" dirty="0"/>
              <a:t>Liver – Largest organ, it is a chemical factory that produces </a:t>
            </a:r>
            <a:r>
              <a:rPr lang="en-US" u="sng" dirty="0"/>
              <a:t>bile</a:t>
            </a:r>
            <a:r>
              <a:rPr lang="en-US" dirty="0"/>
              <a:t> and </a:t>
            </a:r>
            <a:r>
              <a:rPr lang="en-US" u="sng" dirty="0"/>
              <a:t>removes toxins.</a:t>
            </a:r>
          </a:p>
          <a:p>
            <a:endParaRPr lang="en-US" dirty="0"/>
          </a:p>
        </p:txBody>
      </p:sp>
      <p:pic>
        <p:nvPicPr>
          <p:cNvPr id="54276" name="Picture 4" descr="Frozen_Pork_L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429000" cy="3429000"/>
          </a:xfrm>
          <a:prstGeom prst="rect">
            <a:avLst/>
          </a:prstGeom>
          <a:noFill/>
        </p:spPr>
      </p:pic>
      <p:pic>
        <p:nvPicPr>
          <p:cNvPr id="54278" name="Picture 6" descr="200767106_6ee26a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95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Gall Bladder</a:t>
            </a:r>
            <a:endParaRPr lang="en-US" dirty="0">
              <a:solidFill>
                <a:srgbClr val="66FF33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724400" cy="4525963"/>
          </a:xfrm>
        </p:spPr>
        <p:txBody>
          <a:bodyPr/>
          <a:lstStyle/>
          <a:p>
            <a:r>
              <a:rPr lang="en-US" sz="3200" dirty="0"/>
              <a:t>Gall Bladder - Stores bile, the bile breaks down fats into smaller pieces. </a:t>
            </a:r>
          </a:p>
          <a:p>
            <a:endParaRPr lang="en-US" dirty="0"/>
          </a:p>
        </p:txBody>
      </p:sp>
      <p:pic>
        <p:nvPicPr>
          <p:cNvPr id="55300" name="Picture 4" descr="liver_g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352800" cy="3011665"/>
          </a:xfrm>
          <a:prstGeom prst="rect">
            <a:avLst/>
          </a:prstGeom>
          <a:noFill/>
        </p:spPr>
      </p:pic>
      <p:pic>
        <p:nvPicPr>
          <p:cNvPr id="12290" name="Picture 2" descr="http://medimages.healthopedia.com/large/liver-and-gall-blad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3048000" cy="2286001"/>
          </a:xfrm>
          <a:prstGeom prst="rect">
            <a:avLst/>
          </a:prstGeom>
          <a:noFill/>
        </p:spPr>
      </p:pic>
      <p:pic>
        <p:nvPicPr>
          <p:cNvPr id="1026" name="Picture 2" descr="http://www.drdavidkloss.com/images/gall_bladder-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87241"/>
            <a:ext cx="4362855" cy="32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hdc_0001_0003_0_img0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810000" cy="3343672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Pancreas</a:t>
            </a:r>
            <a:endParaRPr lang="en-US" dirty="0">
              <a:solidFill>
                <a:srgbClr val="66FF33"/>
              </a:solidFill>
              <a:latin typeface="Cooper Blac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8490"/>
            <a:ext cx="8229600" cy="1410891"/>
          </a:xfrm>
        </p:spPr>
        <p:txBody>
          <a:bodyPr/>
          <a:lstStyle/>
          <a:p>
            <a:r>
              <a:rPr lang="en-US" dirty="0"/>
              <a:t>Pancreas - produces </a:t>
            </a:r>
            <a:r>
              <a:rPr lang="en-US" u="sng" dirty="0"/>
              <a:t>insulin</a:t>
            </a:r>
            <a:r>
              <a:rPr lang="en-US" dirty="0"/>
              <a:t>. A hormone that helps digest sugars.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51816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dirty="0" smtClean="0"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u="sng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www.meddean.luc.edu/lumen/MedEd/Radio/curriculum/Mechanisms/Normal_pancr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267200" cy="28382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mtClean="0">
                <a:solidFill>
                  <a:srgbClr val="7030A0"/>
                </a:solidFill>
              </a:rPr>
              <a:t>Regulation of Blood Sugar</a:t>
            </a:r>
          </a:p>
        </p:txBody>
      </p:sp>
      <p:sp>
        <p:nvSpPr>
          <p:cNvPr id="13315" name="AutoShape 20"/>
          <p:cNvSpPr>
            <a:spLocks noChangeArrowheads="1"/>
          </p:cNvSpPr>
          <p:nvPr/>
        </p:nvSpPr>
        <p:spPr bwMode="auto">
          <a:xfrm>
            <a:off x="3206750" y="1436688"/>
            <a:ext cx="2357438" cy="23574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84" y="15315"/>
                </a:moveTo>
                <a:cubicBezTo>
                  <a:pt x="18474" y="13978"/>
                  <a:pt x="18950" y="12406"/>
                  <a:pt x="18950" y="10800"/>
                </a:cubicBezTo>
                <a:cubicBezTo>
                  <a:pt x="18950" y="6298"/>
                  <a:pt x="15301" y="2650"/>
                  <a:pt x="10800" y="2650"/>
                </a:cubicBezTo>
                <a:cubicBezTo>
                  <a:pt x="6298" y="2650"/>
                  <a:pt x="2650" y="6298"/>
                  <a:pt x="2650" y="10800"/>
                </a:cubicBezTo>
                <a:cubicBezTo>
                  <a:pt x="2649" y="13913"/>
                  <a:pt x="4424" y="16755"/>
                  <a:pt x="7221" y="18122"/>
                </a:cubicBezTo>
                <a:lnTo>
                  <a:pt x="6058" y="20503"/>
                </a:lnTo>
                <a:cubicBezTo>
                  <a:pt x="2350" y="18691"/>
                  <a:pt x="0" y="1492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2929"/>
                  <a:pt x="20970" y="15011"/>
                  <a:pt x="19790" y="16784"/>
                </a:cubicBezTo>
                <a:lnTo>
                  <a:pt x="22038" y="18280"/>
                </a:lnTo>
                <a:lnTo>
                  <a:pt x="16457" y="19400"/>
                </a:lnTo>
                <a:lnTo>
                  <a:pt x="15336" y="13819"/>
                </a:lnTo>
                <a:lnTo>
                  <a:pt x="17584" y="15315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21"/>
          <p:cNvSpPr>
            <a:spLocks noChangeArrowheads="1"/>
          </p:cNvSpPr>
          <p:nvPr/>
        </p:nvSpPr>
        <p:spPr bwMode="auto">
          <a:xfrm rot="10800000">
            <a:off x="3206750" y="4246563"/>
            <a:ext cx="2357438" cy="23574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69" y="17191"/>
                </a:moveTo>
                <a:cubicBezTo>
                  <a:pt x="17899" y="15631"/>
                  <a:pt x="19021" y="13281"/>
                  <a:pt x="19021" y="10800"/>
                </a:cubicBezTo>
                <a:cubicBezTo>
                  <a:pt x="19021" y="6259"/>
                  <a:pt x="15340" y="2579"/>
                  <a:pt x="10800" y="2579"/>
                </a:cubicBezTo>
                <a:cubicBezTo>
                  <a:pt x="6259" y="2579"/>
                  <a:pt x="2579" y="6259"/>
                  <a:pt x="2579" y="10800"/>
                </a:cubicBezTo>
                <a:cubicBezTo>
                  <a:pt x="2578" y="14215"/>
                  <a:pt x="4690" y="17275"/>
                  <a:pt x="7884" y="18486"/>
                </a:cubicBezTo>
                <a:lnTo>
                  <a:pt x="6969" y="20898"/>
                </a:lnTo>
                <a:cubicBezTo>
                  <a:pt x="2774" y="19306"/>
                  <a:pt x="0" y="15287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4060"/>
                  <a:pt x="20126" y="17146"/>
                  <a:pt x="17591" y="19197"/>
                </a:cubicBezTo>
                <a:lnTo>
                  <a:pt x="19289" y="21296"/>
                </a:lnTo>
                <a:lnTo>
                  <a:pt x="13679" y="20704"/>
                </a:lnTo>
                <a:lnTo>
                  <a:pt x="14271" y="15092"/>
                </a:lnTo>
                <a:lnTo>
                  <a:pt x="15969" y="17191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2"/>
          <p:cNvSpPr>
            <a:spLocks noChangeArrowheads="1"/>
          </p:cNvSpPr>
          <p:nvPr/>
        </p:nvSpPr>
        <p:spPr bwMode="auto">
          <a:xfrm>
            <a:off x="3063875" y="3635375"/>
            <a:ext cx="2627313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ea typeface="MS PGothic" pitchFamily="34" charset="-128"/>
              </a:rPr>
              <a:t>blood sugar level</a:t>
            </a:r>
          </a:p>
          <a:p>
            <a:pPr algn="ctr" eaLnBrk="0" hangingPunct="0"/>
            <a:r>
              <a:rPr lang="en-US" sz="1600" b="1">
                <a:ea typeface="MS PGothic" pitchFamily="34" charset="-128"/>
              </a:rPr>
              <a:t>(90mg/100ml)</a:t>
            </a:r>
            <a:endParaRPr lang="en-US" sz="2400" b="1">
              <a:ea typeface="MS PGothic" pitchFamily="34" charset="-128"/>
            </a:endParaRPr>
          </a:p>
        </p:txBody>
      </p:sp>
      <p:sp>
        <p:nvSpPr>
          <p:cNvPr id="879639" name="Oval 23"/>
          <p:cNvSpPr>
            <a:spLocks noChangeArrowheads="1"/>
          </p:cNvSpPr>
          <p:nvPr/>
        </p:nvSpPr>
        <p:spPr bwMode="auto">
          <a:xfrm>
            <a:off x="3508375" y="1270000"/>
            <a:ext cx="1746250" cy="365125"/>
          </a:xfrm>
          <a:prstGeom prst="ellipse">
            <a:avLst/>
          </a:prstGeom>
          <a:solidFill>
            <a:srgbClr val="CCFF66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insulin</a:t>
            </a:r>
          </a:p>
        </p:txBody>
      </p:sp>
      <p:sp>
        <p:nvSpPr>
          <p:cNvPr id="879640" name="Rectangle 24"/>
          <p:cNvSpPr>
            <a:spLocks noChangeArrowheads="1"/>
          </p:cNvSpPr>
          <p:nvPr/>
        </p:nvSpPr>
        <p:spPr bwMode="auto">
          <a:xfrm>
            <a:off x="4622800" y="1843088"/>
            <a:ext cx="1509713" cy="119062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body 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cells take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up sugar 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from blood</a:t>
            </a:r>
            <a:endParaRPr lang="en-US" sz="2400" b="1">
              <a:solidFill>
                <a:srgbClr val="010101"/>
              </a:solidFill>
              <a:ea typeface="MS PGothic" pitchFamily="34" charset="-128"/>
            </a:endParaRPr>
          </a:p>
        </p:txBody>
      </p:sp>
      <p:sp>
        <p:nvSpPr>
          <p:cNvPr id="879641" name="Rectangle 25"/>
          <p:cNvSpPr>
            <a:spLocks noChangeArrowheads="1"/>
          </p:cNvSpPr>
          <p:nvPr/>
        </p:nvSpPr>
        <p:spPr bwMode="auto">
          <a:xfrm>
            <a:off x="6229350" y="1843088"/>
            <a:ext cx="1539875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liver stores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sugar</a:t>
            </a:r>
            <a:endParaRPr lang="en-US" sz="2400" b="1">
              <a:solidFill>
                <a:srgbClr val="010101"/>
              </a:solidFill>
              <a:ea typeface="MS PGothic" pitchFamily="34" charset="-128"/>
            </a:endParaRPr>
          </a:p>
        </p:txBody>
      </p:sp>
      <p:sp>
        <p:nvSpPr>
          <p:cNvPr id="879642" name="Rectangle 26"/>
          <p:cNvSpPr>
            <a:spLocks noChangeArrowheads="1"/>
          </p:cNvSpPr>
          <p:nvPr/>
        </p:nvSpPr>
        <p:spPr bwMode="auto">
          <a:xfrm>
            <a:off x="7866063" y="1843088"/>
            <a:ext cx="1158875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reduces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appetite</a:t>
            </a:r>
            <a:endParaRPr lang="en-US" sz="2400" b="1">
              <a:solidFill>
                <a:srgbClr val="010101"/>
              </a:solidFill>
              <a:ea typeface="MS PGothic" pitchFamily="34" charset="-128"/>
            </a:endParaRPr>
          </a:p>
        </p:txBody>
      </p:sp>
      <p:sp>
        <p:nvSpPr>
          <p:cNvPr id="879643" name="Oval 27"/>
          <p:cNvSpPr>
            <a:spLocks noChangeArrowheads="1"/>
          </p:cNvSpPr>
          <p:nvPr/>
        </p:nvSpPr>
        <p:spPr bwMode="auto">
          <a:xfrm>
            <a:off x="3508375" y="6397625"/>
            <a:ext cx="1746250" cy="365125"/>
          </a:xfrm>
          <a:prstGeom prst="ellipse">
            <a:avLst/>
          </a:prstGeom>
          <a:solidFill>
            <a:srgbClr val="CCFF66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glucagon</a:t>
            </a:r>
          </a:p>
        </p:txBody>
      </p:sp>
      <p:sp>
        <p:nvSpPr>
          <p:cNvPr id="879650" name="Rectangle 34"/>
          <p:cNvSpPr>
            <a:spLocks noChangeArrowheads="1"/>
          </p:cNvSpPr>
          <p:nvPr/>
        </p:nvSpPr>
        <p:spPr bwMode="auto">
          <a:xfrm>
            <a:off x="2555875" y="4722813"/>
            <a:ext cx="1201738" cy="9159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liver 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releases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sugar</a:t>
            </a:r>
            <a:endParaRPr lang="en-US" sz="2400" b="1">
              <a:solidFill>
                <a:srgbClr val="010101"/>
              </a:solidFill>
              <a:ea typeface="MS PGothic" pitchFamily="34" charset="-128"/>
            </a:endParaRPr>
          </a:p>
        </p:txBody>
      </p:sp>
      <p:sp>
        <p:nvSpPr>
          <p:cNvPr id="879651" name="Rectangle 35"/>
          <p:cNvSpPr>
            <a:spLocks noChangeArrowheads="1"/>
          </p:cNvSpPr>
          <p:nvPr/>
        </p:nvSpPr>
        <p:spPr bwMode="auto">
          <a:xfrm>
            <a:off x="1295400" y="4876800"/>
            <a:ext cx="1130300" cy="641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triggers</a:t>
            </a:r>
            <a:br>
              <a:rPr lang="en-US" sz="2000" b="1">
                <a:solidFill>
                  <a:srgbClr val="010101"/>
                </a:solidFill>
                <a:ea typeface="MS PGothic" pitchFamily="34" charset="-128"/>
              </a:rPr>
            </a:br>
            <a:r>
              <a:rPr lang="en-US" sz="2000" b="1">
                <a:solidFill>
                  <a:srgbClr val="010101"/>
                </a:solidFill>
                <a:ea typeface="MS PGothic" pitchFamily="34" charset="-128"/>
              </a:rPr>
              <a:t>hunger</a:t>
            </a:r>
            <a:endParaRPr lang="en-US" sz="2400" b="1">
              <a:solidFill>
                <a:srgbClr val="010101"/>
              </a:solidFill>
              <a:ea typeface="MS PGothic" pitchFamily="34" charset="-128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7588" y="3190875"/>
            <a:ext cx="1022350" cy="482600"/>
            <a:chOff x="1441" y="2010"/>
            <a:chExt cx="644" cy="304"/>
          </a:xfrm>
        </p:grpSpPr>
        <p:sp>
          <p:nvSpPr>
            <p:cNvPr id="13341" name="AutoShape 37"/>
            <p:cNvSpPr>
              <a:spLocks noChangeArrowheads="1"/>
            </p:cNvSpPr>
            <p:nvPr/>
          </p:nvSpPr>
          <p:spPr bwMode="auto">
            <a:xfrm>
              <a:off x="1880" y="2010"/>
              <a:ext cx="205" cy="280"/>
            </a:xfrm>
            <a:prstGeom prst="upArrow">
              <a:avLst>
                <a:gd name="adj1" fmla="val 50000"/>
                <a:gd name="adj2" fmla="val 3414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13342" name="Rectangle 38"/>
            <p:cNvSpPr>
              <a:spLocks noChangeArrowheads="1"/>
            </p:cNvSpPr>
            <p:nvPr/>
          </p:nvSpPr>
          <p:spPr bwMode="auto">
            <a:xfrm>
              <a:off x="1441" y="2026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CC0000"/>
                  </a:solidFill>
                  <a:ea typeface="MS PGothic" pitchFamily="34" charset="-128"/>
                </a:rPr>
                <a:t>high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445125" y="4176713"/>
            <a:ext cx="873125" cy="514350"/>
            <a:chOff x="3430" y="2631"/>
            <a:chExt cx="550" cy="324"/>
          </a:xfrm>
        </p:grpSpPr>
        <p:sp>
          <p:nvSpPr>
            <p:cNvPr id="13339" name="AutoShape 40"/>
            <p:cNvSpPr>
              <a:spLocks noChangeArrowheads="1"/>
            </p:cNvSpPr>
            <p:nvPr/>
          </p:nvSpPr>
          <p:spPr bwMode="auto">
            <a:xfrm flipV="1">
              <a:off x="3430" y="2675"/>
              <a:ext cx="205" cy="280"/>
            </a:xfrm>
            <a:prstGeom prst="upArrow">
              <a:avLst>
                <a:gd name="adj1" fmla="val 50000"/>
                <a:gd name="adj2" fmla="val 3414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ea typeface="MS PGothic" pitchFamily="34" charset="-128"/>
              </a:endParaRPr>
            </a:p>
          </p:txBody>
        </p:sp>
        <p:sp>
          <p:nvSpPr>
            <p:cNvPr id="13340" name="Rectangle 41"/>
            <p:cNvSpPr>
              <a:spLocks noChangeArrowheads="1"/>
            </p:cNvSpPr>
            <p:nvPr/>
          </p:nvSpPr>
          <p:spPr bwMode="auto">
            <a:xfrm>
              <a:off x="3544" y="2631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CC0000"/>
                  </a:solidFill>
                  <a:ea typeface="MS PGothic" pitchFamily="34" charset="-128"/>
                </a:rPr>
                <a:t>low</a:t>
              </a:r>
            </a:p>
          </p:txBody>
        </p:sp>
      </p:grpSp>
      <p:sp>
        <p:nvSpPr>
          <p:cNvPr id="13328" name="Rectangle 43"/>
          <p:cNvSpPr>
            <a:spLocks noChangeArrowheads="1"/>
          </p:cNvSpPr>
          <p:nvPr/>
        </p:nvSpPr>
        <p:spPr bwMode="auto">
          <a:xfrm>
            <a:off x="609600" y="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b="1" dirty="0">
                <a:solidFill>
                  <a:srgbClr val="000060"/>
                </a:solidFill>
                <a:ea typeface="MS PGothic" pitchFamily="34" charset="-128"/>
              </a:rPr>
              <a:t> </a:t>
            </a:r>
            <a:r>
              <a:rPr lang="en-US" sz="3600" b="1" dirty="0" smtClean="0">
                <a:solidFill>
                  <a:srgbClr val="000060"/>
                </a:solidFill>
                <a:ea typeface="MS PGothic" pitchFamily="34" charset="-128"/>
              </a:rPr>
              <a:t>Anatomy Example</a:t>
            </a:r>
            <a:endParaRPr lang="en-US" sz="3600" b="1" dirty="0">
              <a:solidFill>
                <a:srgbClr val="000060"/>
              </a:solidFill>
              <a:ea typeface="MS PGothic" pitchFamily="34" charset="-128"/>
            </a:endParaRPr>
          </a:p>
        </p:txBody>
      </p:sp>
      <p:pic>
        <p:nvPicPr>
          <p:cNvPr id="879660" name="Picture 44" descr="45_UN955Pancreas_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5970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9661" name="Picture 45" descr="45_UN955Pancreas_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870450"/>
            <a:ext cx="15970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56" descr="ANd9GcTFa3yT2yHSJmMJC-q7mOmefwJrP0GJd3LZSNANEKTMQ2cJ2qY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58" descr="ANd9GcTFa3yT2yHSJmMJC-q7mOmefwJrP0GJd3LZSNANEKTMQ2cJ2qY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129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60" descr="ANd9GcTVmjTcxL57rFXX7as5fRTisMXvYOCSyZUWFcqYrrLXi5xN7Yu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1295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61" descr="ANd9GcTVmjTcxL57rFXX7as5fRTisMXvYOCSyZUWFcqYrrLXi5xN7Yu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1295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Text Box 62"/>
          <p:cNvSpPr txBox="1">
            <a:spLocks noChangeArrowheads="1"/>
          </p:cNvSpPr>
          <p:nvPr/>
        </p:nvSpPr>
        <p:spPr bwMode="auto">
          <a:xfrm>
            <a:off x="1676400" y="2819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Pancreas</a:t>
            </a:r>
          </a:p>
        </p:txBody>
      </p:sp>
      <p:sp>
        <p:nvSpPr>
          <p:cNvPr id="13336" name="Text Box 63"/>
          <p:cNvSpPr txBox="1">
            <a:spLocks noChangeArrowheads="1"/>
          </p:cNvSpPr>
          <p:nvPr/>
        </p:nvSpPr>
        <p:spPr bwMode="auto">
          <a:xfrm>
            <a:off x="6019800" y="5486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Pancreas</a:t>
            </a:r>
          </a:p>
        </p:txBody>
      </p:sp>
      <p:sp>
        <p:nvSpPr>
          <p:cNvPr id="13337" name="Text Box 64"/>
          <p:cNvSpPr txBox="1">
            <a:spLocks noChangeArrowheads="1"/>
          </p:cNvSpPr>
          <p:nvPr/>
        </p:nvSpPr>
        <p:spPr bwMode="auto">
          <a:xfrm>
            <a:off x="6400800" y="3657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13338" name="Text Box 66"/>
          <p:cNvSpPr txBox="1">
            <a:spLocks noChangeArrowheads="1"/>
          </p:cNvSpPr>
          <p:nvPr/>
        </p:nvSpPr>
        <p:spPr bwMode="auto">
          <a:xfrm>
            <a:off x="1219200" y="6400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Liver</a:t>
            </a:r>
          </a:p>
        </p:txBody>
      </p:sp>
    </p:spTree>
    <p:extLst>
      <p:ext uri="{BB962C8B-B14F-4D97-AF65-F5344CB8AC3E}">
        <p14:creationId xmlns:p14="http://schemas.microsoft.com/office/powerpoint/2010/main" val="26952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9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9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9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9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9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79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39" grpId="0" animBg="1" autoUpdateAnimBg="0"/>
      <p:bldP spid="879640" grpId="0" animBg="1" autoUpdateAnimBg="0"/>
      <p:bldP spid="879641" grpId="0" animBg="1" autoUpdateAnimBg="0"/>
      <p:bldP spid="879642" grpId="0" animBg="1" autoUpdateAnimBg="0"/>
      <p:bldP spid="879643" grpId="0" animBg="1" autoUpdateAnimBg="0"/>
      <p:bldP spid="879650" grpId="0" animBg="1" autoUpdateAnimBg="0"/>
      <p:bldP spid="87965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Two Kinds of Digestion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u="sng" dirty="0" smtClean="0"/>
              <a:t>Mechanical Digestion</a:t>
            </a:r>
            <a:r>
              <a:rPr lang="en-US" sz="2800" dirty="0" smtClean="0"/>
              <a:t> – takes place when food is chewed, mixed, or churned.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u="sng" dirty="0" smtClean="0"/>
              <a:t>Chemical </a:t>
            </a:r>
            <a:r>
              <a:rPr lang="en-US" sz="2800" u="sng" dirty="0"/>
              <a:t>Digestion</a:t>
            </a:r>
            <a:r>
              <a:rPr lang="en-US" sz="2800" dirty="0"/>
              <a:t> – occurs when chemical reactions break down large food molecules into smaller ones</a:t>
            </a:r>
            <a:r>
              <a:rPr lang="en-US" sz="2400" dirty="0"/>
              <a:t>.</a:t>
            </a:r>
            <a:endParaRPr lang="en-US" sz="2400" u="sng" dirty="0"/>
          </a:p>
        </p:txBody>
      </p:sp>
      <p:pic>
        <p:nvPicPr>
          <p:cNvPr id="2050" name="Picture 2" descr="http://gifrific.com/wp-content/uploads/2012/04/antelope-chewing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125906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ntsectortv.files.wordpress.com/2007/08/normal-one-sided-chewing-cycle.gif">
            <a:hlinkClick r:id="rId4"/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53" y="4038600"/>
            <a:ext cx="4038600" cy="250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Small Intestine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9718" y="1219200"/>
            <a:ext cx="8974282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4-7 meters in length, small </a:t>
            </a:r>
            <a:r>
              <a:rPr lang="en-US" dirty="0" smtClean="0"/>
              <a:t>diameter.</a:t>
            </a:r>
          </a:p>
          <a:p>
            <a:pPr lvl="1">
              <a:lnSpc>
                <a:spcPct val="90000"/>
              </a:lnSpc>
            </a:pPr>
            <a:r>
              <a:rPr lang="en-US" sz="2600" u="sng" dirty="0" smtClean="0"/>
              <a:t>Duodenum</a:t>
            </a:r>
            <a:r>
              <a:rPr lang="en-US" sz="2600" dirty="0" smtClean="0"/>
              <a:t> </a:t>
            </a:r>
            <a:r>
              <a:rPr lang="en-US" sz="2600" dirty="0"/>
              <a:t>– where most digestion takes </a:t>
            </a:r>
            <a:r>
              <a:rPr lang="en-US" sz="2600" dirty="0" smtClean="0"/>
              <a:t>place.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Absorption </a:t>
            </a:r>
            <a:r>
              <a:rPr lang="en-US" sz="2600" dirty="0"/>
              <a:t>of food takes place with help of </a:t>
            </a:r>
            <a:r>
              <a:rPr lang="en-US" sz="2600" u="sng" dirty="0"/>
              <a:t>villi</a:t>
            </a:r>
            <a:r>
              <a:rPr lang="en-US" sz="2600" dirty="0"/>
              <a:t> – fingerlike projections on wall of small intestine and increases </a:t>
            </a:r>
            <a:r>
              <a:rPr lang="en-US" sz="2600" u="sng" dirty="0"/>
              <a:t>surface area</a:t>
            </a:r>
            <a:r>
              <a:rPr lang="en-US" sz="2600" dirty="0"/>
              <a:t> so nutrients in </a:t>
            </a:r>
            <a:r>
              <a:rPr lang="en-US" sz="2600" dirty="0" err="1"/>
              <a:t>chyme</a:t>
            </a:r>
            <a:r>
              <a:rPr lang="en-US" sz="2600" dirty="0"/>
              <a:t> have more places to </a:t>
            </a:r>
            <a:r>
              <a:rPr lang="en-US" sz="2600" dirty="0" smtClean="0"/>
              <a:t>absorb.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Peristalsis </a:t>
            </a:r>
            <a:r>
              <a:rPr lang="en-US" sz="2600" dirty="0"/>
              <a:t>continues to force undigested and unabsorbed materials into large intestine.</a:t>
            </a:r>
            <a:endParaRPr lang="en-US" sz="2600" u="sng" dirty="0"/>
          </a:p>
        </p:txBody>
      </p:sp>
      <p:pic>
        <p:nvPicPr>
          <p:cNvPr id="4" name="Picture 5" descr="duodenum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267200"/>
            <a:ext cx="4114800" cy="2407158"/>
          </a:xfrm>
          <a:prstGeom prst="rect">
            <a:avLst/>
          </a:prstGeom>
          <a:noFill/>
          <a:ln/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5943600"/>
            <a:ext cx="1905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9327" y="578208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Cooper Black" pitchFamily="18" charset="0"/>
              </a:rPr>
              <a:t>duodenum</a:t>
            </a:r>
            <a:endParaRPr lang="en-US" dirty="0">
              <a:solidFill>
                <a:srgbClr val="660066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folHlink"/>
                </a:solidFill>
                <a:latin typeface="Cooper Black" pitchFamily="18" charset="0"/>
              </a:rPr>
              <a:t>Villi</a:t>
            </a:r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 in The Small Intestine</a:t>
            </a:r>
            <a:endParaRPr lang="en-US" dirty="0">
              <a:solidFill>
                <a:srgbClr val="66FF33"/>
              </a:solidFill>
              <a:latin typeface="Cooper Black" pitchFamily="18" charset="0"/>
            </a:endParaRPr>
          </a:p>
        </p:txBody>
      </p:sp>
      <p:pic>
        <p:nvPicPr>
          <p:cNvPr id="48132" name="Picture 4" descr="GP2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810000" cy="3810000"/>
          </a:xfrm>
          <a:prstGeom prst="rect">
            <a:avLst/>
          </a:prstGeom>
          <a:noFill/>
        </p:spPr>
      </p:pic>
      <p:pic>
        <p:nvPicPr>
          <p:cNvPr id="8194" name="Picture 2" descr="http://cdn.webecoist.com/wp-content/uploads/2010/01/villi-small-intes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740515" cy="3352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The Large Intestine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7356"/>
            <a:ext cx="4495800" cy="4495800"/>
          </a:xfrm>
        </p:spPr>
        <p:txBody>
          <a:bodyPr>
            <a:noAutofit/>
          </a:bodyPr>
          <a:lstStyle/>
          <a:p>
            <a:r>
              <a:rPr lang="en-US" sz="2800" dirty="0"/>
              <a:t>Absorbs </a:t>
            </a:r>
            <a:r>
              <a:rPr lang="en-US" sz="2800" u="sng" dirty="0"/>
              <a:t>water</a:t>
            </a:r>
            <a:r>
              <a:rPr lang="en-US" sz="2800" dirty="0"/>
              <a:t> from undigested </a:t>
            </a:r>
            <a:r>
              <a:rPr lang="en-US" sz="2800" dirty="0" smtClean="0"/>
              <a:t>mass.</a:t>
            </a:r>
          </a:p>
          <a:p>
            <a:pPr lvl="1"/>
            <a:r>
              <a:rPr lang="en-US" sz="2600" dirty="0" smtClean="0"/>
              <a:t>Peristalsis </a:t>
            </a:r>
            <a:r>
              <a:rPr lang="en-US" sz="2600" u="sng" dirty="0"/>
              <a:t>slows </a:t>
            </a:r>
            <a:r>
              <a:rPr lang="en-US" sz="2600" u="sng" dirty="0" smtClean="0"/>
              <a:t>down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Remaining </a:t>
            </a:r>
            <a:r>
              <a:rPr lang="en-US" sz="2600" dirty="0"/>
              <a:t>undigested material becomes </a:t>
            </a:r>
            <a:r>
              <a:rPr lang="en-US" sz="2600" u="sng" dirty="0" smtClean="0"/>
              <a:t>solid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Muscles </a:t>
            </a:r>
            <a:r>
              <a:rPr lang="en-US" sz="2600" dirty="0"/>
              <a:t>of the rectum and anus control the </a:t>
            </a:r>
            <a:r>
              <a:rPr lang="en-US" sz="2600" u="sng" dirty="0"/>
              <a:t>release of wastes</a:t>
            </a:r>
            <a:r>
              <a:rPr lang="en-US" sz="2600" dirty="0"/>
              <a:t> from body in form of </a:t>
            </a:r>
            <a:r>
              <a:rPr lang="en-US" sz="2600" u="sng" dirty="0"/>
              <a:t>feces</a:t>
            </a:r>
            <a:r>
              <a:rPr lang="en-US" sz="2600" dirty="0"/>
              <a:t>.</a:t>
            </a:r>
          </a:p>
        </p:txBody>
      </p:sp>
      <p:pic>
        <p:nvPicPr>
          <p:cNvPr id="39941" name="Picture 5" descr="Digestive Syste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3955" y="1752600"/>
            <a:ext cx="4000500" cy="3667125"/>
          </a:xfrm>
          <a:noFill/>
          <a:ln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162800" y="6019800"/>
            <a:ext cx="1953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ooper Black" pitchFamily="18" charset="0"/>
              </a:rPr>
              <a:t>Large Intestine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H="1" flipV="1">
            <a:off x="7848600" y="4267200"/>
            <a:ext cx="762000" cy="167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 flipV="1">
            <a:off x="7620000" y="4191000"/>
            <a:ext cx="2286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88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010400" cy="56086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appendic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" y="0"/>
            <a:ext cx="5271206" cy="4769605"/>
          </a:xfrm>
          <a:prstGeom prst="rect">
            <a:avLst/>
          </a:prstGeom>
          <a:noFill/>
        </p:spPr>
      </p:pic>
      <p:pic>
        <p:nvPicPr>
          <p:cNvPr id="4098" name="Picture 2" descr="http://www.laparoscopy.net/images/ap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09219"/>
            <a:ext cx="4648200" cy="31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712" y="2438400"/>
            <a:ext cx="86805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Digestive System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/>
              </a:rPr>
              <a:t>YouTube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/ 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3" action="ppaction://hlinkfile"/>
              </a:rPr>
              <a:t>Video Link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igestive_System_No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546725" cy="6248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2819400" y="1447800"/>
            <a:ext cx="9144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folHlink"/>
                </a:solidFill>
                <a:latin typeface="Cooper Black" pitchFamily="18" charset="0"/>
              </a:rPr>
              <a:t>LIVER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239000" y="1066800"/>
            <a:ext cx="1720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ESOPHAGUS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391400" y="2743200"/>
            <a:ext cx="1415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ooper Black" pitchFamily="18" charset="0"/>
              </a:rPr>
              <a:t>STOMACH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475538" y="3429000"/>
            <a:ext cx="1552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PANCREAS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4648200" y="1447800"/>
            <a:ext cx="17526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2590800" y="32004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2667000" y="3657600"/>
            <a:ext cx="15240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5105400" y="3429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6400800" y="1219200"/>
            <a:ext cx="914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6781800" y="29718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4648200" y="3657600"/>
            <a:ext cx="2819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1600200" y="3200400"/>
            <a:ext cx="990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43705" y="5257800"/>
            <a:ext cx="140012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ooper Black" pitchFamily="18" charset="0"/>
              </a:rPr>
              <a:t>GALL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ooper Black" pitchFamily="18" charset="0"/>
              </a:rPr>
              <a:t>BLADDER</a:t>
            </a: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H="1">
            <a:off x="1371600" y="5257800"/>
            <a:ext cx="1295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7375525" y="5486400"/>
            <a:ext cx="15565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LARGE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INTESTINE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7315200" y="4267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oper Black" pitchFamily="18" charset="0"/>
              </a:rPr>
              <a:t>SMALL</a:t>
            </a:r>
          </a:p>
          <a:p>
            <a:r>
              <a:rPr lang="en-US" dirty="0">
                <a:solidFill>
                  <a:schemeClr val="tx2"/>
                </a:solidFill>
                <a:latin typeface="Cooper Black" pitchFamily="18" charset="0"/>
              </a:rPr>
              <a:t>INTESTINE</a:t>
            </a: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H="1" flipV="1">
            <a:off x="5257800" y="4953000"/>
            <a:ext cx="2286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4876800" y="4495800"/>
            <a:ext cx="2590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Cooper Black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06" grpId="0"/>
      <p:bldP spid="51207" grpId="0"/>
      <p:bldP spid="51216" grpId="0"/>
      <p:bldP spid="51218" grpId="0"/>
      <p:bldP spid="51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folHlink"/>
                </a:solidFill>
                <a:latin typeface="Cooper Black" pitchFamily="18" charset="0"/>
              </a:rPr>
              <a:t>Enzymes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9273" y="1524000"/>
            <a:ext cx="6629400" cy="5029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Makes </a:t>
            </a:r>
            <a:r>
              <a:rPr lang="en-US" sz="2800" u="sng" dirty="0"/>
              <a:t>chemical digestion</a:t>
            </a:r>
            <a:r>
              <a:rPr lang="en-US" sz="2800" dirty="0"/>
              <a:t> possible.  They are </a:t>
            </a:r>
            <a:r>
              <a:rPr lang="en-US" sz="2800" u="sng" dirty="0"/>
              <a:t>proteins</a:t>
            </a:r>
            <a:r>
              <a:rPr lang="en-US" sz="2800" dirty="0"/>
              <a:t> that </a:t>
            </a:r>
            <a:r>
              <a:rPr lang="en-US" sz="2800" u="sng" dirty="0"/>
              <a:t>speed up the rate</a:t>
            </a:r>
            <a:r>
              <a:rPr lang="en-US" sz="2800" dirty="0"/>
              <a:t> of a chemical reaction in your body.  They reduce the amount of </a:t>
            </a:r>
            <a:r>
              <a:rPr lang="en-US" sz="2800" u="sng" dirty="0"/>
              <a:t>energy</a:t>
            </a:r>
            <a:r>
              <a:rPr lang="en-US" sz="2800" dirty="0"/>
              <a:t> needed to begin a </a:t>
            </a:r>
            <a:r>
              <a:rPr lang="en-US" sz="2800" dirty="0" smtClean="0"/>
              <a:t>reaction.</a:t>
            </a:r>
          </a:p>
          <a:p>
            <a:endParaRPr lang="en-US" sz="2800" dirty="0" smtClean="0"/>
          </a:p>
          <a:p>
            <a:pPr lvl="1"/>
            <a:r>
              <a:rPr lang="en-US" u="sng" dirty="0" smtClean="0"/>
              <a:t>Amylase</a:t>
            </a:r>
            <a:r>
              <a:rPr lang="en-US" dirty="0" smtClean="0"/>
              <a:t> </a:t>
            </a:r>
            <a:r>
              <a:rPr lang="en-US" dirty="0"/>
              <a:t>(mouth) – break down complex carbohydrates into simpler sugars (starch </a:t>
            </a:r>
            <a:r>
              <a:rPr lang="en-US" dirty="0">
                <a:sym typeface="Wingdings" pitchFamily="2" charset="2"/>
              </a:rPr>
              <a:t> sugar</a:t>
            </a:r>
            <a:r>
              <a:rPr lang="en-US" dirty="0" smtClean="0">
                <a:sym typeface="Wingdings" pitchFamily="2" charset="2"/>
              </a:rPr>
              <a:t>).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u="sng" dirty="0" smtClean="0">
                <a:sym typeface="Wingdings" pitchFamily="2" charset="2"/>
              </a:rPr>
              <a:t>Pepsin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(stomach) – break down proteins.</a:t>
            </a:r>
            <a:endParaRPr lang="en-US" u="sng" dirty="0">
              <a:sym typeface="Wingdings" pitchFamily="2" charset="2"/>
            </a:endParaRPr>
          </a:p>
        </p:txBody>
      </p:sp>
      <p:pic>
        <p:nvPicPr>
          <p:cNvPr id="4098" name="Picture 2" descr="http://www.diabetescare.net/CMS/DOCS/userfiles/image/Spotlight%20-%20Providers/saliva_carb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8673" y="1524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.vanderbilt.edu/files/stomach_iSt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73" y="3962400"/>
            <a:ext cx="2286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4103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04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05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06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07" name="Picture 11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08" name="Picture 12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09" name="Picture 13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4110" name="Picture 14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29000"/>
            <a:ext cx="752475" cy="67786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09600" y="2743200"/>
            <a:ext cx="1904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ENZYME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89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90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91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92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93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94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6395" name="Picture 11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3733800"/>
            <a:ext cx="752475" cy="677863"/>
          </a:xfrm>
          <a:prstGeom prst="rect">
            <a:avLst/>
          </a:prstGeom>
          <a:noFill/>
        </p:spPr>
      </p:pic>
      <p:sp>
        <p:nvSpPr>
          <p:cNvPr id="1639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15364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65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66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67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68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69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70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5371" name="Picture 11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752475" cy="6778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Cooper Black" pitchFamily="18" charset="0"/>
              </a:rPr>
              <a:t>Chemical  Digestion</a:t>
            </a:r>
          </a:p>
        </p:txBody>
      </p:sp>
      <p:pic>
        <p:nvPicPr>
          <p:cNvPr id="14340" name="Picture 4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1" name="Picture 5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2" name="Picture 6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3" name="Picture 7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4" name="Picture 8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5" name="Picture 9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6" name="Picture 10" descr="693px-Hexag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724400"/>
            <a:ext cx="1219200" cy="1054100"/>
          </a:xfrm>
          <a:prstGeom prst="rect">
            <a:avLst/>
          </a:prstGeom>
          <a:noFill/>
        </p:spPr>
      </p:pic>
      <p:pic>
        <p:nvPicPr>
          <p:cNvPr id="14347" name="Picture 11" descr="_49226_pac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752475" cy="6778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559</Words>
  <Application>Microsoft Office PowerPoint</Application>
  <PresentationFormat>On-screen Show (4:3)</PresentationFormat>
  <Paragraphs>119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Human Body Systems</vt:lpstr>
      <vt:lpstr>PowerPoint Presentation</vt:lpstr>
      <vt:lpstr>Digestion</vt:lpstr>
      <vt:lpstr>Two Kinds of Digestion</vt:lpstr>
      <vt:lpstr>Enzymes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Chemical  Digestion</vt:lpstr>
      <vt:lpstr>Organs</vt:lpstr>
      <vt:lpstr>The Mouth</vt:lpstr>
      <vt:lpstr>The Esophagus</vt:lpstr>
      <vt:lpstr>The Stomach</vt:lpstr>
      <vt:lpstr>PowerPoint Presentation</vt:lpstr>
      <vt:lpstr>The Stomach</vt:lpstr>
      <vt:lpstr>The Stomach</vt:lpstr>
      <vt:lpstr>Liver/Gall Bladder/Pancreas</vt:lpstr>
      <vt:lpstr>Liver</vt:lpstr>
      <vt:lpstr>Gall Bladder</vt:lpstr>
      <vt:lpstr>Pancreas</vt:lpstr>
      <vt:lpstr>Regulation of Blood Sugar</vt:lpstr>
      <vt:lpstr>The Small Intestine</vt:lpstr>
      <vt:lpstr>Villi in The Small Intestine</vt:lpstr>
      <vt:lpstr>The Large Intestine</vt:lpstr>
      <vt:lpstr>PowerPoint Presentation</vt:lpstr>
      <vt:lpstr>PowerPoint Presentation</vt:lpstr>
      <vt:lpstr>PowerPoint Presentation</vt:lpstr>
      <vt:lpstr>PowerPoint Presentation</vt:lpstr>
    </vt:vector>
  </TitlesOfParts>
  <Company>holley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 </dc:creator>
  <cp:lastModifiedBy>Kristen Pelkey</cp:lastModifiedBy>
  <cp:revision>62</cp:revision>
  <dcterms:created xsi:type="dcterms:W3CDTF">2008-10-22T11:43:35Z</dcterms:created>
  <dcterms:modified xsi:type="dcterms:W3CDTF">2014-05-28T13:06:43Z</dcterms:modified>
</cp:coreProperties>
</file>