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34"/>
  </p:notesMasterIdLst>
  <p:sldIdLst>
    <p:sldId id="256" r:id="rId2"/>
    <p:sldId id="298" r:id="rId3"/>
    <p:sldId id="257" r:id="rId4"/>
    <p:sldId id="272" r:id="rId5"/>
    <p:sldId id="271" r:id="rId6"/>
    <p:sldId id="278" r:id="rId7"/>
    <p:sldId id="258" r:id="rId8"/>
    <p:sldId id="274" r:id="rId9"/>
    <p:sldId id="275" r:id="rId10"/>
    <p:sldId id="276" r:id="rId11"/>
    <p:sldId id="277" r:id="rId12"/>
    <p:sldId id="259" r:id="rId13"/>
    <p:sldId id="281" r:id="rId14"/>
    <p:sldId id="260" r:id="rId15"/>
    <p:sldId id="280" r:id="rId16"/>
    <p:sldId id="261" r:id="rId17"/>
    <p:sldId id="286" r:id="rId18"/>
    <p:sldId id="263" r:id="rId19"/>
    <p:sldId id="262" r:id="rId20"/>
    <p:sldId id="283" r:id="rId21"/>
    <p:sldId id="282" r:id="rId22"/>
    <p:sldId id="264" r:id="rId23"/>
    <p:sldId id="265" r:id="rId24"/>
    <p:sldId id="294" r:id="rId25"/>
    <p:sldId id="266" r:id="rId26"/>
    <p:sldId id="287" r:id="rId27"/>
    <p:sldId id="288" r:id="rId28"/>
    <p:sldId id="296" r:id="rId29"/>
    <p:sldId id="295" r:id="rId30"/>
    <p:sldId id="297" r:id="rId31"/>
    <p:sldId id="290" r:id="rId32"/>
    <p:sldId id="27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4660"/>
  </p:normalViewPr>
  <p:slideViewPr>
    <p:cSldViewPr>
      <p:cViewPr varScale="1">
        <p:scale>
          <a:sx n="103" d="100"/>
          <a:sy n="103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07E7-57E6-44F5-A2E7-101C52CA4658}" type="datetimeFigureOut">
              <a:rPr lang="en-US" smtClean="0"/>
              <a:pPr/>
              <a:t>5/14/2014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13DE-C9DF-4823-812C-DAD24A6ED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13DE-C9DF-4823-812C-DAD24A6ED5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13DE-C9DF-4823-812C-DAD24A6ED5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13DE-C9DF-4823-812C-DAD24A6ED5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DEC7608-9E99-46C3-9908-EBD7E50508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DA6D4-E583-4823-A6A7-9F656AD538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12FA7-10FE-4D20-983F-FCF77335EB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F79F-9EA5-4CDE-8829-D7A25BDED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4171B-2348-4F71-8061-92A666C240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7C736-8470-468B-B7E3-F6A9E2CEC7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BD724-49B4-4CFD-B8BC-8A5043B68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37F8-CBE4-45FD-A758-759340A39F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08A17-85F8-4531-95AF-9E84F7B55A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BD37C-E45A-4866-AE75-D69C21B732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3EDA5-9066-4EFB-94FA-B987525800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036E4-A439-4C91-B0F1-8433785677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325A6423-F753-4BFE-9912-FD0E69AAA5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eatrundoyoga.com/blog/wp-content/uploads/2009/10/calcium.gif&amp;imgrefurl=http://www.eatrundoyoga.com/blog/vegan-myth-calcium/&amp;usg=__-9T4UplI15Q6NyWbfGlQCb83T5Y=&amp;h=589&amp;w=617&amp;sz=8&amp;hl=en&amp;start=2&amp;um=1&amp;itbs=1&amp;tbnid=1lAz3qeDZjslNM:&amp;tbnh=130&amp;tbnw=136&amp;prev=/images?q=calcium&amp;um=1&amp;hl=en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url?sa=i&amp;rct=j&amp;q=calcium+in+bone&amp;source=images&amp;cd=&amp;cad=rja&amp;docid=jKtNjOCgiAyoiM&amp;tbnid=FVQTwGb2Xbg82M:&amp;ved=0CAUQjRw&amp;url=http://purity-life.com/osteoporosis-if-you-are-deficient-in-calcium/&amp;ei=9B9wUa-fGcz-rAHPwYCgCg&amp;bvm=bv.45373924,d.aWM&amp;psig=AFQjCNHztWWbCn9pErPHiI5c6ZnvUllo4g&amp;ust=1366389061320759" TargetMode="Externa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eriosteum+on+bone&amp;source=images&amp;cd=&amp;cad=rja&amp;docid=FxK7EF_XUCWi8M&amp;tbnid=j7dA-Xkw6bxewM:&amp;ved=0CAUQjRw&amp;url=http://reidhosp.adam.com/content.aspx?productId=39&amp;pid=1&amp;gid=002280&amp;print=1&amp;ei=hx1wUcf0BsXlqgHnqoCABg&amp;bvm=bv.45368065,d.aWM&amp;psig=AFQjCNGQKoq003-6cCj2RHORmlr5inqd0w&amp;ust=13663884721682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docid=0w6wdV-lfE9BkM&amp;tbnid=JFOhwtKf5rCwvM:&amp;ved=0CAgQjRwwAA&amp;url=http://vi.sualize.us/jasonfreeny1_illustration_anatomy_information_graphic_design_picture_hMu.html&amp;ei=anRxUabnB5H1qwH_9ICQBw&amp;psig=AFQjCNGyPJGEUF8zA3DmQ14njquxK8dPwA&amp;ust=136647626617686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jJUcTbR2SY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Videos/Human%20Anatomy/Bones,%20Muscles,%20Skin/Rotationplasty-Mayo%20Clinic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2h0vkp1mA" TargetMode="External"/><Relationship Id="rId2" Type="http://schemas.openxmlformats.org/officeDocument/2006/relationships/hyperlink" Target="http://www.youtube.com/watch?v=Xe2h0vkp1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Videos/Human%20Anatomy/Bones,%20Muscles,%20Skin/Bee%20Therapy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Je8WvzSVu329uM&amp;tbnid=hhC5y2y9S9wZuM:&amp;ved=0CAgQjRwwAA&amp;url=http://botcrawl.com/i-found-this-humerus-picture/i-find-this-humerus-large/&amp;ei=mTtwUZLAEsrJrgHCtYBo&amp;psig=AFQjCNHUWMvdTk9xen7ER5trgQL1P0DgXQ&amp;ust=136639618533333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keleton&amp;source=images&amp;cd=&amp;cad=rja&amp;docid=XUw_ynEzp621GM&amp;tbnid=bWi_jFBovAA_jM:&amp;ved=0CAUQjRw&amp;url=http://imjustcreative.com/skeleton-typogram-by-aaron-kuehn/2011/12/18/&amp;ei=8jlwUYXmJO2p4AOCoYGwAQ&amp;bvm=bv.45373924,d.dmg&amp;psig=AFQjCNESXN6rOV_zt9Pb4hHFPAse9pehNw&amp;ust=136639575494319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Human%20Anatomy/Bones,%20Muscles,%20Skin/Kid%20Science%20Stanley%20the%20Skeleton%20-%20Full.WMV" TargetMode="External"/><Relationship Id="rId2" Type="http://schemas.openxmlformats.org/officeDocument/2006/relationships/hyperlink" Target="https://www.youtube.com/watch?v=WhNklt1mUp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EOfISCS0VQOoGM&amp;tbnid=eGbBRRlwcz3SbM:&amp;ved=0CAgQjRwwAA&amp;url=http://www.saynotocrack.com/index.php/2007/06/03/cartoon-anatomy/&amp;ei=n3RxUfy_AcvsrAH4xYDgBg&amp;psig=AFQjCNESOSawX3TEdv9yikwvmq4ZQE5TBw&amp;ust=1366476319075109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ib+cage+protection&amp;source=images&amp;cd=&amp;cad=rja&amp;docid=jBYLfYasJKwkaM&amp;tbnid=e0p2gA-pnFifOM:&amp;ved=0CAUQjRw&amp;url=http://www.crossfitsouthbay.com/2012/08/the-stiff-link/&amp;ei=sRtwUd6FM9TqqAH964CoBA&amp;bvm=bv.45368065,d.aWM&amp;psig=AFQjCNGgtyJFyD5fUvvmo9Y2N-OTIbQ1Vw&amp;ust=136638801558694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914400"/>
            <a:ext cx="4953000" cy="1905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r>
              <a:rPr lang="en-US" sz="5400" b="1" dirty="0" smtClean="0">
                <a:solidFill>
                  <a:schemeClr val="accent3"/>
                </a:solidFill>
              </a:rPr>
              <a:t>u</a:t>
            </a: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5400" b="1" dirty="0" smtClean="0">
                <a:solidFill>
                  <a:srgbClr val="C7A1E3"/>
                </a:solidFill>
              </a:rPr>
              <a:t>a</a:t>
            </a:r>
            <a:r>
              <a:rPr lang="en-US" sz="5400" b="1" dirty="0" smtClean="0">
                <a:solidFill>
                  <a:schemeClr val="accent5"/>
                </a:solidFill>
              </a:rPr>
              <a:t>n</a:t>
            </a:r>
            <a:r>
              <a:rPr lang="en-US" sz="5400" b="1" dirty="0" smtClean="0">
                <a:solidFill>
                  <a:schemeClr val="accent1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B</a:t>
            </a:r>
            <a:r>
              <a:rPr lang="en-US" sz="5400" b="1" dirty="0" smtClean="0">
                <a:solidFill>
                  <a:srgbClr val="C7A1E3"/>
                </a:solidFill>
              </a:rPr>
              <a:t>o</a:t>
            </a:r>
            <a:r>
              <a:rPr lang="en-US" sz="5400" b="1" dirty="0" smtClean="0">
                <a:solidFill>
                  <a:schemeClr val="accent3"/>
                </a:solidFill>
              </a:rPr>
              <a:t>d</a:t>
            </a:r>
            <a:r>
              <a:rPr lang="en-US" sz="5400" b="1" dirty="0" smtClean="0">
                <a:solidFill>
                  <a:schemeClr val="accent1"/>
                </a:solidFill>
              </a:rPr>
              <a:t>y </a:t>
            </a:r>
            <a:r>
              <a:rPr lang="en-US" sz="5400" b="1" dirty="0" smtClean="0">
                <a:solidFill>
                  <a:srgbClr val="FF0000"/>
                </a:solidFill>
              </a:rPr>
              <a:t>S</a:t>
            </a:r>
            <a:r>
              <a:rPr lang="en-US" sz="5400" b="1" dirty="0" smtClean="0">
                <a:solidFill>
                  <a:schemeClr val="accent1"/>
                </a:solidFill>
              </a:rPr>
              <a:t>y</a:t>
            </a:r>
            <a:r>
              <a:rPr lang="en-US" sz="5400" b="1" dirty="0" smtClean="0">
                <a:solidFill>
                  <a:schemeClr val="accent3"/>
                </a:solidFill>
              </a:rPr>
              <a:t>s</a:t>
            </a:r>
            <a:r>
              <a:rPr lang="en-US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5400" b="1" dirty="0" smtClean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8098" y="3124200"/>
            <a:ext cx="4991102" cy="1752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 dirty="0" smtClean="0"/>
              <a:t>The Skeletal System</a:t>
            </a:r>
          </a:p>
        </p:txBody>
      </p:sp>
      <p:pic>
        <p:nvPicPr>
          <p:cNvPr id="40962" name="Picture 2" descr="http://local.brookings.k12.sd.us/krscience/images/skeleton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95698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533400"/>
            <a:ext cx="8229600" cy="453072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4. </a:t>
            </a:r>
            <a:r>
              <a:rPr lang="en-US" sz="3200" dirty="0" smtClean="0"/>
              <a:t>	Blood cells are formed in the center of many bones in soft tissue called </a:t>
            </a:r>
            <a:r>
              <a:rPr lang="en-US" sz="3200" u="sng" dirty="0" smtClean="0"/>
              <a:t>red marrow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31746" name="Picture 2" descr="http://www.besthealth.com/besthealth/bodyguide/reftext/images/M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82" y="2590800"/>
            <a:ext cx="4544290" cy="3635432"/>
          </a:xfrm>
          <a:prstGeom prst="rect">
            <a:avLst/>
          </a:prstGeom>
          <a:noFill/>
        </p:spPr>
      </p:pic>
      <p:pic>
        <p:nvPicPr>
          <p:cNvPr id="4" name="Picture 2" descr="http://www.riversideonline.com/source/images/image_popup/r7_bonemarrowas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273" y="2043546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1273" y="5897562"/>
            <a:ext cx="4516582" cy="960438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Bone Marrow Extraction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3.gstatic.com/images?q=tbn:1lAz3qeDZjslNM:http://www.eatrundoyoga.com/blog/wp-content/uploads/2009/10/calciu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2971800"/>
            <a:ext cx="1295400" cy="12382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285607"/>
            <a:ext cx="9105900" cy="4530725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5.  </a:t>
            </a:r>
            <a:r>
              <a:rPr lang="en-US" sz="3200" dirty="0" smtClean="0"/>
              <a:t>Major quantities of </a:t>
            </a:r>
            <a:r>
              <a:rPr lang="en-US" sz="3200" u="sng" dirty="0" smtClean="0"/>
              <a:t>calcium and phosphorous</a:t>
            </a:r>
            <a:r>
              <a:rPr lang="en-US" sz="3200" dirty="0" smtClean="0"/>
              <a:t> compounds are stored in the skeleton for later use.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a. </a:t>
            </a:r>
            <a:r>
              <a:rPr lang="en-US" sz="3200" dirty="0" smtClean="0"/>
              <a:t>Calcium and phosphorous make bones </a:t>
            </a:r>
            <a:r>
              <a:rPr lang="en-US" sz="3200" u="sng" dirty="0" smtClean="0"/>
              <a:t>hard</a:t>
            </a:r>
            <a:r>
              <a:rPr lang="en-US" sz="2800" dirty="0" smtClean="0"/>
              <a:t>.</a:t>
            </a:r>
          </a:p>
        </p:txBody>
      </p:sp>
      <p:pic>
        <p:nvPicPr>
          <p:cNvPr id="3074" name="Picture 2" descr="Section of bone showing osteopor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399"/>
            <a:ext cx="4648200" cy="44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urity-life.com/wp-content/uploads/2012/12/osteoporosis-is-bone-diseas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981325" cy="22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199882">
            <a:off x="1425622" y="3069787"/>
            <a:ext cx="27911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 enough </a:t>
            </a:r>
            <a:r>
              <a:rPr lang="en-US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= 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osteoporosis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Structure of Bone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724400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A living bone’s surface is covered with a tough, tight-fitting membrane called the </a:t>
            </a:r>
            <a:r>
              <a:rPr lang="en-US" sz="2800" u="sng" dirty="0" err="1" smtClean="0"/>
              <a:t>periosteum</a:t>
            </a:r>
            <a:r>
              <a:rPr lang="en-US" sz="2800" dirty="0" smtClean="0"/>
              <a:t>. 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periosteum</a:t>
            </a:r>
            <a:r>
              <a:rPr lang="en-US" sz="2800" dirty="0" smtClean="0"/>
              <a:t> contains small blood vessels to carry nutrients and cells for </a:t>
            </a:r>
            <a:r>
              <a:rPr lang="en-US" sz="2800" u="sng" dirty="0" smtClean="0"/>
              <a:t>growth and repair</a:t>
            </a:r>
            <a:r>
              <a:rPr lang="en-US" sz="2800" dirty="0" smtClean="0"/>
              <a:t>.</a:t>
            </a:r>
          </a:p>
        </p:txBody>
      </p:sp>
      <p:pic>
        <p:nvPicPr>
          <p:cNvPr id="2050" name="Picture 2" descr="http://reidhosp.adam.com/graphics/images/en/973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599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tructure of Typical Long Bone"/>
          <p:cNvPicPr>
            <a:picLocks noChangeAspect="1" noChangeArrowheads="1"/>
          </p:cNvPicPr>
          <p:nvPr/>
        </p:nvPicPr>
        <p:blipFill>
          <a:blip r:embed="rId2" cstate="print"/>
          <a:srcRect l="2036" t="11629" r="2290" b="9872"/>
          <a:stretch>
            <a:fillRect/>
          </a:stretch>
        </p:blipFill>
        <p:spPr bwMode="auto">
          <a:xfrm>
            <a:off x="457200" y="1676400"/>
            <a:ext cx="82248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Structure of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Compact Bone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/>
              <a:t>Hard</a:t>
            </a:r>
            <a:r>
              <a:rPr lang="en-US" sz="2800" dirty="0" smtClean="0"/>
              <a:t>, strong layer of bone found directly under the </a:t>
            </a:r>
            <a:r>
              <a:rPr lang="en-US" sz="2800" dirty="0" err="1" smtClean="0"/>
              <a:t>periosteum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Contains </a:t>
            </a:r>
            <a:r>
              <a:rPr lang="en-US" sz="2800" u="sng" dirty="0"/>
              <a:t>bone cells</a:t>
            </a:r>
            <a:r>
              <a:rPr lang="en-US" sz="2800" dirty="0"/>
              <a:t> and blood vessels.</a:t>
            </a:r>
          </a:p>
        </p:txBody>
      </p:sp>
      <p:pic>
        <p:nvPicPr>
          <p:cNvPr id="25602" name="Picture 2" descr="http://www.e-radiography.net/articles/ossification/ossification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3275245"/>
            <a:ext cx="5410200" cy="3582755"/>
          </a:xfrm>
          <a:prstGeom prst="rect">
            <a:avLst/>
          </a:prstGeom>
          <a:noFill/>
        </p:spPr>
      </p:pic>
      <p:pic>
        <p:nvPicPr>
          <p:cNvPr id="5" name="Picture 2" descr="http://upload.wikimedia.org/wikibooks/en/c/c1/Anatomy_and_physiology_of_animals_Haversian_system_compact_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09" y="3275245"/>
            <a:ext cx="3276600" cy="35827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Compact Bone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Keeps bone from being too rigid, brittle, or easily </a:t>
            </a:r>
            <a:r>
              <a:rPr lang="en-US" sz="3200" u="sng" dirty="0" smtClean="0"/>
              <a:t>broken</a:t>
            </a:r>
            <a:r>
              <a:rPr lang="en-US" sz="3200" dirty="0" smtClean="0"/>
              <a:t>.</a:t>
            </a:r>
          </a:p>
        </p:txBody>
      </p:sp>
      <p:sp>
        <p:nvSpPr>
          <p:cNvPr id="33794" name="Cloud"/>
          <p:cNvSpPr>
            <a:spLocks noChangeAspect="1" noEditPoints="1" noChangeArrowheads="1"/>
          </p:cNvSpPr>
          <p:nvPr/>
        </p:nvSpPr>
        <p:spPr bwMode="auto">
          <a:xfrm>
            <a:off x="4495800" y="3733800"/>
            <a:ext cx="4267200" cy="28596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25000"/>
                  </a:schemeClr>
                </a:solidFill>
              </a:rPr>
              <a:t> DID YOU KNOW???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</a:rPr>
              <a:t>Pound for pound…BONE is as strong as STEEL.</a:t>
            </a:r>
            <a:endParaRPr lang="en-US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3554" name="Picture 2" descr="http://www.bjwinslow.com/albums/medicalcharts/broken_arm_radius_and_ulna_x_ray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2387703" cy="4552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Spongy Bone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Located toward the ends of </a:t>
            </a:r>
            <a:r>
              <a:rPr lang="en-US" sz="2800" u="sng" dirty="0" smtClean="0"/>
              <a:t>long bones</a:t>
            </a:r>
            <a:r>
              <a:rPr lang="en-US" sz="2800" dirty="0" smtClean="0"/>
              <a:t> such as those in your thigh and upper arm.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Has many small, open spaces that make bones </a:t>
            </a:r>
            <a:r>
              <a:rPr lang="en-US" sz="2800" u="sng" dirty="0" smtClean="0"/>
              <a:t>lightweight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2532" name="Picture 4" descr="http://www.gla.ac.uk/ibls/US/fab/public/images/bocom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497333"/>
            <a:ext cx="2724280" cy="3114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Spongy Bone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Also found in the center of cavities of long bone.  The spaces are filled with marrow.  Yellow marrow contains </a:t>
            </a:r>
            <a:r>
              <a:rPr lang="en-US" sz="2800" u="sng" dirty="0" smtClean="0"/>
              <a:t>fat cells</a:t>
            </a:r>
            <a:r>
              <a:rPr lang="en-US" sz="2800" dirty="0" smtClean="0"/>
              <a:t> and red marrow produces </a:t>
            </a:r>
            <a:r>
              <a:rPr lang="en-US" sz="2800" u="sng" dirty="0" smtClean="0"/>
              <a:t>red blood cells</a:t>
            </a:r>
            <a:r>
              <a:rPr lang="en-US" sz="2800" dirty="0" smtClean="0"/>
              <a:t>.</a:t>
            </a:r>
          </a:p>
        </p:txBody>
      </p:sp>
      <p:pic>
        <p:nvPicPr>
          <p:cNvPr id="21506" name="Picture 2" descr="http://www.teachpe.com/images/anatomy/bone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3276600" cy="3385820"/>
          </a:xfrm>
          <a:prstGeom prst="rect">
            <a:avLst/>
          </a:prstGeom>
          <a:noFill/>
        </p:spPr>
      </p:pic>
      <p:pic>
        <p:nvPicPr>
          <p:cNvPr id="21508" name="Picture 4" descr="http://prospect.rsc.org/blogs/cw/wp-content/uploads/2009/05/red-blood-cel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181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0" y="3581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.______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676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.______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828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3.______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1.______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95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</a:t>
            </a:r>
            <a:r>
              <a:rPr lang="en-US" sz="2000" dirty="0" smtClean="0">
                <a:solidFill>
                  <a:srgbClr val="C00000"/>
                </a:solidFill>
              </a:rPr>
              <a:t>.______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099" y="5715000"/>
            <a:ext cx="8143875" cy="92333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Spongy Bone	     	   Yellow Marrow		</a:t>
            </a:r>
            <a:r>
              <a:rPr lang="en-US" b="1" dirty="0" err="1" smtClean="0"/>
              <a:t>Periosteum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	        Red Marrow		  Compact Bone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447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Spongy Bone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37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Compact Bone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Yellow Marrow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3276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Red Marrow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</a:rPr>
              <a:t>Periosteum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Cartilage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Smooth, slippery, thick layer of tissue located at the ends of bones.</a:t>
            </a:r>
          </a:p>
        </p:txBody>
      </p:sp>
      <p:pic>
        <p:nvPicPr>
          <p:cNvPr id="19458" name="Picture 2" descr="http://football.calsci.com/images/knee_carti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4038600" cy="4038600"/>
          </a:xfrm>
          <a:prstGeom prst="rect">
            <a:avLst/>
          </a:prstGeom>
          <a:noFill/>
        </p:spPr>
      </p:pic>
      <p:pic>
        <p:nvPicPr>
          <p:cNvPr id="19464" name="Picture 8" descr="http://evanstonpubliclibrary.files.wordpress.com/2009/08/sh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4279900" cy="31216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img.visualizeus.com/thumbs/48/0d/funny,illustration,anatomy,art,awesome,candy-480d250d2d851a90085d07d408f04073_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7373"/>
            <a:ext cx="6716568" cy="67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Cartilage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Yes, cartilage can be damaged.</a:t>
            </a:r>
          </a:p>
        </p:txBody>
      </p:sp>
      <p:pic>
        <p:nvPicPr>
          <p:cNvPr id="17410" name="Picture 2" descr="http://farm1.static.flickr.com/4/7273611_c5430ec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276600" cy="436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Cartilage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There are no </a:t>
            </a:r>
            <a:r>
              <a:rPr lang="en-US" sz="2800" u="sng" dirty="0" smtClean="0"/>
              <a:t>blood vessels or minerals</a:t>
            </a:r>
            <a:r>
              <a:rPr lang="en-US" sz="2800" dirty="0" smtClean="0"/>
              <a:t> present.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Acts as shock absorber (cushion to prevent injury), reduces </a:t>
            </a:r>
            <a:r>
              <a:rPr lang="en-US" sz="2800" u="sng" dirty="0" smtClean="0"/>
              <a:t>friction</a:t>
            </a:r>
            <a:r>
              <a:rPr lang="en-US" sz="2800" dirty="0" smtClean="0"/>
              <a:t> from movement.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  <p:pic>
        <p:nvPicPr>
          <p:cNvPr id="4" name="Picture 6" descr="http://thelaughingstork.com/wp-content/uploads/2009/03/striped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3846467" cy="3048000"/>
          </a:xfrm>
          <a:prstGeom prst="rect">
            <a:avLst/>
          </a:prstGeom>
          <a:noFill/>
        </p:spPr>
      </p:pic>
      <p:sp>
        <p:nvSpPr>
          <p:cNvPr id="2" name="Rounded Rectangular Callout 1"/>
          <p:cNvSpPr/>
          <p:nvPr/>
        </p:nvSpPr>
        <p:spPr>
          <a:xfrm>
            <a:off x="457200" y="4267200"/>
            <a:ext cx="4114800" cy="1828800"/>
          </a:xfrm>
          <a:prstGeom prst="wedgeRoundRectCallout">
            <a:avLst>
              <a:gd name="adj1" fmla="val -21170"/>
              <a:gd name="adj2" fmla="val 49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Babies are born with 300 bones! Most of these are actually </a:t>
            </a:r>
            <a:r>
              <a:rPr lang="en-US" b="1" dirty="0" err="1" smtClean="0">
                <a:solidFill>
                  <a:schemeClr val="bg1"/>
                </a:solidFill>
              </a:rPr>
              <a:t>carilage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Why is this good for a newborn baby?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Cartilage</a:t>
            </a:r>
          </a:p>
        </p:txBody>
      </p:sp>
      <p:pic>
        <p:nvPicPr>
          <p:cNvPr id="14339" name="Picture 4" descr="Hip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7628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3.bp.blogspot.com/_mOnAyDLln8g/Sx-6bFkNRbI/AAAAAAAAA14/kD0erma0OaA/s400/knee+menis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286000"/>
            <a:ext cx="3632200" cy="2724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Bone Formation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447800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Healthy bone tissue is always being </a:t>
            </a:r>
            <a:r>
              <a:rPr lang="en-US" sz="3200" u="sng" dirty="0" smtClean="0"/>
              <a:t>formed and reformed</a:t>
            </a:r>
            <a:r>
              <a:rPr lang="en-US" sz="3200" dirty="0" smtClean="0"/>
              <a:t>.</a:t>
            </a:r>
          </a:p>
          <a:p>
            <a:pPr lvl="1">
              <a:defRPr/>
            </a:pPr>
            <a:r>
              <a:rPr lang="en-US" sz="2800" dirty="0" smtClean="0"/>
              <a:t>Osteoblasts</a:t>
            </a:r>
          </a:p>
          <a:p>
            <a:pPr lvl="1">
              <a:defRPr/>
            </a:pPr>
            <a:r>
              <a:rPr lang="en-US" sz="2800" dirty="0" smtClean="0"/>
              <a:t>Osteoclasts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4338" name="Picture 2" descr="http://www.healthspablog.org/wp-content/uploads/2009/04/heal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799"/>
            <a:ext cx="5105400" cy="40758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05000"/>
            <a:ext cx="7772400" cy="216376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JOINTS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sz="1800" b="1" dirty="0" smtClean="0"/>
              <a:t>where two bones meet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Joints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348" y="1371600"/>
            <a:ext cx="8980251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A joint is any place in the body where </a:t>
            </a:r>
            <a:r>
              <a:rPr lang="en-US" sz="3200" u="sng" dirty="0" smtClean="0"/>
              <a:t>two or more</a:t>
            </a:r>
            <a:r>
              <a:rPr lang="en-US" sz="3200" dirty="0" smtClean="0"/>
              <a:t> bones come together.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10242" name="Picture 2" descr="http://ovrt.nist.gov/projects/vrml/h-anim/joint1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829050" cy="3838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Joints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371600"/>
            <a:ext cx="8689819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A </a:t>
            </a:r>
            <a:r>
              <a:rPr lang="en-US" sz="3200" u="sng" dirty="0" smtClean="0"/>
              <a:t>layer of cartilage</a:t>
            </a:r>
            <a:r>
              <a:rPr lang="en-US" sz="3200" dirty="0" smtClean="0"/>
              <a:t> is between healthy joints to keep the bones from rubbing against one another.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9218" name="Picture 2" descr="http://www.medical-look.com/diseases_images/osteo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987" y="2384819"/>
            <a:ext cx="4324232" cy="30695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966860">
            <a:off x="30939" y="4846082"/>
            <a:ext cx="69044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Warning: Graphic Content</a:t>
            </a:r>
          </a:p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/>
              </a:rPr>
              <a:t>YouTube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/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4" action="ppaction://hlinkfile"/>
              </a:rPr>
              <a:t>Video Link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Joints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5257800" cy="43434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500" u="sng" dirty="0" smtClean="0"/>
              <a:t>Ligaments</a:t>
            </a:r>
            <a:r>
              <a:rPr lang="en-US" sz="3500" dirty="0" smtClean="0"/>
              <a:t> are tough bands of tissue that hold bones together at joints.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500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u="sng" dirty="0" smtClean="0"/>
              <a:t>Tendons</a:t>
            </a:r>
            <a:r>
              <a:rPr lang="en-US" sz="3500" dirty="0" smtClean="0"/>
              <a:t> attach bone to muscle to allow movement at the joint.</a:t>
            </a:r>
            <a:endParaRPr lang="en-US" sz="3500" u="sng" dirty="0" smtClean="0"/>
          </a:p>
        </p:txBody>
      </p:sp>
      <p:pic>
        <p:nvPicPr>
          <p:cNvPr id="8194" name="Picture 2" descr="http://www.easyfizzy.co.il/image/users/46789/ftp/my_files/lacoll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2895600" cy="2967990"/>
          </a:xfrm>
          <a:prstGeom prst="rect">
            <a:avLst/>
          </a:prstGeom>
          <a:noFill/>
        </p:spPr>
      </p:pic>
      <p:pic>
        <p:nvPicPr>
          <p:cNvPr id="8196" name="Picture 4" descr="http://bhpain.com/yahoo_site_admin/assets/images/bursa_tendon.138205047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Types of Joints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5181600" cy="4530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3200" u="sng" dirty="0" smtClean="0"/>
              <a:t>Immovable Joints</a:t>
            </a:r>
            <a:r>
              <a:rPr lang="en-US" sz="3200" dirty="0" smtClean="0"/>
              <a:t> – Allow little to no movement.  Bones in your </a:t>
            </a:r>
            <a:r>
              <a:rPr lang="en-US" sz="3200" u="sng" dirty="0" smtClean="0"/>
              <a:t>skull and pelvis</a:t>
            </a:r>
            <a:r>
              <a:rPr lang="en-US" sz="3200" dirty="0" smtClean="0"/>
              <a:t> are examples of immovable joints.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800" u="sng" dirty="0" smtClean="0"/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sz="2800" u="sng" dirty="0" smtClean="0"/>
          </a:p>
        </p:txBody>
      </p:sp>
      <p:pic>
        <p:nvPicPr>
          <p:cNvPr id="6" name="Picture 6" descr="Types of Joints 2"/>
          <p:cNvPicPr>
            <a:picLocks noChangeAspect="1" noChangeArrowheads="1"/>
          </p:cNvPicPr>
          <p:nvPr/>
        </p:nvPicPr>
        <p:blipFill>
          <a:blip r:embed="rId2" cstate="print"/>
          <a:srcRect l="13397" r="48325" b="51219"/>
          <a:stretch>
            <a:fillRect/>
          </a:stretch>
        </p:blipFill>
        <p:spPr bwMode="auto">
          <a:xfrm>
            <a:off x="5715000" y="1447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334000"/>
            <a:ext cx="7696200" cy="9541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QUESTION: Why would your skull have immovable joints?</a:t>
            </a:r>
            <a:endParaRPr lang="en-US" sz="2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Types of Joints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295400"/>
            <a:ext cx="8686800" cy="4530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buFont typeface="Wingdings 3" pitchFamily="18" charset="2"/>
              <a:buAutoNum type="arabicPeriod" startAt="2"/>
              <a:defRPr/>
            </a:pPr>
            <a:r>
              <a:rPr lang="en-US" sz="3200" u="sng" dirty="0" smtClean="0"/>
              <a:t>Moveable Joints</a:t>
            </a:r>
            <a:r>
              <a:rPr lang="en-US" sz="3200" dirty="0" smtClean="0"/>
              <a:t> – Allows your body to make a wide range of movements.  There are various types of moveable joints.</a:t>
            </a:r>
          </a:p>
          <a:p>
            <a:pPr marL="10858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 smtClean="0"/>
              <a:t>Pivot Joint</a:t>
            </a:r>
          </a:p>
          <a:p>
            <a:pPr marL="10858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 smtClean="0"/>
              <a:t>Hinge</a:t>
            </a:r>
          </a:p>
          <a:p>
            <a:pPr marL="10858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 smtClean="0"/>
              <a:t>Ball and Socket</a:t>
            </a:r>
          </a:p>
          <a:p>
            <a:pPr marL="10858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u="sng" dirty="0" smtClean="0"/>
              <a:t>Gliding</a:t>
            </a:r>
          </a:p>
        </p:txBody>
      </p:sp>
      <p:pic>
        <p:nvPicPr>
          <p:cNvPr id="12" name="Picture 2" descr="http://www.christmas-graphics-plus.com/halloween/animated/skeleton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2743200"/>
            <a:ext cx="2210858" cy="383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The Skeletal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68580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The bones in a human body are </a:t>
            </a:r>
            <a:r>
              <a:rPr lang="en-US" sz="2800" u="sng" dirty="0" smtClean="0"/>
              <a:t>living organs</a:t>
            </a:r>
            <a:r>
              <a:rPr lang="en-US" sz="2800" dirty="0" smtClean="0"/>
              <a:t> made of several different tissues.  </a:t>
            </a:r>
          </a:p>
        </p:txBody>
      </p:sp>
      <p:pic>
        <p:nvPicPr>
          <p:cNvPr id="4100" name="Picture 8" descr="Levels of Organization of Human Body"/>
          <p:cNvPicPr>
            <a:picLocks noChangeAspect="1" noChangeArrowheads="1"/>
          </p:cNvPicPr>
          <p:nvPr/>
        </p:nvPicPr>
        <p:blipFill>
          <a:blip r:embed="rId2" cstate="print"/>
          <a:srcRect t="4160" r="7431"/>
          <a:stretch>
            <a:fillRect/>
          </a:stretch>
        </p:blipFill>
        <p:spPr bwMode="auto">
          <a:xfrm>
            <a:off x="685800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Moveable Joints</a:t>
            </a:r>
          </a:p>
        </p:txBody>
      </p:sp>
      <p:pic>
        <p:nvPicPr>
          <p:cNvPr id="5" name="Picture 2" descr="ballandsocket.gif (37701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364" y="2536242"/>
            <a:ext cx="2438400" cy="2420588"/>
          </a:xfrm>
          <a:prstGeom prst="rect">
            <a:avLst/>
          </a:prstGeom>
          <a:noFill/>
        </p:spPr>
      </p:pic>
      <p:pic>
        <p:nvPicPr>
          <p:cNvPr id="6" name="Picture 4" descr="pivot.gif (42790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28800"/>
            <a:ext cx="1762125" cy="2762840"/>
          </a:xfrm>
          <a:prstGeom prst="rect">
            <a:avLst/>
          </a:prstGeom>
          <a:noFill/>
        </p:spPr>
      </p:pic>
      <p:pic>
        <p:nvPicPr>
          <p:cNvPr id="7" name="Picture 4" descr="hinge.gif (41465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24" y="2323362"/>
            <a:ext cx="1971675" cy="2683170"/>
          </a:xfrm>
          <a:prstGeom prst="rect">
            <a:avLst/>
          </a:prstGeom>
          <a:noFill/>
        </p:spPr>
      </p:pic>
      <p:pic>
        <p:nvPicPr>
          <p:cNvPr id="8" name="Picture 2" descr="gliding.gif (70692 bytes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9588" y="1737344"/>
            <a:ext cx="2314612" cy="247782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4607957"/>
            <a:ext cx="1866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Pivot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9579" y="1335913"/>
            <a:ext cx="2375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Bal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 and</a:t>
            </a:r>
          </a:p>
          <a:p>
            <a:pPr algn="ctr"/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Socket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206919"/>
            <a:ext cx="2499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Gliding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39047" y="1514192"/>
            <a:ext cx="20858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Hinge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4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91" y="15240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Joint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3200" dirty="0" smtClean="0"/>
              <a:t>Arthritis – </a:t>
            </a:r>
          </a:p>
          <a:p>
            <a:pPr marL="1371600" lvl="2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Most common joint problem.</a:t>
            </a:r>
          </a:p>
          <a:p>
            <a:pPr marL="1371600" lvl="2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Describes more than 100 different diseases that can damage the joints.</a:t>
            </a:r>
          </a:p>
          <a:p>
            <a:pPr marL="1371600" lvl="2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u="sng" dirty="0" smtClean="0"/>
              <a:t>1 in 7</a:t>
            </a:r>
            <a:r>
              <a:rPr lang="en-US" sz="3200" dirty="0" smtClean="0"/>
              <a:t> people suffer from arthritis.</a:t>
            </a:r>
          </a:p>
          <a:p>
            <a:pPr marL="1371600" lvl="2" indent="-4572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Begins with symptoms of </a:t>
            </a:r>
            <a:r>
              <a:rPr lang="en-US" sz="3200" u="sng" dirty="0" smtClean="0"/>
              <a:t>pain, stiffness, and swelling</a:t>
            </a:r>
            <a:r>
              <a:rPr lang="en-US" sz="3200" dirty="0" smtClean="0"/>
              <a:t> of the joints.</a:t>
            </a:r>
          </a:p>
        </p:txBody>
      </p:sp>
      <p:pic>
        <p:nvPicPr>
          <p:cNvPr id="3074" name="Picture 2" descr="http://www.theherbprof.com/images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89379"/>
            <a:ext cx="3223746" cy="2686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Joint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3200" dirty="0" smtClean="0"/>
              <a:t>Common Types of Arthritis – 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u="sng" dirty="0" smtClean="0"/>
              <a:t>Osteoarthritis</a:t>
            </a:r>
            <a:r>
              <a:rPr lang="en-US" sz="3200" dirty="0" smtClean="0"/>
              <a:t> – Common in older aged individuals where cartilage breaks down.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3200" u="sng" dirty="0" smtClean="0"/>
              <a:t>Rheumatoid arthritis</a:t>
            </a:r>
            <a:r>
              <a:rPr lang="en-US" sz="3200" dirty="0" smtClean="0"/>
              <a:t> – Can occur in young and old adults.  The body’s immune system tries to destroy its own tissues.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1800" dirty="0" smtClean="0"/>
          </a:p>
        </p:txBody>
      </p:sp>
      <p:sp>
        <p:nvSpPr>
          <p:cNvPr id="20484" name="Cloud"/>
          <p:cNvSpPr>
            <a:spLocks noChangeAspect="1" noEditPoints="1" noChangeArrowheads="1"/>
          </p:cNvSpPr>
          <p:nvPr/>
        </p:nvSpPr>
        <p:spPr bwMode="auto">
          <a:xfrm>
            <a:off x="4114800" y="3947920"/>
            <a:ext cx="4834554" cy="288237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DID YOU KNOW?</a:t>
            </a:r>
          </a:p>
          <a:p>
            <a:pPr algn="ctr"/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Bee stings may help cure arthritis…</a:t>
            </a: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271851">
            <a:off x="101545" y="5204323"/>
            <a:ext cx="34131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/>
              </a:rPr>
              <a:t>Bee Therapy</a:t>
            </a:r>
          </a:p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/>
              </a:rPr>
              <a:t>You Tube </a:t>
            </a:r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/ </a:t>
            </a:r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4" action="ppaction://hlinkfile"/>
              </a:rPr>
              <a:t>Video Link</a:t>
            </a:r>
            <a:endParaRPr lang="en-US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Bone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There are </a:t>
            </a:r>
            <a:r>
              <a:rPr lang="en-US" sz="2800" u="sng" dirty="0" smtClean="0"/>
              <a:t>206</a:t>
            </a:r>
            <a:r>
              <a:rPr lang="en-US" sz="2800" dirty="0" smtClean="0"/>
              <a:t> bones in a human body</a:t>
            </a:r>
          </a:p>
          <a:p>
            <a:pPr>
              <a:defRPr/>
            </a:pPr>
            <a:r>
              <a:rPr lang="en-US" sz="2800" dirty="0"/>
              <a:t>Bone tissue is made of cells that take in </a:t>
            </a:r>
            <a:r>
              <a:rPr lang="en-US" sz="2800" u="sng" dirty="0"/>
              <a:t>nutrients</a:t>
            </a:r>
            <a:r>
              <a:rPr lang="en-US" sz="2800" dirty="0"/>
              <a:t> and use </a:t>
            </a:r>
            <a:r>
              <a:rPr lang="en-US" sz="2800" u="sng" dirty="0"/>
              <a:t>energy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6148" name="Picture 4" descr="http://static.howstuffworks.com/gif/adam/images/en/bone-tissu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2255"/>
            <a:ext cx="43434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botcrawl.com/wp-content/uploads/2012/01/i-find-this-humerus-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619111"/>
            <a:ext cx="48291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562600" cy="6990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Skeletal System</a:t>
            </a:r>
          </a:p>
        </p:txBody>
      </p:sp>
      <p:pic>
        <p:nvPicPr>
          <p:cNvPr id="8196" name="Picture 5" descr="Skeletal System"/>
          <p:cNvPicPr>
            <a:picLocks noChangeAspect="1" noChangeArrowheads="1"/>
          </p:cNvPicPr>
          <p:nvPr/>
        </p:nvPicPr>
        <p:blipFill>
          <a:blip r:embed="rId2" cstate="print"/>
          <a:srcRect t="1250"/>
          <a:stretch>
            <a:fillRect/>
          </a:stretch>
        </p:blipFill>
        <p:spPr bwMode="auto">
          <a:xfrm>
            <a:off x="6096001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justcreative.com/wp-content/uploads/2011/12/SkeletonTypogram_AaronKuehn_108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1479"/>
            <a:ext cx="5249694" cy="59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877" y="1219200"/>
            <a:ext cx="85860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Stanley the 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Skeleton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/>
              </a:rPr>
              <a:t>YouTube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/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file"/>
              </a:rPr>
              <a:t>Video Link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3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don’t hate me…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5 Major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3200" dirty="0" smtClean="0"/>
              <a:t>The skeletal system is the framework of your body and has five major functions.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32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200" dirty="0" smtClean="0"/>
              <a:t>The skeleton gives </a:t>
            </a:r>
            <a:r>
              <a:rPr lang="en-US" sz="3200" u="sng" dirty="0" smtClean="0"/>
              <a:t>shape and support</a:t>
            </a:r>
            <a:r>
              <a:rPr lang="en-US" sz="3200" dirty="0" smtClean="0"/>
              <a:t> to your body</a:t>
            </a:r>
            <a:r>
              <a:rPr lang="en-US" sz="2800" dirty="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2000" dirty="0" smtClean="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2000" dirty="0" smtClean="0"/>
          </a:p>
        </p:txBody>
      </p:sp>
      <p:pic>
        <p:nvPicPr>
          <p:cNvPr id="35842" name="Picture 2" descr="http://peakrunningperformance.com/webpages/images/stories/skele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4996" y="3529446"/>
            <a:ext cx="2922393" cy="3207327"/>
          </a:xfrm>
          <a:prstGeom prst="rect">
            <a:avLst/>
          </a:prstGeom>
          <a:noFill/>
        </p:spPr>
      </p:pic>
      <p:pic>
        <p:nvPicPr>
          <p:cNvPr id="2050" name="Picture 2" descr="http://www.saynotocrack.com/wp-content/uploads/2007/06/browns-anatom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7" y="3767665"/>
            <a:ext cx="3810000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2. </a:t>
            </a:r>
            <a:r>
              <a:rPr lang="en-US" sz="3200" dirty="0" smtClean="0"/>
              <a:t>	Bones </a:t>
            </a:r>
            <a:r>
              <a:rPr lang="en-US" sz="3200" u="sng" dirty="0" smtClean="0"/>
              <a:t>protect</a:t>
            </a:r>
            <a:r>
              <a:rPr lang="en-US" sz="3200" dirty="0" smtClean="0"/>
              <a:t> your internal organs.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z="3200" dirty="0" smtClean="0"/>
              <a:t>Rib cage protects your </a:t>
            </a:r>
            <a:r>
              <a:rPr lang="en-US" sz="3200" u="sng" dirty="0" smtClean="0"/>
              <a:t>lungs and heart</a:t>
            </a:r>
            <a:r>
              <a:rPr lang="en-US" sz="3200" dirty="0" smtClean="0"/>
              <a:t>.</a:t>
            </a:r>
          </a:p>
          <a:p>
            <a:pPr marL="1752600" lvl="3" indent="-3810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z="3200" dirty="0" smtClean="0"/>
              <a:t>Skull protects your </a:t>
            </a:r>
            <a:r>
              <a:rPr lang="en-US" sz="3200" u="sng" dirty="0" smtClean="0"/>
              <a:t>brain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34820" name="Picture 4" descr="http://www.fallingpixel.com/products/5426/mains/Skull+Brai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3810000" cy="3810000"/>
          </a:xfrm>
          <a:prstGeom prst="rect">
            <a:avLst/>
          </a:prstGeom>
          <a:noFill/>
        </p:spPr>
      </p:pic>
      <p:pic>
        <p:nvPicPr>
          <p:cNvPr id="1026" name="Picture 2" descr="http://www.crossfitsouthbay.com/wordpress/wp-content/uploads/2012/08/rib-cage-with-organs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257550" cy="38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3.  </a:t>
            </a:r>
            <a:r>
              <a:rPr lang="en-US" sz="3200" dirty="0" smtClean="0"/>
              <a:t>Major muscles are attached to bone to help them </a:t>
            </a:r>
            <a:r>
              <a:rPr lang="en-US" sz="3200" u="sng" dirty="0" smtClean="0"/>
              <a:t>move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33794" name="Picture 2" descr="http://www.ourhealthnetwork.com/UserFiles/Image/Impingement_Rotator_Cu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800600" cy="45046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1940</TotalTime>
  <Words>650</Words>
  <Application>Microsoft Office PowerPoint</Application>
  <PresentationFormat>On-screen Show (4:3)</PresentationFormat>
  <Paragraphs>119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Human Body Systems</vt:lpstr>
      <vt:lpstr>PowerPoint Presentation</vt:lpstr>
      <vt:lpstr>The Skeletal System</vt:lpstr>
      <vt:lpstr>Bone Tissue</vt:lpstr>
      <vt:lpstr>Skeletal System</vt:lpstr>
      <vt:lpstr>PowerPoint Presentation</vt:lpstr>
      <vt:lpstr>5 Major Functions</vt:lpstr>
      <vt:lpstr>PowerPoint Presentation</vt:lpstr>
      <vt:lpstr>PowerPoint Presentation</vt:lpstr>
      <vt:lpstr>Bone Marrow Extraction</vt:lpstr>
      <vt:lpstr>PowerPoint Presentation</vt:lpstr>
      <vt:lpstr>Structure of Bone</vt:lpstr>
      <vt:lpstr>Structure of Bone</vt:lpstr>
      <vt:lpstr>Compact Bone</vt:lpstr>
      <vt:lpstr>Compact Bone</vt:lpstr>
      <vt:lpstr>Spongy Bone</vt:lpstr>
      <vt:lpstr>Spongy Bone</vt:lpstr>
      <vt:lpstr>PowerPoint Presentation</vt:lpstr>
      <vt:lpstr>Cartilage</vt:lpstr>
      <vt:lpstr>Cartilage</vt:lpstr>
      <vt:lpstr>Cartilage</vt:lpstr>
      <vt:lpstr>Cartilage</vt:lpstr>
      <vt:lpstr>Bone Formation</vt:lpstr>
      <vt:lpstr>JOINTS where two bones meet</vt:lpstr>
      <vt:lpstr>Joints</vt:lpstr>
      <vt:lpstr>Joints</vt:lpstr>
      <vt:lpstr>Joints</vt:lpstr>
      <vt:lpstr>Types of Joints</vt:lpstr>
      <vt:lpstr>Types of Joints</vt:lpstr>
      <vt:lpstr>Moveable Joints</vt:lpstr>
      <vt:lpstr>Joint Problems</vt:lpstr>
      <vt:lpstr>Joint Problems</vt:lpstr>
    </vt:vector>
  </TitlesOfParts>
  <Company>holley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 Unit</dc:title>
  <dc:creator>Kristen Smith</dc:creator>
  <cp:lastModifiedBy>Kristen Pelkey</cp:lastModifiedBy>
  <cp:revision>105</cp:revision>
  <dcterms:created xsi:type="dcterms:W3CDTF">2008-09-09T11:59:13Z</dcterms:created>
  <dcterms:modified xsi:type="dcterms:W3CDTF">2014-05-14T19:14:06Z</dcterms:modified>
</cp:coreProperties>
</file>