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2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0181-E656-4E78-8845-6A23EB911CA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13A8-472F-4576-9E6C-8A43A6EB3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0181-E656-4E78-8845-6A23EB911CA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13A8-472F-4576-9E6C-8A43A6EB3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0181-E656-4E78-8845-6A23EB911CA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13A8-472F-4576-9E6C-8A43A6EB3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0181-E656-4E78-8845-6A23EB911CA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13A8-472F-4576-9E6C-8A43A6EB3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0181-E656-4E78-8845-6A23EB911CA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13A8-472F-4576-9E6C-8A43A6EB3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0181-E656-4E78-8845-6A23EB911CA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13A8-472F-4576-9E6C-8A43A6EB3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0181-E656-4E78-8845-6A23EB911CA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13A8-472F-4576-9E6C-8A43A6EB3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0181-E656-4E78-8845-6A23EB911CA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13A8-472F-4576-9E6C-8A43A6EB3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0181-E656-4E78-8845-6A23EB911CA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13A8-472F-4576-9E6C-8A43A6EB3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0181-E656-4E78-8845-6A23EB911CA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13A8-472F-4576-9E6C-8A43A6EB3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0181-E656-4E78-8845-6A23EB911CA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13A8-472F-4576-9E6C-8A43A6EB3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20181-E656-4E78-8845-6A23EB911CA1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E13A8-472F-4576-9E6C-8A43A6EB3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133600"/>
            <a:ext cx="9144000" cy="1524000"/>
          </a:xfrm>
          <a:prstGeom prst="rect">
            <a:avLst/>
          </a:prstGeom>
          <a:gradFill flip="none" rotWithShape="1">
            <a:gsLst>
              <a:gs pos="100000">
                <a:srgbClr val="FF99FF">
                  <a:alpha val="56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Brush Script MT" pitchFamily="66" charset="0"/>
              </a:rPr>
              <a:t>Anatomy in a Nutshell</a:t>
            </a:r>
            <a:endParaRPr lang="en-US" sz="8000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 Review of Human Body Systems</a:t>
            </a:r>
          </a:p>
          <a:p>
            <a:r>
              <a:rPr lang="en-US" b="1" i="1" dirty="0" smtClean="0"/>
              <a:t>-take notes accordingly-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dicues.com/wp-content/uploads/2008/12/spinewhitebackground-cop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1"/>
            <a:ext cx="1851489" cy="2590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100000">
                <a:srgbClr val="FF99FF">
                  <a:alpha val="56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7239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CNS – brain, spinal cord</a:t>
            </a:r>
          </a:p>
          <a:p>
            <a:r>
              <a:rPr lang="en-US" dirty="0" smtClean="0"/>
              <a:t>PNS – sensory and motor neurons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0"/>
            <a:ext cx="3657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Autosomatic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– Involuntary: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like digestion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Somatic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– Voluntary: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like muscle movement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343400"/>
            <a:ext cx="5181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Brain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Cerebrum: Higher Level Thinking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Medulla Oblongata/Pons/Cerebellum: Primitive Brain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1828800" y="2895600"/>
            <a:ext cx="7315200" cy="0"/>
          </a:xfrm>
          <a:prstGeom prst="line">
            <a:avLst/>
          </a:prstGeom>
          <a:ln w="57150" cap="rnd" cmpd="dbl">
            <a:solidFill>
              <a:srgbClr val="FF99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www.canadian-seeker.com/ADHD/synaps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91728"/>
            <a:ext cx="3657600" cy="1970936"/>
          </a:xfrm>
          <a:prstGeom prst="rect">
            <a:avLst/>
          </a:prstGeom>
          <a:noFill/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905000" y="3352800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Nerve Circuit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sensory neurons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interneuron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motor neuron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000" dirty="0" smtClean="0">
                <a:sym typeface="Wingdings" pitchFamily="2" charset="2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593467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sym typeface="Wingdings" pitchFamily="2" charset="2"/>
              </a:rPr>
              <a:t>synapse </a:t>
            </a:r>
            <a:r>
              <a:rPr lang="en-US" dirty="0" smtClean="0">
                <a:sym typeface="Wingdings" pitchFamily="2" charset="2"/>
              </a:rPr>
              <a:t>– the junction between nerve cells where chemical or electrical signals are sent.</a:t>
            </a:r>
            <a:endParaRPr lang="en-US" dirty="0"/>
          </a:p>
        </p:txBody>
      </p:sp>
      <p:pic>
        <p:nvPicPr>
          <p:cNvPr id="5" name="Picture 2" descr="http://www.nlm.nih.gov/medlineplus/images/br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15200" y="76200"/>
            <a:ext cx="1752600" cy="140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100000">
                <a:srgbClr val="FF99FF">
                  <a:alpha val="56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5105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Glands secrete hormones that help with body homeostasis.</a:t>
            </a:r>
          </a:p>
          <a:p>
            <a:pPr lvl="1"/>
            <a:r>
              <a:rPr lang="en-US" dirty="0" smtClean="0"/>
              <a:t>Endocrine – ductless, hormones secreted in blood stream</a:t>
            </a:r>
          </a:p>
          <a:p>
            <a:pPr lvl="1"/>
            <a:r>
              <a:rPr lang="en-US" dirty="0" smtClean="0"/>
              <a:t>Exocrine – secreted by a duct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These hormones are activated by FEEDBACK MECHANISMS.</a:t>
            </a:r>
          </a:p>
          <a:p>
            <a:endParaRPr lang="en-US" dirty="0"/>
          </a:p>
          <a:p>
            <a:r>
              <a:rPr lang="en-US" dirty="0" smtClean="0"/>
              <a:t>Key Organs and their Hormones: </a:t>
            </a:r>
          </a:p>
          <a:p>
            <a:pPr lvl="1"/>
            <a:r>
              <a:rPr lang="en-US" dirty="0" err="1" smtClean="0"/>
              <a:t>Pancreas:Insulin</a:t>
            </a:r>
            <a:endParaRPr lang="en-US" dirty="0" smtClean="0"/>
          </a:p>
          <a:p>
            <a:pPr lvl="1"/>
            <a:r>
              <a:rPr lang="en-US" dirty="0" err="1" smtClean="0"/>
              <a:t>Testes:Testosterone</a:t>
            </a:r>
            <a:endParaRPr lang="en-US" dirty="0" smtClean="0"/>
          </a:p>
          <a:p>
            <a:pPr lvl="1"/>
            <a:r>
              <a:rPr lang="en-US" dirty="0" err="1" smtClean="0"/>
              <a:t>Ovary:Estrogen</a:t>
            </a:r>
            <a:endParaRPr lang="en-US" dirty="0"/>
          </a:p>
        </p:txBody>
      </p:sp>
      <p:pic>
        <p:nvPicPr>
          <p:cNvPr id="2050" name="Picture 2" descr="http://images.emedicinehealth.com/images/illustrations/endocrine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8084"/>
            <a:ext cx="4114799" cy="5249916"/>
          </a:xfrm>
          <a:prstGeom prst="rect">
            <a:avLst/>
          </a:prstGeom>
          <a:noFill/>
        </p:spPr>
      </p:pic>
      <p:pic>
        <p:nvPicPr>
          <p:cNvPr id="4" name="Picture 2" descr="http://www.emc.maricopa.edu/faculty/farabee/biobk/hormone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124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100000">
                <a:srgbClr val="FF99FF">
                  <a:alpha val="56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15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GAMETES = Sex Cells!</a:t>
            </a:r>
          </a:p>
          <a:p>
            <a:r>
              <a:rPr lang="en-US" dirty="0" smtClean="0"/>
              <a:t>All sex cells are made via meiosis, they contain half the chromosome number (haploid). </a:t>
            </a:r>
          </a:p>
          <a:p>
            <a:pPr>
              <a:buNone/>
            </a:pPr>
            <a:endParaRPr lang="en-US" sz="800" dirty="0" smtClean="0"/>
          </a:p>
          <a:p>
            <a:pPr lvl="3"/>
            <a:r>
              <a:rPr lang="en-US" sz="2600" dirty="0" smtClean="0"/>
              <a:t>egg = </a:t>
            </a:r>
            <a:r>
              <a:rPr lang="en-US" sz="2600" dirty="0"/>
              <a:t>f</a:t>
            </a:r>
            <a:r>
              <a:rPr lang="en-US" sz="2600" dirty="0" smtClean="0"/>
              <a:t>emale gamete</a:t>
            </a:r>
          </a:p>
          <a:p>
            <a:pPr lvl="3"/>
            <a:r>
              <a:rPr lang="en-US" sz="2600" dirty="0" smtClean="0"/>
              <a:t>sperm = male gamete</a:t>
            </a:r>
          </a:p>
          <a:p>
            <a:endParaRPr lang="en-US" sz="900" dirty="0" smtClean="0"/>
          </a:p>
          <a:p>
            <a:r>
              <a:rPr lang="en-US" dirty="0" smtClean="0"/>
              <a:t>The sperm and the egg uniting is fertilization. </a:t>
            </a:r>
          </a:p>
          <a:p>
            <a:pPr lvl="2"/>
            <a:r>
              <a:rPr lang="en-US" dirty="0" smtClean="0"/>
              <a:t>Zygote </a:t>
            </a:r>
            <a:r>
              <a:rPr lang="en-US" dirty="0" smtClean="0">
                <a:sym typeface="Wingdings" pitchFamily="2" charset="2"/>
              </a:rPr>
              <a:t> Blastula  Embryo  Fetus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The fetus develops in the woman’s uterus. </a:t>
            </a:r>
            <a:endParaRPr lang="en-US" dirty="0"/>
          </a:p>
        </p:txBody>
      </p:sp>
      <p:pic>
        <p:nvPicPr>
          <p:cNvPr id="1028" name="Picture 4" descr="http://cdn4.fotosearch.com/bthumb/CSP/CSP157/k1572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835148" cy="1295400"/>
          </a:xfrm>
          <a:prstGeom prst="rect">
            <a:avLst/>
          </a:prstGeom>
          <a:noFill/>
        </p:spPr>
      </p:pic>
      <p:pic>
        <p:nvPicPr>
          <p:cNvPr id="1030" name="Picture 6" descr="http://cdn4.fotosearch.com/bthumb/CSP/CSP157/k1573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2159001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 rot="4763860">
            <a:off x="6843387" y="3208768"/>
            <a:ext cx="3048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2895600"/>
            <a:ext cx="1447800" cy="1295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821218" y="3314316"/>
            <a:ext cx="960582" cy="800484"/>
          </a:xfrm>
          <a:custGeom>
            <a:avLst/>
            <a:gdLst>
              <a:gd name="connsiteX0" fmla="*/ 960582 w 960582"/>
              <a:gd name="connsiteY0" fmla="*/ 269393 h 800484"/>
              <a:gd name="connsiteX1" fmla="*/ 665018 w 960582"/>
              <a:gd name="connsiteY1" fmla="*/ 75430 h 800484"/>
              <a:gd name="connsiteX2" fmla="*/ 489527 w 960582"/>
              <a:gd name="connsiteY2" fmla="*/ 721975 h 800484"/>
              <a:gd name="connsiteX3" fmla="*/ 0 w 960582"/>
              <a:gd name="connsiteY3" fmla="*/ 546484 h 80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582" h="800484">
                <a:moveTo>
                  <a:pt x="960582" y="269393"/>
                </a:moveTo>
                <a:cubicBezTo>
                  <a:pt x="852054" y="134696"/>
                  <a:pt x="743527" y="0"/>
                  <a:pt x="665018" y="75430"/>
                </a:cubicBezTo>
                <a:cubicBezTo>
                  <a:pt x="586509" y="150860"/>
                  <a:pt x="600363" y="643466"/>
                  <a:pt x="489527" y="721975"/>
                </a:cubicBezTo>
                <a:cubicBezTo>
                  <a:pt x="378691" y="800484"/>
                  <a:pt x="189345" y="673484"/>
                  <a:pt x="0" y="546484"/>
                </a:cubicBezTo>
              </a:path>
            </a:pathLst>
          </a:cu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1" y="3276600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23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48600" y="3352800"/>
            <a:ext cx="45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23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3223736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The sperm will carry either the X or Y chromosome.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04006" y="1295400"/>
            <a:ext cx="762794" cy="794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10000" y="1676400"/>
            <a:ext cx="3810000" cy="1588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http://t3.gstatic.com/images?q=tbn:ANd9GcR3VZtuL4Ih1IRVAF6sl6adZyEUIU7YTicpngJ5IYl7t-ukpJS1_-d-PzG4I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638800"/>
            <a:ext cx="838200" cy="627842"/>
          </a:xfrm>
          <a:prstGeom prst="rect">
            <a:avLst/>
          </a:prstGeom>
          <a:noFill/>
        </p:spPr>
      </p:pic>
      <p:pic>
        <p:nvPicPr>
          <p:cNvPr id="1026" name="Picture 2" descr="http://worms.zoology.wisc.edu/dd2/echino/cleavage/blastula/assets/dendraster_bla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638800"/>
            <a:ext cx="685800" cy="685800"/>
          </a:xfrm>
          <a:prstGeom prst="rect">
            <a:avLst/>
          </a:prstGeom>
          <a:noFill/>
        </p:spPr>
      </p:pic>
      <p:pic>
        <p:nvPicPr>
          <p:cNvPr id="5" name="Picture 4" descr="http://t3.gstatic.com/images?q=tbn:ANd9GcSAWIq4171BMN5pvISEXNAZ0xQl5-AaXv2loC-fL-bZNbTckaRVOJHNpzdM0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638800"/>
            <a:ext cx="1143000" cy="685800"/>
          </a:xfrm>
          <a:prstGeom prst="rect">
            <a:avLst/>
          </a:prstGeom>
          <a:noFill/>
        </p:spPr>
      </p:pic>
      <p:pic>
        <p:nvPicPr>
          <p:cNvPr id="6" name="Picture 6" descr="http://www.hispanicallyspeakingnews.com/uploads/images/amigo-o-enemigo/Bab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3492" y="5715000"/>
            <a:ext cx="610108" cy="611467"/>
          </a:xfrm>
          <a:prstGeom prst="rect">
            <a:avLst/>
          </a:prstGeom>
          <a:noFill/>
        </p:spPr>
      </p:pic>
      <p:sp>
        <p:nvSpPr>
          <p:cNvPr id="23" name="Rounded Rectangular Callout 22"/>
          <p:cNvSpPr/>
          <p:nvPr/>
        </p:nvSpPr>
        <p:spPr>
          <a:xfrm>
            <a:off x="0" y="3352800"/>
            <a:ext cx="1371600" cy="1295400"/>
          </a:xfrm>
          <a:prstGeom prst="wedgeRoundRectCallout">
            <a:avLst>
              <a:gd name="adj1" fmla="val -18958"/>
              <a:gd name="adj2" fmla="val 437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Egg Develops in Ovulation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100000">
                <a:srgbClr val="FF99FF">
                  <a:alpha val="56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Tissues</a:t>
            </a:r>
            <a:endParaRPr lang="en-US" dirty="0"/>
          </a:p>
        </p:txBody>
      </p:sp>
      <p:pic>
        <p:nvPicPr>
          <p:cNvPr id="11266" name="Picture 2" descr="http://www.mun.ca/biology/mcolbo/Lectures%2012,13,14/40-03-Neu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2133600" cy="2133600"/>
          </a:xfrm>
          <a:prstGeom prst="rect">
            <a:avLst/>
          </a:prstGeom>
          <a:noFill/>
        </p:spPr>
      </p:pic>
      <p:pic>
        <p:nvPicPr>
          <p:cNvPr id="11268" name="Picture 4" descr="http://bioweb.wku.edu/faculty/hoyt/Biol324/labimages/nerve_CNS_neur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344" y="4361745"/>
            <a:ext cx="2935111" cy="2057400"/>
          </a:xfrm>
          <a:prstGeom prst="rect">
            <a:avLst/>
          </a:prstGeom>
          <a:noFill/>
        </p:spPr>
      </p:pic>
      <p:pic>
        <p:nvPicPr>
          <p:cNvPr id="11270" name="Picture 6" descr="http://learninglab.co.uk/headstart/images/four4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600200"/>
            <a:ext cx="3057525" cy="2524126"/>
          </a:xfrm>
          <a:prstGeom prst="rect">
            <a:avLst/>
          </a:prstGeom>
          <a:noFill/>
        </p:spPr>
      </p:pic>
      <p:pic>
        <p:nvPicPr>
          <p:cNvPr id="11272" name="Picture 8" descr="http://cytochemistry.net/08_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324472"/>
            <a:ext cx="2286000" cy="2533528"/>
          </a:xfrm>
          <a:prstGeom prst="rect">
            <a:avLst/>
          </a:prstGeom>
          <a:noFill/>
        </p:spPr>
      </p:pic>
      <p:pic>
        <p:nvPicPr>
          <p:cNvPr id="11274" name="Picture 10" descr="http://www.science-art.com/gallery/147/147_12302005219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295400"/>
            <a:ext cx="2514600" cy="2881512"/>
          </a:xfrm>
          <a:prstGeom prst="rect">
            <a:avLst/>
          </a:prstGeom>
          <a:noFill/>
        </p:spPr>
      </p:pic>
      <p:pic>
        <p:nvPicPr>
          <p:cNvPr id="11276" name="Picture 12" descr="http://4.bp.blogspot.com/_guSOnFRs_Ks/TMKEXE8pUrI/AAAAAAAAAQM/u891F-qL4QU/s1600/bone-tissu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9350" y="4705350"/>
            <a:ext cx="2914650" cy="21526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9906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</a:t>
            </a:r>
            <a:r>
              <a:rPr lang="en-US" b="1" dirty="0" smtClean="0"/>
              <a:t>erve cell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581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</a:t>
            </a:r>
            <a:r>
              <a:rPr lang="en-US" b="1" dirty="0" smtClean="0"/>
              <a:t>erve tissue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1295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cardiac cell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3962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cardiac tissue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1143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bone cell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4343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bone tissue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ree-retro-graphics.com/halloweenclipart/wp-content/uploads/2011/08/dancing-skeleton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276600"/>
            <a:ext cx="1883220" cy="3581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100000">
                <a:srgbClr val="FF99FF">
                  <a:alpha val="56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Locomotion – Bones and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886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Bones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uscles attach to bones via tendons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wo bones connecting make a joint, which are connected by ligaments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ones are living tissue that contain marrow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marrow makes red and white blood cells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57800" y="1600200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Muscles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Three types of muscle tissue:</a:t>
            </a:r>
          </a:p>
          <a:p>
            <a:pPr marL="1257300" lvl="2" indent="-342900">
              <a:spcBef>
                <a:spcPct val="20000"/>
              </a:spcBef>
            </a:pPr>
            <a:endParaRPr lang="en-US" sz="3200" dirty="0" smtClean="0"/>
          </a:p>
        </p:txBody>
      </p:sp>
      <p:pic>
        <p:nvPicPr>
          <p:cNvPr id="19460" name="Picture 4" descr="http://t3.gstatic.com/images?q=tbn:ANd9GcTQXTPgG3yvK5xFmo9Ro8SRbD8MgIaXzpCISJel5vr0qX-oGsVM1TROMji3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716470"/>
            <a:ext cx="1524000" cy="1141530"/>
          </a:xfrm>
          <a:prstGeom prst="rect">
            <a:avLst/>
          </a:prstGeom>
          <a:noFill/>
        </p:spPr>
      </p:pic>
      <p:pic>
        <p:nvPicPr>
          <p:cNvPr id="19464" name="Picture 8" descr="http://cooter.k12.mo.us/MrWalls/Bio2/chap%2045/Chapter%2045%20%20Bones%20and%20Muscles_files/image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2400" y="5687135"/>
            <a:ext cx="1828800" cy="1170865"/>
          </a:xfrm>
          <a:prstGeom prst="rect">
            <a:avLst/>
          </a:prstGeom>
          <a:noFill/>
        </p:spPr>
      </p:pic>
      <p:sp>
        <p:nvSpPr>
          <p:cNvPr id="13" name="Curved Down Arrow 12"/>
          <p:cNvSpPr/>
          <p:nvPr/>
        </p:nvSpPr>
        <p:spPr>
          <a:xfrm>
            <a:off x="1676400" y="5562600"/>
            <a:ext cx="1066800" cy="304800"/>
          </a:xfrm>
          <a:prstGeom prst="curved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9466" name="Picture 10" descr="http://www.childrenscolorado.org/imgs/KidsHealth/kid/body/images_67816/muscle27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3200400"/>
            <a:ext cx="1046823" cy="138826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324600" y="4724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cardiac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3581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skeletal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5791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smooth</a:t>
            </a:r>
            <a:endParaRPr lang="en-US" sz="2800" dirty="0"/>
          </a:p>
        </p:txBody>
      </p:sp>
      <p:pic>
        <p:nvPicPr>
          <p:cNvPr id="19468" name="Picture 12" descr="http://www.dkimages.com/discover/previews/740/767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724400"/>
            <a:ext cx="762000" cy="812800"/>
          </a:xfrm>
          <a:prstGeom prst="rect">
            <a:avLst/>
          </a:prstGeom>
          <a:noFill/>
        </p:spPr>
      </p:pic>
      <p:pic>
        <p:nvPicPr>
          <p:cNvPr id="19470" name="Picture 14" descr="http://video.ecb.org/badger/download/vlc/images/VLC052_Smooth_musc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5791200"/>
            <a:ext cx="12192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100000">
                <a:srgbClr val="FF99FF">
                  <a:alpha val="56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1163"/>
          </a:xfrm>
        </p:spPr>
        <p:txBody>
          <a:bodyPr/>
          <a:lstStyle/>
          <a:p>
            <a:r>
              <a:rPr lang="en-US" dirty="0" smtClean="0"/>
              <a:t>Also known as the </a:t>
            </a:r>
            <a:r>
              <a:rPr lang="en-US" dirty="0" err="1"/>
              <a:t>I</a:t>
            </a:r>
            <a:r>
              <a:rPr lang="en-US" dirty="0" err="1" smtClean="0"/>
              <a:t>ntegumentary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skin aids in body homeostasis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emperature regulation</a:t>
            </a:r>
          </a:p>
          <a:p>
            <a:pPr lvl="2"/>
            <a:r>
              <a:rPr lang="en-US" dirty="0" smtClean="0"/>
              <a:t>protection against disease/bacteria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54102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 rays can cause skin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cells to mutate. This is known as melanoma (skin cancer)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http://img.thesun.co.uk/multimedia/archive/00765/skin1_76504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57600"/>
            <a:ext cx="2895600" cy="1698299"/>
          </a:xfrm>
          <a:prstGeom prst="rect">
            <a:avLst/>
          </a:prstGeom>
          <a:noFill/>
        </p:spPr>
      </p:pic>
      <p:pic>
        <p:nvPicPr>
          <p:cNvPr id="18436" name="Picture 4" descr="http://t1.gstatic.com/images?q=tbn:ANd9GcRf0j79eiryWhtizXX7rPKGgKdcQN5HXjV7ebVepZAF99XtdusC9K8-g1AT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657601"/>
            <a:ext cx="3048000" cy="1676400"/>
          </a:xfrm>
          <a:prstGeom prst="rect">
            <a:avLst/>
          </a:prstGeom>
          <a:noFill/>
        </p:spPr>
      </p:pic>
      <p:pic>
        <p:nvPicPr>
          <p:cNvPr id="18438" name="Picture 6" descr="http://upload.wikimedia.org/wikipedia/commons/thumb/6/6c/Melanoma.jpg/250px-Melano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657600"/>
            <a:ext cx="2438400" cy="169712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00400" y="3657600"/>
            <a:ext cx="3048000" cy="1676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igestive_System_NoLab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634" y="1600200"/>
            <a:ext cx="4667366" cy="52578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8" name="Picture 2" descr="http://greenfield.fortunecity.com/rattler/46/images/swallo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0204" y="1295400"/>
            <a:ext cx="2075996" cy="1752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100000">
                <a:srgbClr val="FF99FF">
                  <a:alpha val="56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26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Digestion can be both chemical and mechanical.</a:t>
            </a:r>
          </a:p>
          <a:p>
            <a:r>
              <a:rPr lang="en-US" dirty="0" smtClean="0"/>
              <a:t>Epiglottis prevents food from entering respiratory system</a:t>
            </a:r>
          </a:p>
          <a:p>
            <a:r>
              <a:rPr lang="en-US" dirty="0" smtClean="0">
                <a:sym typeface="Wingdings" pitchFamily="2" charset="2"/>
              </a:rPr>
              <a:t>Accessory organs provide digestive juices: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liver/gall bladder – bile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pancreas - insulin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019800" y="76200"/>
            <a:ext cx="2895600" cy="1447800"/>
          </a:xfrm>
          <a:prstGeom prst="wedgeRoundRectCallout">
            <a:avLst>
              <a:gd name="adj1" fmla="val 2216"/>
              <a:gd name="adj2" fmla="val 6935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goal of digestion is to break down food so it’s small enough to be used by EVERY cell in your body for cellular respiration.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934200" y="30480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6336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Anus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2667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Esophagus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3516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Stomach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4267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Small Intestine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52972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Large Intestine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1916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Mouth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029200" y="2286000"/>
            <a:ext cx="228600" cy="3810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029200" y="3124200"/>
            <a:ext cx="228600" cy="3810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029200" y="3886200"/>
            <a:ext cx="228600" cy="3810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029200" y="4953000"/>
            <a:ext cx="228600" cy="3810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029200" y="6019800"/>
            <a:ext cx="228600" cy="3810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2083 L -0.00469 0.06042 L 0.00781 0.11667 L 0.05 0.15 L 0.04688 0.1875 L 0.02031 0.19792 L 0.01406 0.17917 L 0.02813 0.16667 L 0.04063 0.1625 L 0.04531 0.17917 L 0.02969 0.19167 L 0.0125 0.19167 L 0.0125 0.16875 L 0.0375 0.16042 L 0.04688 0.17292 L 0.03906 0.19375 L 0.00781 0.2 L 0.03125 0.17292 L 0.05156 0.15833 L 0.03438 0.16875 L 0.025 0.19583 L 0.00781 0.19792 L -0.01719 0.20208 L -0.03437 0.21667 L -0.03906 0.22708 L -0.00937 0.26875 L 0.00625 0.27708 L 0.00469 0.24167 L 0.03594 0.26458 L 0.04219 0.2375 L 0.04531 0.27083 L 0.01875 0.29167 L -0.00156 0.32292 L 0.01563 0.34583 L 0.0375 0.33125 L 0.03594 0.30417 L 0.01406 0.29583 L -0.01875 0.29167 L -0.02187 0.31875 L -0.00156 0.33125 L -0.02812 0.33542 L -0.04531 0.29583 L -0.02969 0.27292 L -0.00469 0.29792 L -0.00156 0.34167 L -0.0125 0.36458 L -0.03594 0.38542 L -0.05781 0.35833 L -0.06562 0.31875 L -0.06562 0.26875 L -0.06406 0.24167 L -0.025 0.23958 L 0.02188 0.23333 L 0.04844 0.21458 L 0.06406 0.25833 L 0.05156 0.34375 L 0.04063 0.36458 L -0.00156 0.38542 L -0.00312 0.4125 L -0.00312 0.45 L 0 0.52708 L 0.00469 0.60208 " pathEditMode="relative" ptsTypes="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100000">
                <a:srgbClr val="FF99FF">
                  <a:alpha val="56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37338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Kidneys contain </a:t>
            </a:r>
            <a:r>
              <a:rPr lang="en-US" sz="2400" dirty="0" err="1" smtClean="0"/>
              <a:t>nephrons</a:t>
            </a:r>
            <a:r>
              <a:rPr lang="en-US" sz="2400" dirty="0" smtClean="0"/>
              <a:t> that filter and clean the blood.</a:t>
            </a:r>
          </a:p>
          <a:p>
            <a:endParaRPr lang="en-US" sz="9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filtered waste travels </a:t>
            </a:r>
            <a:r>
              <a:rPr lang="en-US" sz="2400" dirty="0"/>
              <a:t>d</a:t>
            </a:r>
            <a:r>
              <a:rPr lang="en-US" sz="2400" dirty="0" smtClean="0"/>
              <a:t>own </a:t>
            </a:r>
            <a:r>
              <a:rPr lang="en-US" sz="2400" dirty="0" err="1" smtClean="0"/>
              <a:t>utreters</a:t>
            </a:r>
            <a:r>
              <a:rPr lang="en-US" sz="2400" dirty="0" smtClean="0"/>
              <a:t> and collects in the urinary bladder – we call the waste urine.</a:t>
            </a:r>
          </a:p>
          <a:p>
            <a:endParaRPr lang="en-US" sz="900" dirty="0" smtClean="0"/>
          </a:p>
          <a:p>
            <a:r>
              <a:rPr lang="en-US" sz="2400" dirty="0" smtClean="0"/>
              <a:t>When the bladder is full, the urine leaves through the urethra. </a:t>
            </a:r>
            <a:endParaRPr lang="en-US" sz="2400" dirty="0"/>
          </a:p>
        </p:txBody>
      </p:sp>
      <p:pic>
        <p:nvPicPr>
          <p:cNvPr id="16386" name="Picture 2" descr="http://renux.dmed.ed.ac.uk/EdREN/EdRENINFObits/kidpic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3319" y="1981200"/>
            <a:ext cx="5450681" cy="42672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638800" y="4876800"/>
            <a:ext cx="533400" cy="5334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17306097">
            <a:off x="5688230" y="4950453"/>
            <a:ext cx="479458" cy="449781"/>
          </a:xfrm>
          <a:prstGeom prst="chord">
            <a:avLst>
              <a:gd name="adj1" fmla="val 2700000"/>
              <a:gd name="adj2" fmla="val 1602468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>
            <a:off x="5638800" y="3200400"/>
            <a:ext cx="76200" cy="76200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>
            <a:off x="6172200" y="3200400"/>
            <a:ext cx="76200" cy="76200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0" name="Picture 6" descr="http://static.ddmcdn.com/gif/kidney-neph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2438400" cy="2206172"/>
          </a:xfrm>
          <a:prstGeom prst="rect">
            <a:avLst/>
          </a:prstGeom>
          <a:noFill/>
        </p:spPr>
      </p:pic>
      <p:pic>
        <p:nvPicPr>
          <p:cNvPr id="7170" name="Picture 2" descr="http://vegetarianrecipeclub.org.uk/files/urine-char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00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1945 C -0.004 0.03148 -0.00677 0.04352 -0.00417 0.05695 C -0.00157 0.07037 0.01041 0.08449 0.01458 0.1007 C 0.01875 0.1169 0.02552 0.13009 0.02083 0.15486 C 0.01614 0.17963 0.00607 0.21759 -0.01354 0.24861 " pathEditMode="relative" ptsTypes="aaa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0.00469 0.00348 0.00938 0.00695 0.00625 0.02084 C 0.00313 0.03473 -0.01406 0.06019 -0.01875 0.08334 C -0.02344 0.10648 -0.0283 0.12686 -0.02187 0.16042 C -0.01545 0.19398 0.00243 0.23959 0.02031 0.28542 " pathEditMode="relative" ptsTypes="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xit" presetSubtype="1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xit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xit" presetSubtype="1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2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22" presetClass="exit" presetSubtype="1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22" presetClass="entr" presetSubtype="4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22" presetClass="exit" presetSubtype="1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://cdn4.fotosearch.com/bthumb/CSP/CSP376/k3767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5638797" cy="52578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4267200" y="1600200"/>
            <a:ext cx="12954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72" name="Picture 12" descr="http://www.3dscience.com/img/Products/Images/clip_art/respiratory_alveoli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67200" y="5410200"/>
            <a:ext cx="1833112" cy="129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100000">
                <a:srgbClr val="FF99FF">
                  <a:alpha val="56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648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Respiration allows our body to take in OXYGEN needed for cellular respiration.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The oxygen enters the blood steam by diffusion out of the alveoli.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136333" y="56926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Breathing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5364" name="Picture 4" descr="http://leavingbio.net/Respiratory%20System/THE%20RESPIRATORY%20SYSTEM_files/image0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0"/>
            <a:ext cx="3505200" cy="2328811"/>
          </a:xfrm>
          <a:prstGeom prst="rect">
            <a:avLst/>
          </a:prstGeom>
          <a:noFill/>
        </p:spPr>
      </p:pic>
      <p:pic>
        <p:nvPicPr>
          <p:cNvPr id="15368" name="Picture 8" descr="http://upload.wikimedia.org/wikipedia/commons/9/9c/Diaphragmatic_breathin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0"/>
            <a:ext cx="2209800" cy="16071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91000" y="1600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Nasal Cavity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2057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Pharynx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2514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Larynx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3048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Trachea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3593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Bronchi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4126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Bronchioles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4659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Alveoli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5029200" y="1905000"/>
            <a:ext cx="152400" cy="2286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029200" y="2362200"/>
            <a:ext cx="152400" cy="2286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5029200" y="2895600"/>
            <a:ext cx="152400" cy="2286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5029200" y="3429000"/>
            <a:ext cx="152400" cy="2286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5029200" y="3962400"/>
            <a:ext cx="152400" cy="2286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029200" y="4495800"/>
            <a:ext cx="152400" cy="2286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67200" y="5410200"/>
            <a:ext cx="17526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100000">
                <a:srgbClr val="FF99FF">
                  <a:alpha val="56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867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When oxygen enters our blood stream through breathing, our HEART must pump that oxygenated blood throughout the body. </a:t>
            </a:r>
          </a:p>
          <a:p>
            <a:pPr lvl="1"/>
            <a:r>
              <a:rPr lang="en-US" dirty="0" smtClean="0"/>
              <a:t>Arteries – bring blood away from heart</a:t>
            </a:r>
          </a:p>
          <a:p>
            <a:pPr lvl="1"/>
            <a:r>
              <a:rPr lang="en-US" dirty="0" smtClean="0"/>
              <a:t>Capillaries – allows for diffusion of O2 to specific body cells</a:t>
            </a:r>
          </a:p>
          <a:p>
            <a:pPr lvl="1"/>
            <a:r>
              <a:rPr lang="en-US" dirty="0" smtClean="0"/>
              <a:t>Veins – bring blood back to heart</a:t>
            </a:r>
          </a:p>
        </p:txBody>
      </p:sp>
      <p:pic>
        <p:nvPicPr>
          <p:cNvPr id="5122" name="Picture 2" descr="http://library.thinkquest.org/11965/assets/images/Circulatory_Pum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598908"/>
            <a:ext cx="2743200" cy="5579390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 rot="19462892">
            <a:off x="25708" y="412310"/>
            <a:ext cx="1902289" cy="699380"/>
          </a:xfrm>
          <a:prstGeom prst="wedgeRoundRectCallout">
            <a:avLst>
              <a:gd name="adj1" fmla="val -20825"/>
              <a:gd name="adj2" fmla="val 4905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Artery = AWAY</a:t>
            </a:r>
          </a:p>
          <a:p>
            <a:pPr algn="ctr"/>
            <a:r>
              <a:rPr lang="en-US" b="1" dirty="0" smtClean="0"/>
              <a:t>Vein = BACK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0"/>
            <a:ext cx="205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BLOOD IS:</a:t>
            </a:r>
          </a:p>
          <a:p>
            <a:pPr algn="ctr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Plasma</a:t>
            </a:r>
          </a:p>
          <a:p>
            <a:pPr algn="ctr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RBCs</a:t>
            </a:r>
          </a:p>
          <a:p>
            <a:pPr algn="ctr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WBCs</a:t>
            </a:r>
          </a:p>
          <a:p>
            <a:pPr algn="ctr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Platelets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100000">
                <a:srgbClr val="FF99FF">
                  <a:alpha val="56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105400" cy="5257800"/>
          </a:xfrm>
        </p:spPr>
        <p:txBody>
          <a:bodyPr/>
          <a:lstStyle/>
          <a:p>
            <a:r>
              <a:rPr lang="en-US" dirty="0" smtClean="0"/>
              <a:t>Three lines of defense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xternal barriers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nternal barriers </a:t>
            </a:r>
            <a:r>
              <a:rPr lang="en-US" sz="1600" dirty="0" smtClean="0"/>
              <a:t>(eater cells)</a:t>
            </a:r>
          </a:p>
          <a:p>
            <a:pPr lvl="1"/>
            <a:r>
              <a:rPr lang="en-US" dirty="0" smtClean="0"/>
              <a:t>specific defense </a:t>
            </a:r>
            <a:r>
              <a:rPr lang="en-US" sz="1600" dirty="0" smtClean="0"/>
              <a:t>(smart cells)</a:t>
            </a:r>
          </a:p>
          <a:p>
            <a:pPr lvl="2"/>
            <a:r>
              <a:rPr lang="en-US" dirty="0" smtClean="0"/>
              <a:t>B-cells and T-Cells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600200"/>
            <a:ext cx="441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Viral Infection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h</a:t>
            </a:r>
            <a:r>
              <a:rPr lang="en-US" sz="3200" dirty="0" smtClean="0"/>
              <a:t>as an antigen on it that the host identifies as foreign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treated with vaccines/previous exposure</a:t>
            </a:r>
          </a:p>
          <a:p>
            <a:pPr marL="1257300" lvl="2" indent="-342900">
              <a:spcBef>
                <a:spcPct val="20000"/>
              </a:spcBef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Bacterial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Infection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c</a:t>
            </a:r>
            <a:r>
              <a:rPr lang="en-US" sz="3200" baseline="0" dirty="0" smtClean="0"/>
              <a:t>an be treated with antibiotics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to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much of an antibiotic can cause resistant bacteria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topnews.net.nz/data/Immune-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4191000" cy="25908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1676400" y="4267200"/>
            <a:ext cx="5181600" cy="0"/>
          </a:xfrm>
          <a:prstGeom prst="line">
            <a:avLst/>
          </a:prstGeom>
          <a:ln w="57150" cap="rnd" cmpd="dbl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419600" y="4343400"/>
            <a:ext cx="4572000" cy="38100"/>
          </a:xfrm>
          <a:prstGeom prst="line">
            <a:avLst/>
          </a:prstGeom>
          <a:ln w="57150" cap="rnd" cmpd="dbl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139"/>
          <p:cNvGrpSpPr>
            <a:grpSpLocks/>
          </p:cNvGrpSpPr>
          <p:nvPr/>
        </p:nvGrpSpPr>
        <p:grpSpPr bwMode="auto">
          <a:xfrm>
            <a:off x="4343400" y="2895600"/>
            <a:ext cx="1295400" cy="1377950"/>
            <a:chOff x="0" y="1104"/>
            <a:chExt cx="624" cy="624"/>
          </a:xfrm>
        </p:grpSpPr>
        <p:grpSp>
          <p:nvGrpSpPr>
            <p:cNvPr id="15" name="Group 1140"/>
            <p:cNvGrpSpPr>
              <a:grpSpLocks/>
            </p:cNvGrpSpPr>
            <p:nvPr/>
          </p:nvGrpSpPr>
          <p:grpSpPr bwMode="auto">
            <a:xfrm>
              <a:off x="0" y="1104"/>
              <a:ext cx="624" cy="624"/>
              <a:chOff x="48" y="1200"/>
              <a:chExt cx="624" cy="624"/>
            </a:xfrm>
          </p:grpSpPr>
          <p:sp>
            <p:nvSpPr>
              <p:cNvPr id="19" name="AutoShape 1141"/>
              <p:cNvSpPr>
                <a:spLocks noChangeArrowheads="1"/>
              </p:cNvSpPr>
              <p:nvPr/>
            </p:nvSpPr>
            <p:spPr bwMode="auto">
              <a:xfrm>
                <a:off x="288" y="120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1142"/>
              <p:cNvSpPr>
                <a:spLocks noChangeArrowheads="1"/>
              </p:cNvSpPr>
              <p:nvPr/>
            </p:nvSpPr>
            <p:spPr bwMode="auto">
              <a:xfrm>
                <a:off x="288" y="163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1143"/>
              <p:cNvSpPr>
                <a:spLocks noChangeArrowheads="1"/>
              </p:cNvSpPr>
              <p:nvPr/>
            </p:nvSpPr>
            <p:spPr bwMode="auto">
              <a:xfrm rot="-3502057">
                <a:off x="120" y="127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utoShape 1144"/>
              <p:cNvSpPr>
                <a:spLocks noChangeArrowheads="1"/>
              </p:cNvSpPr>
              <p:nvPr/>
            </p:nvSpPr>
            <p:spPr bwMode="auto">
              <a:xfrm rot="-3502057">
                <a:off x="456" y="15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1145"/>
              <p:cNvSpPr>
                <a:spLocks noChangeArrowheads="1"/>
              </p:cNvSpPr>
              <p:nvPr/>
            </p:nvSpPr>
            <p:spPr bwMode="auto">
              <a:xfrm rot="-7976726">
                <a:off x="456" y="127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1146"/>
              <p:cNvSpPr>
                <a:spLocks noChangeArrowheads="1"/>
              </p:cNvSpPr>
              <p:nvPr/>
            </p:nvSpPr>
            <p:spPr bwMode="auto">
              <a:xfrm rot="-7976726">
                <a:off x="120" y="15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1147"/>
              <p:cNvSpPr>
                <a:spLocks noChangeArrowheads="1"/>
              </p:cNvSpPr>
              <p:nvPr/>
            </p:nvSpPr>
            <p:spPr bwMode="auto">
              <a:xfrm rot="-5400000">
                <a:off x="504" y="141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1148"/>
              <p:cNvSpPr>
                <a:spLocks noChangeArrowheads="1"/>
              </p:cNvSpPr>
              <p:nvPr/>
            </p:nvSpPr>
            <p:spPr bwMode="auto">
              <a:xfrm rot="-5400000">
                <a:off x="72" y="141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utoShape 1149"/>
              <p:cNvSpPr>
                <a:spLocks noChangeArrowheads="1"/>
              </p:cNvSpPr>
              <p:nvPr/>
            </p:nvSpPr>
            <p:spPr bwMode="auto">
              <a:xfrm>
                <a:off x="144" y="1296"/>
                <a:ext cx="432" cy="432"/>
              </a:xfrm>
              <a:prstGeom prst="octagon">
                <a:avLst>
                  <a:gd name="adj" fmla="val 2928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Oval 1150"/>
            <p:cNvSpPr>
              <a:spLocks noChangeArrowheads="1"/>
            </p:cNvSpPr>
            <p:nvPr/>
          </p:nvSpPr>
          <p:spPr bwMode="auto">
            <a:xfrm>
              <a:off x="192" y="1296"/>
              <a:ext cx="96" cy="9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151"/>
            <p:cNvSpPr>
              <a:spLocks noChangeArrowheads="1"/>
            </p:cNvSpPr>
            <p:nvPr/>
          </p:nvSpPr>
          <p:spPr bwMode="auto">
            <a:xfrm>
              <a:off x="336" y="1296"/>
              <a:ext cx="96" cy="9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152"/>
            <p:cNvSpPr>
              <a:spLocks noChangeArrowheads="1"/>
            </p:cNvSpPr>
            <p:nvPr/>
          </p:nvSpPr>
          <p:spPr bwMode="auto">
            <a:xfrm rot="5400000">
              <a:off x="264" y="1368"/>
              <a:ext cx="96" cy="240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0" name="Picture 4" descr="http://water.me.vccs.edu/courses/env108/changes/phagocytosi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431001" y="-115799"/>
            <a:ext cx="1447801" cy="1831802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 rot="16200000">
            <a:off x="6136333" y="60004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Phagocytosis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547</Words>
  <Application>Microsoft Office PowerPoint</Application>
  <PresentationFormat>On-screen Show (4:3)</PresentationFormat>
  <Paragraphs>127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Anatomy in a Nutshell</vt:lpstr>
      <vt:lpstr>Comparing Tissues</vt:lpstr>
      <vt:lpstr>Locomotion – Bones and Muscles</vt:lpstr>
      <vt:lpstr>Skin</vt:lpstr>
      <vt:lpstr>Digestion</vt:lpstr>
      <vt:lpstr>Excretion</vt:lpstr>
      <vt:lpstr>Respiration</vt:lpstr>
      <vt:lpstr>Circulation</vt:lpstr>
      <vt:lpstr>Immune</vt:lpstr>
      <vt:lpstr>Nervous</vt:lpstr>
      <vt:lpstr>Endocrine</vt:lpstr>
      <vt:lpstr>Reproductive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in a Nutshell</dc:title>
  <dc:creator>smithk</dc:creator>
  <cp:lastModifiedBy>smithk</cp:lastModifiedBy>
  <cp:revision>45</cp:revision>
  <dcterms:created xsi:type="dcterms:W3CDTF">2012-05-23T14:56:03Z</dcterms:created>
  <dcterms:modified xsi:type="dcterms:W3CDTF">2012-06-07T16:14:27Z</dcterms:modified>
</cp:coreProperties>
</file>