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288" r:id="rId3"/>
    <p:sldId id="290" r:id="rId4"/>
    <p:sldId id="291" r:id="rId5"/>
    <p:sldId id="292" r:id="rId6"/>
    <p:sldId id="283" r:id="rId7"/>
    <p:sldId id="284" r:id="rId8"/>
    <p:sldId id="285" r:id="rId9"/>
    <p:sldId id="271" r:id="rId10"/>
    <p:sldId id="286" r:id="rId11"/>
    <p:sldId id="274" r:id="rId12"/>
    <p:sldId id="28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71" autoAdjust="0"/>
  </p:normalViewPr>
  <p:slideViewPr>
    <p:cSldViewPr>
      <p:cViewPr varScale="1">
        <p:scale>
          <a:sx n="43" d="100"/>
          <a:sy n="43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293873-8307-4C0C-9CA2-D9178A16F6AC}" type="datetimeFigureOut">
              <a:rPr lang="en-US"/>
              <a:pPr>
                <a:defRPr/>
              </a:pPr>
              <a:t>12/29/2013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3D0FB7-5AD3-4D8A-8ABD-1D52CBC35A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5584E6-81CC-4C5F-B7F5-878D8255DC1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6D7955-EB9A-4AFC-9DAE-62FCCA8D432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`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5F33-1347-4A95-8B1B-552899588409}" type="datetimeFigureOut">
              <a:rPr lang="en-US"/>
              <a:pPr>
                <a:defRPr/>
              </a:pPr>
              <a:t>12/29/2013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53D1-B0EB-48C9-B58E-A565265CC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F808-5897-4425-8D5D-A16E45B53D87}" type="datetimeFigureOut">
              <a:rPr lang="en-US"/>
              <a:pPr>
                <a:defRPr/>
              </a:pPr>
              <a:t>12/29/2013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AE1C8-27ED-4345-A61F-2540B21716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44581-E337-4868-A50A-BCD31FFDD316}" type="datetimeFigureOut">
              <a:rPr lang="en-US"/>
              <a:pPr>
                <a:defRPr/>
              </a:pPr>
              <a:t>12/29/2013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AFAF-B2B0-4AAF-9AE1-491C705D3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8115C-F7F7-4C34-B4F8-57AB71E6163C}" type="datetimeFigureOut">
              <a:rPr lang="en-US"/>
              <a:pPr>
                <a:defRPr/>
              </a:pPr>
              <a:t>12/29/2013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6E833-665E-48CB-B59F-7DE9598800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FE47A-681E-4F02-9370-6D46C1EE96C9}" type="datetimeFigureOut">
              <a:rPr lang="en-US"/>
              <a:pPr>
                <a:defRPr/>
              </a:pPr>
              <a:t>12/29/2013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D839F-E470-439C-94AC-B4ACB649D4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4C0C-7119-4036-BCD9-7D7E08576956}" type="datetimeFigureOut">
              <a:rPr lang="en-US"/>
              <a:pPr>
                <a:defRPr/>
              </a:pPr>
              <a:t>12/29/2013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F807-CB3D-4BC0-A99F-BAE0BFA6C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FFE7-61FF-4268-BA36-9B945F8BC96E}" type="datetimeFigureOut">
              <a:rPr lang="en-US"/>
              <a:pPr>
                <a:defRPr/>
              </a:pPr>
              <a:t>12/29/2013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498B-9BCD-493B-94E1-5DA0C8096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A12A-DCC6-491F-B590-56E4024EAAE7}" type="datetimeFigureOut">
              <a:rPr lang="en-US"/>
              <a:pPr>
                <a:defRPr/>
              </a:pPr>
              <a:t>12/29/2013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0963-6A7D-49AD-9C8C-14DC0B8A9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ABCFD-6D5E-4648-A86C-7AC361352B89}" type="datetimeFigureOut">
              <a:rPr lang="en-US"/>
              <a:pPr>
                <a:defRPr/>
              </a:pPr>
              <a:t>12/29/2013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B31B-367C-45BD-8DD5-1FE614E04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FB0E-00A5-4CB1-B8D1-FFADEE294BDD}" type="datetimeFigureOut">
              <a:rPr lang="en-US"/>
              <a:pPr>
                <a:defRPr/>
              </a:pPr>
              <a:t>12/29/2013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5C11-CE75-4D11-AD8E-D5877F65BF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D802F-BE7C-4BFE-A5B0-20AD28F4517B}" type="datetimeFigureOut">
              <a:rPr lang="en-US"/>
              <a:pPr>
                <a:defRPr/>
              </a:pPr>
              <a:t>12/29/2013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6ABE3-A912-408A-8CC5-C864542321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E7FC4-71EB-45F3-89EE-B9878CB7602D}" type="datetimeFigureOut">
              <a:rPr lang="en-US"/>
              <a:pPr>
                <a:defRPr/>
              </a:pPr>
              <a:t>12/29/2013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E49E89-990E-4C55-A4AB-41BA0D83A3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31" r:id="rId9"/>
    <p:sldLayoutId id="2147483830" r:id="rId10"/>
    <p:sldLayoutId id="21474838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2NgHeLScLJZGqM&amp;tbnid=kGE7lDEELIa3dM:&amp;ved=0CAgQjRwwADgI&amp;url=http://science.howstuffworks.com/life/evolution/natural-selection.htm&amp;ei=GfdmUYL7GNS64AOCj4DwBw&amp;psig=AFQjCNES5q9XfkO61U2ERAlxsmmqv_aPhQ&amp;ust=136578882545089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variation&amp;source=images&amp;cd=&amp;cad=rja&amp;docid=XEcn6GNwKVswhM&amp;tbnid=VKsk88-Jp-QZNM:&amp;ved=0CAUQjRw&amp;url=http://operationkm.blogspot.com/2012/10/six-sick-sigma.html&amp;ei=-_hmUf76Jsnh4APauIGgBg&amp;bvm=bv.45107431,d.dmg&amp;psig=AFQjCNGq0_vWsLnVWqA0OlTdQ4KwvPjm2Q&amp;ust=136578922729267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q013N9o00-PUrM&amp;tbnid=tbF6iLw3LHxecM:&amp;ved=0CAgQjRwwAA&amp;url=http://www.bbc.co.uk/bitesize/ks3/science/organisms_behaviour_health/variation_classification/revision/5/&amp;ei=POdmUe7YCoW64APthYCICQ&amp;psig=AFQjCNFou0xR0kbg2eabu2YuKza9UhNPtA&amp;ust=136578476423005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url?sa=i&amp;source=images&amp;cd=&amp;cad=rja&amp;docid=aPFXH7Oj9XF4PM&amp;tbnid=neWNZYSwK0i-eM:&amp;ved=0CAgQjRwwAA&amp;url=http://kids-learn.org/ladybugs/bowen/bowen/mr_ladybug/2.html&amp;ei=UudmUdnoLYXe4APyn4GYDw&amp;psig=AFQjCNG7r0LLP6pfqLBsA1KPxQY2Xh5CiQ&amp;ust=1365784786786994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KHXRMv75plWg6M&amp;tbnid=5IKezR4OSUYsBM:&amp;ved=0CAgQjRwwAA&amp;url=http://animals.nationalgeographic.com/animals/reptiles/kemps-ridley-sea-turtle/&amp;ei=pedmUaqXJ8PE4APR-YCwCA&amp;psig=AFQjCNGKEqBOsbSnirTKgQNJT1TXRHHPsw&amp;ust=136578486968148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url?sa=i&amp;source=images&amp;cd=&amp;cad=rja&amp;docid=RGSoBdBcFygqFM&amp;tbnid=U51NYagoKD2f6M:&amp;ved=0CAgQjRwwADgf&amp;url=http://www.wildmovement.com/the-51st-deer-cooperation-vs-competition/&amp;ei=JuhmUf1jlcfgA5ypgdgN&amp;psig=AFQjCNHl4YZykOme7N0CUQBQpwJxMAuX-g&amp;ust=1365784998055989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google.com/url?sa=i&amp;source=images&amp;cd=&amp;cad=rja&amp;docid=A7_lP53NmPvitM&amp;tbnid=V32EW7yzG8B1VM:&amp;ved=0CAgQjRwwAA&amp;url=http://www.nationalgeographic.com/news/2009/06/photogalleries/week-in-news-pictures-136/&amp;ei=6-hmUeeKB5O14AOTrYBI&amp;psig=AFQjCNFuiyecQ4LM3D3VcvC8FJSwuuEWhQ&amp;ust=1365785195158099" TargetMode="External"/><Relationship Id="rId7" Type="http://schemas.openxmlformats.org/officeDocument/2006/relationships/hyperlink" Target="http://www.google.com/url?sa=i&amp;source=images&amp;cd=&amp;cad=rja&amp;docid=cNRxwgBv6kHqOM&amp;tbnid=Q-xdYhaEfL51tM:&amp;ved=0CAgQjRwwAA&amp;url=http://en.wikipedia.org/wiki/Tortoise&amp;ei=0PVmUcehE5HG4APtpoHgDg&amp;psig=AFQjCNEdvE1cwFCCXPWVZS7wV7F_gs4VCA&amp;ust=136578849636701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source=images&amp;cd=&amp;cad=rja&amp;docid=xIB23ZP1wSLhiM&amp;tbnid=ewRKTeO91swFOM:&amp;ved=0CAgQjRwwAA&amp;url=http://www.fuzzytravel.com/clareandpaul99/pictures/galapagos-islands/311097-67-isla.html&amp;ei=tvVmUe-FC4ep4AP8uIHoBQ&amp;psig=AFQjCNGpHgP0jhJByKPDDN8jNEsx-5VQuw&amp;ust=1365788470261385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3.wmf"/><Relationship Id="rId5" Type="http://schemas.openxmlformats.org/officeDocument/2006/relationships/audio" Target="../media/audio4.wav"/><Relationship Id="rId10" Type="http://schemas.openxmlformats.org/officeDocument/2006/relationships/image" Target="../media/image12.wmf"/><Relationship Id="rId4" Type="http://schemas.openxmlformats.org/officeDocument/2006/relationships/audio" Target="../media/audio3.wav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914400" y="2516188"/>
            <a:ext cx="7315200" cy="2595562"/>
          </a:xfrm>
        </p:spPr>
        <p:txBody>
          <a:bodyPr/>
          <a:lstStyle/>
          <a:p>
            <a:r>
              <a:rPr lang="en-US" b="1" smtClean="0"/>
              <a:t>EVOLUTION and NATURAL SELECTION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914400" y="5167313"/>
            <a:ext cx="7315200" cy="1144587"/>
          </a:xfrm>
        </p:spPr>
        <p:txBody>
          <a:bodyPr/>
          <a:lstStyle/>
          <a:p>
            <a:r>
              <a:rPr lang="en-US" sz="2400" smtClean="0"/>
              <a:t>Explaining the UNITY and DIVERSITY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b="1" smtClean="0">
                <a:cs typeface="Arial" charset="0"/>
              </a:rPr>
              <a:t>Natural Selection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9050" y="1524000"/>
            <a:ext cx="5086350" cy="5105400"/>
          </a:xfrm>
        </p:spPr>
        <p:txBody>
          <a:bodyPr/>
          <a:lstStyle/>
          <a:p>
            <a:pPr lvl="1"/>
            <a:r>
              <a:rPr lang="en-US" sz="2400" smtClean="0"/>
              <a:t>traits that help individuals survive</a:t>
            </a:r>
          </a:p>
          <a:p>
            <a:pPr lvl="2"/>
            <a:r>
              <a:rPr lang="en-US" sz="2000" u="sng" smtClean="0"/>
              <a:t>survive predators</a:t>
            </a:r>
          </a:p>
          <a:p>
            <a:pPr lvl="2"/>
            <a:r>
              <a:rPr lang="en-US" sz="2000" smtClean="0"/>
              <a:t>survive disease</a:t>
            </a:r>
          </a:p>
          <a:p>
            <a:pPr lvl="2"/>
            <a:r>
              <a:rPr lang="en-US" sz="2000" u="sng" smtClean="0"/>
              <a:t>compete for food</a:t>
            </a:r>
          </a:p>
          <a:p>
            <a:pPr lvl="2"/>
            <a:r>
              <a:rPr lang="en-US" sz="2000" smtClean="0"/>
              <a:t>compete for territory </a:t>
            </a:r>
          </a:p>
          <a:p>
            <a:pPr lvl="1"/>
            <a:r>
              <a:rPr lang="en-US" sz="2400" smtClean="0"/>
              <a:t>traits that help individuals reproduce</a:t>
            </a:r>
          </a:p>
          <a:p>
            <a:pPr lvl="2"/>
            <a:r>
              <a:rPr lang="en-US" sz="2000" u="sng" smtClean="0"/>
              <a:t>attracting a mate</a:t>
            </a:r>
          </a:p>
          <a:p>
            <a:pPr lvl="2"/>
            <a:r>
              <a:rPr lang="en-US" sz="2000" smtClean="0"/>
              <a:t>compete for nesting sites</a:t>
            </a:r>
          </a:p>
          <a:p>
            <a:pPr lvl="2"/>
            <a:r>
              <a:rPr lang="en-US" sz="2000" u="sng" smtClean="0"/>
              <a:t>successfully raise young</a:t>
            </a:r>
          </a:p>
          <a:p>
            <a:endParaRPr lang="en-US" sz="2400" u="sng" smtClean="0">
              <a:solidFill>
                <a:srgbClr val="CC0000"/>
              </a:solidFill>
            </a:endParaRPr>
          </a:p>
          <a:p>
            <a:endParaRPr lang="en-US" sz="2400" smtClean="0"/>
          </a:p>
        </p:txBody>
      </p:sp>
      <p:pic>
        <p:nvPicPr>
          <p:cNvPr id="23555" name="Picture 2" descr="http://static.ddmcdn.com/gif/natural-selection-hummingbi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447800"/>
            <a:ext cx="472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248150" y="4495039"/>
            <a:ext cx="4724370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best fit to get food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(because of beak)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likely to survive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reproduce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5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" y="381000"/>
            <a:ext cx="8404225" cy="762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/>
              <a:t>Evolution </a:t>
            </a:r>
            <a:r>
              <a:rPr lang="en-US" b="1" dirty="0" smtClean="0"/>
              <a:t>Explains </a:t>
            </a:r>
            <a:r>
              <a:rPr lang="en-US" b="1" dirty="0"/>
              <a:t>Unity &amp; Diversity</a:t>
            </a:r>
          </a:p>
        </p:txBody>
      </p:sp>
      <p:sp>
        <p:nvSpPr>
          <p:cNvPr id="49152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82650" y="1295400"/>
            <a:ext cx="7772400" cy="2763838"/>
          </a:xfrm>
        </p:spPr>
        <p:txBody>
          <a:bodyPr/>
          <a:lstStyle/>
          <a:p>
            <a:pPr marL="0" indent="0"/>
            <a:r>
              <a:rPr lang="en-US" sz="2400" smtClean="0"/>
              <a:t> Only evolution explains both </a:t>
            </a:r>
          </a:p>
          <a:p>
            <a:pPr marL="400050" lvl="1"/>
            <a:r>
              <a:rPr lang="en-US" sz="2000" u="sng" smtClean="0"/>
              <a:t>Unity</a:t>
            </a:r>
            <a:r>
              <a:rPr lang="en-US" sz="2000" smtClean="0"/>
              <a:t> of life</a:t>
            </a:r>
          </a:p>
          <a:p>
            <a:pPr marL="742950" lvl="2"/>
            <a:r>
              <a:rPr lang="en-US" sz="1800" smtClean="0"/>
              <a:t>similarities between all living things</a:t>
            </a:r>
          </a:p>
          <a:p>
            <a:pPr marL="400050" lvl="1"/>
            <a:r>
              <a:rPr lang="en-US" sz="2000" u="sng" smtClean="0"/>
              <a:t>Diversity</a:t>
            </a:r>
            <a:r>
              <a:rPr lang="en-US" sz="2000" smtClean="0"/>
              <a:t> of life</a:t>
            </a:r>
          </a:p>
          <a:p>
            <a:pPr marL="742950" lvl="2"/>
            <a:r>
              <a:rPr lang="en-US" sz="1800" smtClean="0"/>
              <a:t>wide variety of different creatures on Earth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6027003"/>
            <a:ext cx="3810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DIFFERENT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because of variation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6007953"/>
            <a:ext cx="395300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SAME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common ancestor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4581" name="Picture 2" descr="http://4.bp.blogspot.com/-DP9STpfKkug/UGunUS9-RLI/AAAAAAAAASo/4rjOmmlDWGM/s1600/variation_pepper1+(1)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332163"/>
            <a:ext cx="3810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332163"/>
            <a:ext cx="39528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96200" cy="1154113"/>
          </a:xfrm>
        </p:spPr>
        <p:txBody>
          <a:bodyPr/>
          <a:lstStyle/>
          <a:p>
            <a:pPr algn="ctr"/>
            <a:r>
              <a:rPr lang="en-US" b="1" smtClean="0"/>
              <a:t>HOMER EVOLUTION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50495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b="1" smtClean="0">
                <a:cs typeface="Arial" charset="0"/>
              </a:rPr>
              <a:t>What Is Evolution?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05400"/>
          </a:xfrm>
        </p:spPr>
        <p:txBody>
          <a:bodyPr/>
          <a:lstStyle/>
          <a:p>
            <a:pPr>
              <a:tabLst>
                <a:tab pos="5661025" algn="l"/>
              </a:tabLst>
            </a:pPr>
            <a:r>
              <a:rPr lang="en-US" sz="2400" smtClean="0"/>
              <a:t>Evolution explains why life is so unified and diverse.</a:t>
            </a:r>
          </a:p>
          <a:p>
            <a:pPr>
              <a:tabLst>
                <a:tab pos="5661025" algn="l"/>
              </a:tabLst>
            </a:pPr>
            <a:r>
              <a:rPr lang="en-US" sz="2400" smtClean="0"/>
              <a:t>Evolution studies the natural world using the scientific method:</a:t>
            </a:r>
          </a:p>
          <a:p>
            <a:pPr lvl="1">
              <a:tabLst>
                <a:tab pos="5661025" algn="l"/>
              </a:tabLst>
            </a:pPr>
            <a:r>
              <a:rPr lang="en-US" sz="2200" u="sng" smtClean="0"/>
              <a:t>OBSERVATION</a:t>
            </a:r>
            <a:r>
              <a:rPr lang="en-US" sz="2200" smtClean="0"/>
              <a:t> </a:t>
            </a:r>
          </a:p>
        </p:txBody>
      </p:sp>
      <p:pic>
        <p:nvPicPr>
          <p:cNvPr id="4" name="Picture 8" descr="01-03-LifeColl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1650" y="3194050"/>
            <a:ext cx="5334000" cy="353218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/>
          </a:extLst>
        </p:spPr>
      </p:pic>
      <p:sp>
        <p:nvSpPr>
          <p:cNvPr id="5" name="Rectangle 4"/>
          <p:cNvSpPr/>
          <p:nvPr/>
        </p:nvSpPr>
        <p:spPr>
          <a:xfrm rot="19157035">
            <a:off x="-125027" y="4498569"/>
            <a:ext cx="22621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UNITY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3027683">
            <a:off x="5808538" y="3410833"/>
            <a:ext cx="38395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DIVERSITY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217488"/>
            <a:ext cx="9144000" cy="1154112"/>
          </a:xfrm>
        </p:spPr>
        <p:txBody>
          <a:bodyPr/>
          <a:lstStyle/>
          <a:p>
            <a:pPr algn="ctr"/>
            <a:r>
              <a:rPr lang="en-US" b="1" smtClean="0"/>
              <a:t>Charles Darwin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3538538"/>
          </a:xfrm>
        </p:spPr>
        <p:txBody>
          <a:bodyPr/>
          <a:lstStyle/>
          <a:p>
            <a:r>
              <a:rPr lang="en-US" smtClean="0"/>
              <a:t>Charles Darwin was one of the </a:t>
            </a:r>
            <a:r>
              <a:rPr lang="en-US" u="sng" smtClean="0"/>
              <a:t>first scientists</a:t>
            </a:r>
            <a:r>
              <a:rPr lang="en-US" smtClean="0"/>
              <a:t> to develop a theory about how evolution works.</a:t>
            </a:r>
          </a:p>
          <a:p>
            <a:endParaRPr lang="en-US" smtClean="0"/>
          </a:p>
          <a:p>
            <a:r>
              <a:rPr lang="en-US" smtClean="0"/>
              <a:t>Why do birds have different beaks? Why do different beaks allow them to eat certain seeds?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914400" y="217488"/>
            <a:ext cx="7315200" cy="1154112"/>
          </a:xfrm>
        </p:spPr>
        <p:txBody>
          <a:bodyPr/>
          <a:lstStyle/>
          <a:p>
            <a:pPr algn="ctr"/>
            <a:r>
              <a:rPr lang="en-US" b="1" smtClean="0"/>
              <a:t>Charles Darwin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3538538"/>
          </a:xfrm>
        </p:spPr>
        <p:txBody>
          <a:bodyPr/>
          <a:lstStyle/>
          <a:p>
            <a:r>
              <a:rPr lang="en-US" smtClean="0"/>
              <a:t>Darwin became convinced that organisms with similar characteristics has common ancestors.</a:t>
            </a:r>
          </a:p>
          <a:p>
            <a:endParaRPr lang="en-US" smtClean="0"/>
          </a:p>
          <a:p>
            <a:r>
              <a:rPr lang="en-US" smtClean="0"/>
              <a:t>The fossil record proves this! By WHY did the organisms change?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Change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b="1" smtClean="0">
                <a:cs typeface="Arial" charset="0"/>
              </a:rPr>
              <a:t>Variation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05400"/>
          </a:xfrm>
        </p:spPr>
        <p:txBody>
          <a:bodyPr/>
          <a:lstStyle/>
          <a:p>
            <a:r>
              <a:rPr lang="en-US" sz="2300" u="sng" smtClean="0"/>
              <a:t>Gene differences</a:t>
            </a:r>
            <a:r>
              <a:rPr lang="en-US" sz="2300" smtClean="0"/>
              <a:t> in a species</a:t>
            </a:r>
          </a:p>
          <a:p>
            <a:r>
              <a:rPr lang="en-US" sz="2300" u="sng" smtClean="0"/>
              <a:t>Populations are a mix</a:t>
            </a:r>
            <a:r>
              <a:rPr lang="en-US" sz="2300" smtClean="0"/>
              <a:t> of different individuals</a:t>
            </a:r>
            <a:endParaRPr lang="en-US" sz="2400" smtClean="0"/>
          </a:p>
          <a:p>
            <a:endParaRPr lang="en-US" sz="2400" smtClean="0">
              <a:solidFill>
                <a:srgbClr val="CC0000"/>
              </a:solidFill>
            </a:endParaRPr>
          </a:p>
          <a:p>
            <a:endParaRPr lang="en-US" sz="2400" smtClean="0"/>
          </a:p>
        </p:txBody>
      </p:sp>
      <p:pic>
        <p:nvPicPr>
          <p:cNvPr id="18435" name="Picture 2" descr="http://www.bbc.co.uk/bitesize/ks3/science/images/dog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" y="2971800"/>
            <a:ext cx="54102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kids-learn.org/ladybugs/bowen/bowen/mr_ladybug/bookresources/8324_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2971800"/>
            <a:ext cx="3429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b="1" smtClean="0">
                <a:cs typeface="Arial" charset="0"/>
              </a:rPr>
              <a:t>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05400"/>
          </a:xfrm>
        </p:spPr>
        <p:txBody>
          <a:bodyPr rtlCol="0">
            <a:normAutofit/>
          </a:bodyPr>
          <a:lstStyle/>
          <a:p>
            <a:pPr indent="-182880" fontAlgn="auto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600" u="sng" dirty="0"/>
              <a:t>Overproduction</a:t>
            </a:r>
          </a:p>
          <a:p>
            <a:pPr marL="502920" lvl="1" indent="-182880" fontAlgn="auto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/>
              <a:t>Organisms have more offspring than the environment can support</a:t>
            </a:r>
          </a:p>
          <a:p>
            <a:pPr indent="-182880" fontAlgn="auto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600" u="sng" dirty="0"/>
              <a:t>Competition</a:t>
            </a:r>
          </a:p>
          <a:p>
            <a:pPr marL="502920" lvl="1" indent="-182880" fontAlgn="auto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/>
              <a:t>Not everyone </a:t>
            </a:r>
            <a:r>
              <a:rPr lang="en-US" sz="2400" dirty="0" smtClean="0"/>
              <a:t>survives</a:t>
            </a:r>
          </a:p>
          <a:p>
            <a:pPr marL="320040" lvl="1" indent="0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endParaRPr lang="en-US" sz="1200" u="sng" dirty="0" smtClean="0"/>
          </a:p>
          <a:p>
            <a:pPr marL="320040" lvl="1" indent="0" algn="ctr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THIS LEADS TO SURVIVAL OF THE FITTEST</a:t>
            </a:r>
          </a:p>
          <a:p>
            <a:pPr marL="320040" lvl="1" indent="0" algn="ctr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fit individuals have babies and pass on their genes</a:t>
            </a:r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endParaRPr lang="en-US" sz="2400" dirty="0">
              <a:solidFill>
                <a:srgbClr val="CC0000"/>
              </a:solidFill>
            </a:endParaRP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endParaRPr lang="en-US" sz="2400" dirty="0"/>
          </a:p>
        </p:txBody>
      </p:sp>
      <p:pic>
        <p:nvPicPr>
          <p:cNvPr id="19459" name="Picture 2" descr="http://images.nationalgeographic.com/wpf/media-live/photos/000/006/cache/ridley-sea-turtle_687_600x45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348163"/>
            <a:ext cx="32766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wildmovement.com/wp-content/uploads/1243971_54633988-1-1024x682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348163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b="1" smtClean="0">
                <a:cs typeface="Arial" charset="0"/>
              </a:rPr>
              <a:t>Adaptation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05400"/>
          </a:xfrm>
        </p:spPr>
        <p:txBody>
          <a:bodyPr/>
          <a:lstStyle/>
          <a:p>
            <a:r>
              <a:rPr lang="en-US" sz="2400" smtClean="0"/>
              <a:t>Organisms best “fit” for a specific environment</a:t>
            </a:r>
          </a:p>
          <a:p>
            <a:r>
              <a:rPr lang="en-US" sz="2400" smtClean="0"/>
              <a:t>An organism is </a:t>
            </a:r>
            <a:r>
              <a:rPr lang="en-US" sz="2400" u="sng" smtClean="0"/>
              <a:t>born with these features</a:t>
            </a:r>
            <a:r>
              <a:rPr lang="en-US" sz="2400" smtClean="0"/>
              <a:t>, it is random if sexual reproduction provides the organism with desirable traits</a:t>
            </a:r>
            <a:endParaRPr lang="en-US" sz="2800" smtClean="0">
              <a:solidFill>
                <a:srgbClr val="CC0000"/>
              </a:solidFill>
            </a:endParaRPr>
          </a:p>
          <a:p>
            <a:endParaRPr lang="en-US" sz="2400" smtClean="0"/>
          </a:p>
        </p:txBody>
      </p:sp>
      <p:pic>
        <p:nvPicPr>
          <p:cNvPr id="20483" name="Picture 2" descr="http://news.nationalgeographic.com/news/2009/06/photogalleries/week-in-news-pictures-136/images/primary/090625-01-turtle-nursery_bi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3284538"/>
            <a:ext cx="3700462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aws.fuzzytravel.com/clareandpaul99/pictures/311097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048000"/>
            <a:ext cx="3200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http://upload.wikimedia.org/wikipedia/commons/thumb/a/aa/A._gigantea_Aldabra_Giant_Tortoise.jpg/220px-A._gigantea_Aldabra_Giant_Tortoise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4579938"/>
            <a:ext cx="29368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733800" y="3733800"/>
            <a:ext cx="1219200" cy="10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5148263"/>
            <a:ext cx="1219200" cy="10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6499" y="5630501"/>
            <a:ext cx="4259499" cy="1077218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Which tortoise will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reach higher leaves?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8"/>
          <p:cNvSpPr>
            <a:spLocks noGrp="1" noChangeArrowheads="1"/>
          </p:cNvSpPr>
          <p:nvPr>
            <p:ph type="title"/>
          </p:nvPr>
        </p:nvSpPr>
        <p:spPr>
          <a:xfrm>
            <a:off x="279400" y="228600"/>
            <a:ext cx="7834313" cy="1066800"/>
          </a:xfrm>
        </p:spPr>
        <p:txBody>
          <a:bodyPr/>
          <a:lstStyle/>
          <a:p>
            <a:pPr algn="ctr"/>
            <a:r>
              <a:rPr lang="en-US" b="1" smtClean="0"/>
              <a:t>How Does That Work?</a:t>
            </a:r>
          </a:p>
        </p:txBody>
      </p:sp>
      <p:pic>
        <p:nvPicPr>
          <p:cNvPr id="487434" name="Picture 10" descr="218609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46063" y="4448175"/>
            <a:ext cx="194945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51" name="Picture 27" descr="brown rabbi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48538" y="4543425"/>
            <a:ext cx="167481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52" name="Picture 28" descr="2188958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2013" y="163513"/>
            <a:ext cx="208915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54" name="Picture 30" descr="218609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676650" y="2914650"/>
            <a:ext cx="11874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55" name="Picture 31" descr="brown rabbi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97225" y="4291013"/>
            <a:ext cx="11207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56" name="Picture 32" descr="218609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240338" y="1295400"/>
            <a:ext cx="11874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57" name="Picture 33" descr="2053924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19688" y="4792663"/>
            <a:ext cx="10207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58" name="Picture 34" descr="2053924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2522538" y="1951038"/>
            <a:ext cx="10207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59" name="Picture 35" descr="218609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3713" y="2222500"/>
            <a:ext cx="11874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0" name="Picture 36" descr="brown rabbi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1724025" y="3281363"/>
            <a:ext cx="11207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1" name="Picture 37" descr="218609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81125" y="1311275"/>
            <a:ext cx="11874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2" name="Picture 38" descr="black rabbi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4963" y="1323975"/>
            <a:ext cx="76517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3" name="Picture 39" descr="brown rabbi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12088" y="1825625"/>
            <a:ext cx="11207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5" name="Picture 41" descr="2053924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20788" y="2919413"/>
            <a:ext cx="10207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6" name="Picture 42" descr="brown rabbi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0125" y="1587500"/>
            <a:ext cx="11207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7" name="Picture 43" descr="218609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11350" y="4095750"/>
            <a:ext cx="11874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9" name="Picture 45" descr="blue rabbi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4414838" y="3881438"/>
            <a:ext cx="6921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70" name="Picture 46" descr="brown rabbi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6992938" y="3035300"/>
            <a:ext cx="11207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71" name="Picture 47" descr="brown rabbi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3052763" y="2506663"/>
            <a:ext cx="11207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72" name="Picture 48" descr="2053924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33938" y="2741613"/>
            <a:ext cx="10207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73" name="Picture 49" descr="2053924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3043238" y="5078413"/>
            <a:ext cx="10207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74" name="Picture 50" descr="218609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56550" y="3314700"/>
            <a:ext cx="11874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75" name="Picture 51" descr="218609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04800" y="1743075"/>
            <a:ext cx="11874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76" name="Picture 52" descr="brown rabbi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4233863" y="5283200"/>
            <a:ext cx="11207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77" name="Picture 53" descr="brown rabbi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5983288" y="5062538"/>
            <a:ext cx="11207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78" name="Picture 54" descr="2053924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78025" y="4786313"/>
            <a:ext cx="10207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53" name="Picture 29" descr="brown rabbi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1650" y="3168650"/>
            <a:ext cx="11207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4" name="Picture 40" descr="218609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013450" y="3794125"/>
            <a:ext cx="11874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7479" name="Rectangle 55"/>
          <p:cNvSpPr>
            <a:spLocks noChangeArrowheads="1"/>
          </p:cNvSpPr>
          <p:nvPr/>
        </p:nvSpPr>
        <p:spPr bwMode="auto">
          <a:xfrm>
            <a:off x="3182938" y="1531938"/>
            <a:ext cx="2747962" cy="671512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/>
          </a:ex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u="sng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Variation</a:t>
            </a:r>
          </a:p>
        </p:txBody>
      </p:sp>
      <p:sp>
        <p:nvSpPr>
          <p:cNvPr id="487480" name="Rectangle 56"/>
          <p:cNvSpPr>
            <a:spLocks noChangeArrowheads="1"/>
          </p:cNvSpPr>
          <p:nvPr/>
        </p:nvSpPr>
        <p:spPr bwMode="auto">
          <a:xfrm>
            <a:off x="646113" y="2530475"/>
            <a:ext cx="7821612" cy="671513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/>
          </a:ex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u="sng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Over-Production &amp; Competition</a:t>
            </a:r>
          </a:p>
        </p:txBody>
      </p:sp>
      <p:sp>
        <p:nvSpPr>
          <p:cNvPr id="487481" name="Rectangle 57"/>
          <p:cNvSpPr>
            <a:spLocks noChangeArrowheads="1"/>
          </p:cNvSpPr>
          <p:nvPr/>
        </p:nvSpPr>
        <p:spPr bwMode="auto">
          <a:xfrm>
            <a:off x="2289175" y="5983288"/>
            <a:ext cx="4595813" cy="67151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latin typeface="+mn-lt"/>
                <a:cs typeface="+mn-cs"/>
              </a:rPr>
              <a:t>Natural Selection</a:t>
            </a:r>
          </a:p>
        </p:txBody>
      </p:sp>
      <p:sp>
        <p:nvSpPr>
          <p:cNvPr id="487482" name="Rectangle 58"/>
          <p:cNvSpPr>
            <a:spLocks noChangeArrowheads="1"/>
          </p:cNvSpPr>
          <p:nvPr/>
        </p:nvSpPr>
        <p:spPr bwMode="auto">
          <a:xfrm>
            <a:off x="131763" y="4548188"/>
            <a:ext cx="8877300" cy="1095375"/>
          </a:xfrm>
          <a:prstGeom prst="rect">
            <a:avLst/>
          </a:prstGeom>
          <a:solidFill>
            <a:srgbClr val="FFEA18"/>
          </a:solidFill>
          <a:ln w="2857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+mn-lt"/>
                <a:cs typeface="+mn-cs"/>
              </a:rPr>
              <a:t>Nature selects the </a:t>
            </a:r>
            <a:r>
              <a:rPr lang="en-US" sz="3200" b="1" u="sng" dirty="0">
                <a:solidFill>
                  <a:srgbClr val="002060"/>
                </a:solidFill>
                <a:latin typeface="+mn-lt"/>
                <a:cs typeface="+mn-cs"/>
              </a:rPr>
              <a:t>ones that “fit” the environment better</a:t>
            </a:r>
            <a:r>
              <a:rPr lang="en-US" sz="3200" b="1" dirty="0">
                <a:solidFill>
                  <a:srgbClr val="002060"/>
                </a:solidFill>
                <a:latin typeface="+mn-lt"/>
                <a:cs typeface="+mn-cs"/>
              </a:rPr>
              <a:t> … survive &amp; reproduce</a:t>
            </a:r>
            <a:endParaRPr lang="en-US" sz="3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487483" name="Rectangle 59"/>
          <p:cNvSpPr>
            <a:spLocks noChangeArrowheads="1"/>
          </p:cNvSpPr>
          <p:nvPr/>
        </p:nvSpPr>
        <p:spPr bwMode="auto">
          <a:xfrm>
            <a:off x="3001963" y="3551238"/>
            <a:ext cx="3138487" cy="671512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/>
          </a:ex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u="sng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Adaptation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7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7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7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7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7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7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7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7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7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7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7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7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7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87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87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7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87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87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7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87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87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487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487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87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48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48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487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487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487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487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487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87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487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487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87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487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487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87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87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87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87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87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87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87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87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8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87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87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87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87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8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8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87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87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87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7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87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87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79" grpId="0" animBg="1"/>
      <p:bldP spid="487480" grpId="0" animBg="1"/>
      <p:bldP spid="487481" grpId="0" animBg="1"/>
      <p:bldP spid="487482" grpId="0" animBg="1"/>
      <p:bldP spid="48748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339</TotalTime>
  <Words>249</Words>
  <Application>Microsoft Office PowerPoint</Application>
  <PresentationFormat>On-screen Show (4:3)</PresentationFormat>
  <Paragraphs>55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Wingdings</vt:lpstr>
      <vt:lpstr>Calibri</vt:lpstr>
      <vt:lpstr>Perspective</vt:lpstr>
      <vt:lpstr>EVOLUTION and NATURAL SELECTION</vt:lpstr>
      <vt:lpstr>What Is Evolution?</vt:lpstr>
      <vt:lpstr>Charles Darwin</vt:lpstr>
      <vt:lpstr>Charles Darwin</vt:lpstr>
      <vt:lpstr>Reasons for Change</vt:lpstr>
      <vt:lpstr>Variation</vt:lpstr>
      <vt:lpstr>Competition</vt:lpstr>
      <vt:lpstr>Adaptation</vt:lpstr>
      <vt:lpstr>How Does That Work?</vt:lpstr>
      <vt:lpstr>Natural Selection</vt:lpstr>
      <vt:lpstr>Evolution Explains Unity &amp; Diversity</vt:lpstr>
      <vt:lpstr>HOMER EVOLUTION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Kristen Smith</dc:creator>
  <cp:lastModifiedBy>Kristen</cp:lastModifiedBy>
  <cp:revision>20</cp:revision>
  <dcterms:created xsi:type="dcterms:W3CDTF">2013-04-11T15:13:03Z</dcterms:created>
  <dcterms:modified xsi:type="dcterms:W3CDTF">2013-12-29T22:29:18Z</dcterms:modified>
</cp:coreProperties>
</file>